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21" r:id="rId6"/>
    <p:sldMasterId id="2147483727" r:id="rId7"/>
  </p:sldMasterIdLst>
  <p:notesMasterIdLst>
    <p:notesMasterId r:id="rId38"/>
  </p:notesMasterIdLst>
  <p:handoutMasterIdLst>
    <p:handoutMasterId r:id="rId39"/>
  </p:handoutMasterIdLst>
  <p:sldIdLst>
    <p:sldId id="256" r:id="rId8"/>
    <p:sldId id="267" r:id="rId9"/>
    <p:sldId id="289" r:id="rId10"/>
    <p:sldId id="1114" r:id="rId11"/>
    <p:sldId id="1122" r:id="rId12"/>
    <p:sldId id="1121" r:id="rId13"/>
    <p:sldId id="497" r:id="rId14"/>
    <p:sldId id="1124" r:id="rId15"/>
    <p:sldId id="1120" r:id="rId16"/>
    <p:sldId id="1116" r:id="rId17"/>
    <p:sldId id="1118" r:id="rId18"/>
    <p:sldId id="257" r:id="rId19"/>
    <p:sldId id="264" r:id="rId20"/>
    <p:sldId id="260" r:id="rId21"/>
    <p:sldId id="275" r:id="rId22"/>
    <p:sldId id="1123" r:id="rId23"/>
    <p:sldId id="1126" r:id="rId24"/>
    <p:sldId id="269" r:id="rId25"/>
    <p:sldId id="1135" r:id="rId26"/>
    <p:sldId id="1125" r:id="rId27"/>
    <p:sldId id="1132" r:id="rId28"/>
    <p:sldId id="1136" r:id="rId29"/>
    <p:sldId id="1137" r:id="rId30"/>
    <p:sldId id="1127" r:id="rId31"/>
    <p:sldId id="1130" r:id="rId32"/>
    <p:sldId id="1138" r:id="rId33"/>
    <p:sldId id="1129" r:id="rId34"/>
    <p:sldId id="1131" r:id="rId35"/>
    <p:sldId id="1134" r:id="rId36"/>
    <p:sldId id="2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960000"/>
    <a:srgbClr val="C80000"/>
    <a:srgbClr val="EBEBEB"/>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817" autoAdjust="0"/>
  </p:normalViewPr>
  <p:slideViewPr>
    <p:cSldViewPr snapToGrid="0">
      <p:cViewPr varScale="1">
        <p:scale>
          <a:sx n="103" d="100"/>
          <a:sy n="103" d="100"/>
        </p:scale>
        <p:origin x="138" y="3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40661-642C-4025-8E58-2E08C7C18FA9}"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A960D185-F9C7-4D9B-A4C1-79238887355B}">
      <dgm:prSet/>
      <dgm:spPr/>
      <dgm:t>
        <a:bodyPr/>
        <a:lstStyle/>
        <a:p>
          <a:pPr>
            <a:lnSpc>
              <a:spcPct val="100000"/>
            </a:lnSpc>
          </a:pPr>
          <a:r>
            <a:rPr lang="en-US" dirty="0"/>
            <a:t>Economically flexible</a:t>
          </a:r>
        </a:p>
      </dgm:t>
    </dgm:pt>
    <dgm:pt modelId="{6F6B6C86-F655-4ABD-A009-4503945C647A}" type="parTrans" cxnId="{6984C07E-0C96-4DF3-8DAA-B4D0E97F64F3}">
      <dgm:prSet/>
      <dgm:spPr/>
      <dgm:t>
        <a:bodyPr/>
        <a:lstStyle/>
        <a:p>
          <a:endParaRPr lang="en-US"/>
        </a:p>
      </dgm:t>
    </dgm:pt>
    <dgm:pt modelId="{99631F6C-BD59-4688-A14C-CACB7F641DED}" type="sibTrans" cxnId="{6984C07E-0C96-4DF3-8DAA-B4D0E97F64F3}">
      <dgm:prSet/>
      <dgm:spPr/>
      <dgm:t>
        <a:bodyPr/>
        <a:lstStyle/>
        <a:p>
          <a:endParaRPr lang="en-US"/>
        </a:p>
      </dgm:t>
    </dgm:pt>
    <dgm:pt modelId="{878BACF6-64C7-46DF-B856-1B8A7BCEF386}">
      <dgm:prSet/>
      <dgm:spPr/>
      <dgm:t>
        <a:bodyPr/>
        <a:lstStyle/>
        <a:p>
          <a:pPr>
            <a:lnSpc>
              <a:spcPct val="100000"/>
            </a:lnSpc>
          </a:pPr>
          <a:r>
            <a:rPr lang="en-US" dirty="0"/>
            <a:t>Solution must be economically flexible. E.g., either public clouds, on-prem solution with pay-per-use model, or hybrid cloud.</a:t>
          </a:r>
        </a:p>
      </dgm:t>
    </dgm:pt>
    <dgm:pt modelId="{A07C76F5-9F43-484A-BBCB-BD86604F80A3}" type="parTrans" cxnId="{9C877480-1517-4E3E-9DCB-863E30F21731}">
      <dgm:prSet/>
      <dgm:spPr/>
      <dgm:t>
        <a:bodyPr/>
        <a:lstStyle/>
        <a:p>
          <a:endParaRPr lang="en-US"/>
        </a:p>
      </dgm:t>
    </dgm:pt>
    <dgm:pt modelId="{0805D188-6A04-4F38-99F3-8A26C079BBD7}" type="sibTrans" cxnId="{9C877480-1517-4E3E-9DCB-863E30F21731}">
      <dgm:prSet/>
      <dgm:spPr/>
      <dgm:t>
        <a:bodyPr/>
        <a:lstStyle/>
        <a:p>
          <a:endParaRPr lang="en-US"/>
        </a:p>
      </dgm:t>
    </dgm:pt>
    <dgm:pt modelId="{B3EEC893-1EBC-4453-925B-E1A4E1B2CA62}">
      <dgm:prSet/>
      <dgm:spPr/>
      <dgm:t>
        <a:bodyPr/>
        <a:lstStyle/>
        <a:p>
          <a:pPr>
            <a:lnSpc>
              <a:spcPct val="100000"/>
            </a:lnSpc>
          </a:pPr>
          <a:r>
            <a:rPr lang="en-US" dirty="0"/>
            <a:t>Ecosystem friendly </a:t>
          </a:r>
        </a:p>
      </dgm:t>
    </dgm:pt>
    <dgm:pt modelId="{BCCF2BD9-2FBE-4323-A108-9AF780F40DD5}" type="parTrans" cxnId="{DDF9A3A2-4AEE-47CB-B8E0-351A7DC6C9AB}">
      <dgm:prSet/>
      <dgm:spPr/>
      <dgm:t>
        <a:bodyPr/>
        <a:lstStyle/>
        <a:p>
          <a:endParaRPr lang="en-US"/>
        </a:p>
      </dgm:t>
    </dgm:pt>
    <dgm:pt modelId="{FDAB2421-5BC2-4AD7-974B-191D89D54E36}" type="sibTrans" cxnId="{DDF9A3A2-4AEE-47CB-B8E0-351A7DC6C9AB}">
      <dgm:prSet/>
      <dgm:spPr/>
      <dgm:t>
        <a:bodyPr/>
        <a:lstStyle/>
        <a:p>
          <a:endParaRPr lang="en-US"/>
        </a:p>
      </dgm:t>
    </dgm:pt>
    <dgm:pt modelId="{30337690-3786-47F8-ADC9-401E28E7BAA2}">
      <dgm:prSet/>
      <dgm:spPr/>
      <dgm:t>
        <a:bodyPr/>
        <a:lstStyle/>
        <a:p>
          <a:pPr>
            <a:lnSpc>
              <a:spcPct val="100000"/>
            </a:lnSpc>
          </a:pPr>
          <a:r>
            <a:rPr lang="en-US" dirty="0"/>
            <a:t>Solution must be compatible with the mainstream ML/DL/ADAS ecosystems.</a:t>
          </a:r>
        </a:p>
      </dgm:t>
    </dgm:pt>
    <dgm:pt modelId="{869136F2-F522-4E31-AE40-438BFBE4DB86}" type="parTrans" cxnId="{E5F15EAD-B494-4B11-A382-913DA400841A}">
      <dgm:prSet/>
      <dgm:spPr/>
      <dgm:t>
        <a:bodyPr/>
        <a:lstStyle/>
        <a:p>
          <a:endParaRPr lang="en-US"/>
        </a:p>
      </dgm:t>
    </dgm:pt>
    <dgm:pt modelId="{D2A8563B-F31D-4734-ABDB-0495838573D3}" type="sibTrans" cxnId="{E5F15EAD-B494-4B11-A382-913DA400841A}">
      <dgm:prSet/>
      <dgm:spPr/>
      <dgm:t>
        <a:bodyPr/>
        <a:lstStyle/>
        <a:p>
          <a:endParaRPr lang="en-US"/>
        </a:p>
      </dgm:t>
    </dgm:pt>
    <dgm:pt modelId="{ADF33585-385A-4E28-9A33-A5B630EFB639}">
      <dgm:prSet/>
      <dgm:spPr/>
      <dgm:t>
        <a:bodyPr/>
        <a:lstStyle/>
        <a:p>
          <a:pPr>
            <a:lnSpc>
              <a:spcPct val="100000"/>
            </a:lnSpc>
          </a:pPr>
          <a:r>
            <a:rPr lang="en-US" dirty="0"/>
            <a:t>Open to new solutions.</a:t>
          </a:r>
        </a:p>
      </dgm:t>
    </dgm:pt>
    <dgm:pt modelId="{D2B23147-B4BF-49E3-AF6B-D139FC8A1AB6}" type="parTrans" cxnId="{27CAC1C9-15E5-49CC-972A-BF12A3F35744}">
      <dgm:prSet/>
      <dgm:spPr/>
      <dgm:t>
        <a:bodyPr/>
        <a:lstStyle/>
        <a:p>
          <a:endParaRPr lang="en-US"/>
        </a:p>
      </dgm:t>
    </dgm:pt>
    <dgm:pt modelId="{B38F1FF2-0DFF-43B4-8211-576565C27516}" type="sibTrans" cxnId="{27CAC1C9-15E5-49CC-972A-BF12A3F35744}">
      <dgm:prSet/>
      <dgm:spPr/>
      <dgm:t>
        <a:bodyPr/>
        <a:lstStyle/>
        <a:p>
          <a:endParaRPr lang="en-US"/>
        </a:p>
      </dgm:t>
    </dgm:pt>
    <dgm:pt modelId="{EDB9015C-ADB6-4EE7-821D-ADB7CE0CCCB2}">
      <dgm:prSet/>
      <dgm:spPr/>
      <dgm:t>
        <a:bodyPr/>
        <a:lstStyle/>
        <a:p>
          <a:pPr>
            <a:lnSpc>
              <a:spcPct val="100000"/>
            </a:lnSpc>
          </a:pPr>
          <a:r>
            <a:rPr lang="en-US" dirty="0"/>
            <a:t>Efficient computation</a:t>
          </a:r>
        </a:p>
      </dgm:t>
    </dgm:pt>
    <dgm:pt modelId="{ECE4625D-82B1-454A-879A-7D62CB729157}" type="parTrans" cxnId="{F7B12DA1-E933-4773-B626-DF6F0A4C1539}">
      <dgm:prSet/>
      <dgm:spPr/>
      <dgm:t>
        <a:bodyPr/>
        <a:lstStyle/>
        <a:p>
          <a:endParaRPr lang="en-US"/>
        </a:p>
      </dgm:t>
    </dgm:pt>
    <dgm:pt modelId="{E61892A4-7BFD-4CCA-9BC7-082B58B4A398}" type="sibTrans" cxnId="{F7B12DA1-E933-4773-B626-DF6F0A4C1539}">
      <dgm:prSet/>
      <dgm:spPr/>
      <dgm:t>
        <a:bodyPr/>
        <a:lstStyle/>
        <a:p>
          <a:endParaRPr lang="en-US"/>
        </a:p>
      </dgm:t>
    </dgm:pt>
    <dgm:pt modelId="{E78154B3-6ED5-41D1-8DD6-ED169A3694EB}">
      <dgm:prSet/>
      <dgm:spPr/>
      <dgm:t>
        <a:bodyPr/>
        <a:lstStyle/>
        <a:p>
          <a:pPr>
            <a:lnSpc>
              <a:spcPct val="100000"/>
            </a:lnSpc>
          </a:pPr>
          <a:r>
            <a:rPr lang="en-US" dirty="0"/>
            <a:t>Solution must have the capability to process the data with geo-and-tier mobility (data mobility) and drive out business value in the shortest time. </a:t>
          </a:r>
        </a:p>
      </dgm:t>
    </dgm:pt>
    <dgm:pt modelId="{C36C14F2-CCE7-4EFD-812D-491F469CA277}" type="parTrans" cxnId="{7603C4DA-ECA3-48F4-A213-028C7251FD8C}">
      <dgm:prSet/>
      <dgm:spPr/>
      <dgm:t>
        <a:bodyPr/>
        <a:lstStyle/>
        <a:p>
          <a:endParaRPr lang="en-US"/>
        </a:p>
      </dgm:t>
    </dgm:pt>
    <dgm:pt modelId="{F01D2FD9-C3A7-4CE7-879C-C025DED4974A}" type="sibTrans" cxnId="{7603C4DA-ECA3-48F4-A213-028C7251FD8C}">
      <dgm:prSet/>
      <dgm:spPr/>
      <dgm:t>
        <a:bodyPr/>
        <a:lstStyle/>
        <a:p>
          <a:endParaRPr lang="en-US"/>
        </a:p>
      </dgm:t>
    </dgm:pt>
    <dgm:pt modelId="{D3410B48-B40A-4AF3-8D8E-1B3F18F67B18}" type="pres">
      <dgm:prSet presAssocID="{74440661-642C-4025-8E58-2E08C7C18FA9}" presName="root" presStyleCnt="0">
        <dgm:presLayoutVars>
          <dgm:dir/>
          <dgm:resizeHandles val="exact"/>
        </dgm:presLayoutVars>
      </dgm:prSet>
      <dgm:spPr/>
    </dgm:pt>
    <dgm:pt modelId="{4203487E-7136-473D-BF0A-E0E02F36C891}" type="pres">
      <dgm:prSet presAssocID="{A960D185-F9C7-4D9B-A4C1-79238887355B}" presName="compNode" presStyleCnt="0"/>
      <dgm:spPr/>
    </dgm:pt>
    <dgm:pt modelId="{5BF9BB81-3BCA-4F65-8F3E-843E03988934}" type="pres">
      <dgm:prSet presAssocID="{A960D185-F9C7-4D9B-A4C1-79238887355B}" presName="bgRect" presStyleLbl="bgShp" presStyleIdx="0" presStyleCnt="3" custLinFactNeighborX="-553" custLinFactNeighborY="-47613"/>
      <dgm:spPr/>
    </dgm:pt>
    <dgm:pt modelId="{76B9DA75-E4BC-459A-8371-4708790DF1A2}" type="pres">
      <dgm:prSet presAssocID="{A960D185-F9C7-4D9B-A4C1-79238887355B}" presName="iconRect" presStyleLbl="node1" presStyleIdx="0" presStyleCnt="3" custLinFactNeighborX="-470" custLinFactNeighborY="159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iggy Bank"/>
        </a:ext>
      </dgm:extLst>
    </dgm:pt>
    <dgm:pt modelId="{9A157127-B611-4E6C-B7E8-0DB6088226C2}" type="pres">
      <dgm:prSet presAssocID="{A960D185-F9C7-4D9B-A4C1-79238887355B}" presName="spaceRect" presStyleCnt="0"/>
      <dgm:spPr/>
    </dgm:pt>
    <dgm:pt modelId="{6A99E3D0-A814-4187-8F6B-CB25B9CFFB94}" type="pres">
      <dgm:prSet presAssocID="{A960D185-F9C7-4D9B-A4C1-79238887355B}" presName="parTx" presStyleLbl="revTx" presStyleIdx="0" presStyleCnt="6" custLinFactNeighborY="-52358">
        <dgm:presLayoutVars>
          <dgm:chMax val="0"/>
          <dgm:chPref val="0"/>
        </dgm:presLayoutVars>
      </dgm:prSet>
      <dgm:spPr/>
    </dgm:pt>
    <dgm:pt modelId="{D78C59D4-9ABE-45E2-9710-D8B3815218FD}" type="pres">
      <dgm:prSet presAssocID="{A960D185-F9C7-4D9B-A4C1-79238887355B}" presName="desTx" presStyleLbl="revTx" presStyleIdx="1" presStyleCnt="6" custLinFactNeighborX="-1587" custLinFactNeighborY="-46407">
        <dgm:presLayoutVars/>
      </dgm:prSet>
      <dgm:spPr/>
    </dgm:pt>
    <dgm:pt modelId="{2C54741D-7AD6-486D-B976-C2A9E7B65965}" type="pres">
      <dgm:prSet presAssocID="{99631F6C-BD59-4688-A14C-CACB7F641DED}" presName="sibTrans" presStyleCnt="0"/>
      <dgm:spPr/>
    </dgm:pt>
    <dgm:pt modelId="{023CEE96-C848-4FE1-B603-F9AB767A61A5}" type="pres">
      <dgm:prSet presAssocID="{B3EEC893-1EBC-4453-925B-E1A4E1B2CA62}" presName="compNode" presStyleCnt="0"/>
      <dgm:spPr/>
    </dgm:pt>
    <dgm:pt modelId="{63C8B837-2FB9-47E7-A3F7-9D458E0E9956}" type="pres">
      <dgm:prSet presAssocID="{B3EEC893-1EBC-4453-925B-E1A4E1B2CA62}" presName="bgRect" presStyleLbl="bgShp" presStyleIdx="1" presStyleCnt="3" custLinFactNeighborY="3038"/>
      <dgm:spPr/>
    </dgm:pt>
    <dgm:pt modelId="{245463EA-9725-4A45-9B1C-80AEE345C609}" type="pres">
      <dgm:prSet presAssocID="{B3EEC893-1EBC-4453-925B-E1A4E1B2CA62}" presName="iconRect" presStyleLbl="node1" presStyleIdx="1" presStyleCnt="3" custLinFactNeighborX="-470" custLinFactNeighborY="-1218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Hand with Plant"/>
        </a:ext>
      </dgm:extLst>
    </dgm:pt>
    <dgm:pt modelId="{914AC1DA-091A-4C9B-AE9A-0F4ED54EBD19}" type="pres">
      <dgm:prSet presAssocID="{B3EEC893-1EBC-4453-925B-E1A4E1B2CA62}" presName="spaceRect" presStyleCnt="0"/>
      <dgm:spPr/>
    </dgm:pt>
    <dgm:pt modelId="{83DA4F71-04C8-4E67-A7C3-9EB2761972CE}" type="pres">
      <dgm:prSet presAssocID="{B3EEC893-1EBC-4453-925B-E1A4E1B2CA62}" presName="parTx" presStyleLbl="revTx" presStyleIdx="2" presStyleCnt="6" custLinFactNeighborX="176" custLinFactNeighborY="3038">
        <dgm:presLayoutVars>
          <dgm:chMax val="0"/>
          <dgm:chPref val="0"/>
        </dgm:presLayoutVars>
      </dgm:prSet>
      <dgm:spPr/>
    </dgm:pt>
    <dgm:pt modelId="{0F7D2CC3-0A7E-4830-9596-ECD778645B84}" type="pres">
      <dgm:prSet presAssocID="{B3EEC893-1EBC-4453-925B-E1A4E1B2CA62}" presName="desTx" presStyleLbl="revTx" presStyleIdx="3" presStyleCnt="6" custLinFactNeighborX="0" custLinFactNeighborY="-1393">
        <dgm:presLayoutVars/>
      </dgm:prSet>
      <dgm:spPr/>
    </dgm:pt>
    <dgm:pt modelId="{6A93211A-03C1-452F-9803-0F4026CAEF66}" type="pres">
      <dgm:prSet presAssocID="{FDAB2421-5BC2-4AD7-974B-191D89D54E36}" presName="sibTrans" presStyleCnt="0"/>
      <dgm:spPr/>
    </dgm:pt>
    <dgm:pt modelId="{B8EF0C67-4EDD-4B9B-91D3-E9BF7D9B45F2}" type="pres">
      <dgm:prSet presAssocID="{EDB9015C-ADB6-4EE7-821D-ADB7CE0CCCB2}" presName="compNode" presStyleCnt="0"/>
      <dgm:spPr/>
    </dgm:pt>
    <dgm:pt modelId="{57DEA047-4F4B-4772-90D3-9162F6DA618E}" type="pres">
      <dgm:prSet presAssocID="{EDB9015C-ADB6-4EE7-821D-ADB7CE0CCCB2}" presName="bgRect" presStyleLbl="bgShp" presStyleIdx="2" presStyleCnt="3"/>
      <dgm:spPr/>
    </dgm:pt>
    <dgm:pt modelId="{8A8F5127-EA4E-441B-B722-90F91E4E57BE}" type="pres">
      <dgm:prSet presAssocID="{EDB9015C-ADB6-4EE7-821D-ADB7CE0CCCB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a:ext>
      </dgm:extLst>
    </dgm:pt>
    <dgm:pt modelId="{28CC2436-A786-4B4C-9BCD-43AA154A4C07}" type="pres">
      <dgm:prSet presAssocID="{EDB9015C-ADB6-4EE7-821D-ADB7CE0CCCB2}" presName="spaceRect" presStyleCnt="0"/>
      <dgm:spPr/>
    </dgm:pt>
    <dgm:pt modelId="{94590C04-4BC0-4B24-B329-452FFEF7C751}" type="pres">
      <dgm:prSet presAssocID="{EDB9015C-ADB6-4EE7-821D-ADB7CE0CCCB2}" presName="parTx" presStyleLbl="revTx" presStyleIdx="4" presStyleCnt="6" custScaleX="100000">
        <dgm:presLayoutVars>
          <dgm:chMax val="0"/>
          <dgm:chPref val="0"/>
        </dgm:presLayoutVars>
      </dgm:prSet>
      <dgm:spPr/>
    </dgm:pt>
    <dgm:pt modelId="{34AA7C09-237C-4D92-835F-FB7E28F2D966}" type="pres">
      <dgm:prSet presAssocID="{EDB9015C-ADB6-4EE7-821D-ADB7CE0CCCB2}" presName="desTx" presStyleLbl="revTx" presStyleIdx="5" presStyleCnt="6">
        <dgm:presLayoutVars/>
      </dgm:prSet>
      <dgm:spPr/>
    </dgm:pt>
  </dgm:ptLst>
  <dgm:cxnLst>
    <dgm:cxn modelId="{D282FC02-562C-4B93-922E-BA273B791F5A}" type="presOf" srcId="{E78154B3-6ED5-41D1-8DD6-ED169A3694EB}" destId="{34AA7C09-237C-4D92-835F-FB7E28F2D966}" srcOrd="0" destOrd="0" presId="urn:microsoft.com/office/officeart/2018/2/layout/IconVerticalSolidList"/>
    <dgm:cxn modelId="{DB910C40-70FD-4FBB-80AA-B067D0E97D12}" type="presOf" srcId="{74440661-642C-4025-8E58-2E08C7C18FA9}" destId="{D3410B48-B40A-4AF3-8D8E-1B3F18F67B18}" srcOrd="0" destOrd="0" presId="urn:microsoft.com/office/officeart/2018/2/layout/IconVerticalSolidList"/>
    <dgm:cxn modelId="{48312741-DF5F-49BF-BF2E-EE0AFCDFE8F0}" type="presOf" srcId="{EDB9015C-ADB6-4EE7-821D-ADB7CE0CCCB2}" destId="{94590C04-4BC0-4B24-B329-452FFEF7C751}" srcOrd="0" destOrd="0" presId="urn:microsoft.com/office/officeart/2018/2/layout/IconVerticalSolidList"/>
    <dgm:cxn modelId="{F9DBF258-D858-4B6F-A3AC-C4F3BFA9EE3D}" type="presOf" srcId="{A960D185-F9C7-4D9B-A4C1-79238887355B}" destId="{6A99E3D0-A814-4187-8F6B-CB25B9CFFB94}" srcOrd="0" destOrd="0" presId="urn:microsoft.com/office/officeart/2018/2/layout/IconVerticalSolidList"/>
    <dgm:cxn modelId="{6984C07E-0C96-4DF3-8DAA-B4D0E97F64F3}" srcId="{74440661-642C-4025-8E58-2E08C7C18FA9}" destId="{A960D185-F9C7-4D9B-A4C1-79238887355B}" srcOrd="0" destOrd="0" parTransId="{6F6B6C86-F655-4ABD-A009-4503945C647A}" sibTransId="{99631F6C-BD59-4688-A14C-CACB7F641DED}"/>
    <dgm:cxn modelId="{9C877480-1517-4E3E-9DCB-863E30F21731}" srcId="{A960D185-F9C7-4D9B-A4C1-79238887355B}" destId="{878BACF6-64C7-46DF-B856-1B8A7BCEF386}" srcOrd="0" destOrd="0" parTransId="{A07C76F5-9F43-484A-BBCB-BD86604F80A3}" sibTransId="{0805D188-6A04-4F38-99F3-8A26C079BBD7}"/>
    <dgm:cxn modelId="{F9B8E08E-B761-40C7-AFF6-EB2BCF11FF42}" type="presOf" srcId="{ADF33585-385A-4E28-9A33-A5B630EFB639}" destId="{0F7D2CC3-0A7E-4830-9596-ECD778645B84}" srcOrd="0" destOrd="1" presId="urn:microsoft.com/office/officeart/2018/2/layout/IconVerticalSolidList"/>
    <dgm:cxn modelId="{F7B12DA1-E933-4773-B626-DF6F0A4C1539}" srcId="{74440661-642C-4025-8E58-2E08C7C18FA9}" destId="{EDB9015C-ADB6-4EE7-821D-ADB7CE0CCCB2}" srcOrd="2" destOrd="0" parTransId="{ECE4625D-82B1-454A-879A-7D62CB729157}" sibTransId="{E61892A4-7BFD-4CCA-9BC7-082B58B4A398}"/>
    <dgm:cxn modelId="{DDF9A3A2-4AEE-47CB-B8E0-351A7DC6C9AB}" srcId="{74440661-642C-4025-8E58-2E08C7C18FA9}" destId="{B3EEC893-1EBC-4453-925B-E1A4E1B2CA62}" srcOrd="1" destOrd="0" parTransId="{BCCF2BD9-2FBE-4323-A108-9AF780F40DD5}" sibTransId="{FDAB2421-5BC2-4AD7-974B-191D89D54E36}"/>
    <dgm:cxn modelId="{E5F15EAD-B494-4B11-A382-913DA400841A}" srcId="{B3EEC893-1EBC-4453-925B-E1A4E1B2CA62}" destId="{30337690-3786-47F8-ADC9-401E28E7BAA2}" srcOrd="0" destOrd="0" parTransId="{869136F2-F522-4E31-AE40-438BFBE4DB86}" sibTransId="{D2A8563B-F31D-4734-ABDB-0495838573D3}"/>
    <dgm:cxn modelId="{2849F8B4-77A2-45D9-A4C5-C6522D7D7B84}" type="presOf" srcId="{30337690-3786-47F8-ADC9-401E28E7BAA2}" destId="{0F7D2CC3-0A7E-4830-9596-ECD778645B84}" srcOrd="0" destOrd="0" presId="urn:microsoft.com/office/officeart/2018/2/layout/IconVerticalSolidList"/>
    <dgm:cxn modelId="{CC6861B5-8A62-4535-B57D-5CF7C5D9C273}" type="presOf" srcId="{878BACF6-64C7-46DF-B856-1B8A7BCEF386}" destId="{D78C59D4-9ABE-45E2-9710-D8B3815218FD}" srcOrd="0" destOrd="0" presId="urn:microsoft.com/office/officeart/2018/2/layout/IconVerticalSolidList"/>
    <dgm:cxn modelId="{27CAC1C9-15E5-49CC-972A-BF12A3F35744}" srcId="{B3EEC893-1EBC-4453-925B-E1A4E1B2CA62}" destId="{ADF33585-385A-4E28-9A33-A5B630EFB639}" srcOrd="1" destOrd="0" parTransId="{D2B23147-B4BF-49E3-AF6B-D139FC8A1AB6}" sibTransId="{B38F1FF2-0DFF-43B4-8211-576565C27516}"/>
    <dgm:cxn modelId="{C6ABBFCF-90F4-4C49-8FC5-D6C7D3D69A67}" type="presOf" srcId="{B3EEC893-1EBC-4453-925B-E1A4E1B2CA62}" destId="{83DA4F71-04C8-4E67-A7C3-9EB2761972CE}" srcOrd="0" destOrd="0" presId="urn:microsoft.com/office/officeart/2018/2/layout/IconVerticalSolidList"/>
    <dgm:cxn modelId="{7603C4DA-ECA3-48F4-A213-028C7251FD8C}" srcId="{EDB9015C-ADB6-4EE7-821D-ADB7CE0CCCB2}" destId="{E78154B3-6ED5-41D1-8DD6-ED169A3694EB}" srcOrd="0" destOrd="0" parTransId="{C36C14F2-CCE7-4EFD-812D-491F469CA277}" sibTransId="{F01D2FD9-C3A7-4CE7-879C-C025DED4974A}"/>
    <dgm:cxn modelId="{609FD270-C63A-4DEA-AAC6-7725E0DE676F}" type="presParOf" srcId="{D3410B48-B40A-4AF3-8D8E-1B3F18F67B18}" destId="{4203487E-7136-473D-BF0A-E0E02F36C891}" srcOrd="0" destOrd="0" presId="urn:microsoft.com/office/officeart/2018/2/layout/IconVerticalSolidList"/>
    <dgm:cxn modelId="{6D286782-702D-4C04-AEB1-B90882685147}" type="presParOf" srcId="{4203487E-7136-473D-BF0A-E0E02F36C891}" destId="{5BF9BB81-3BCA-4F65-8F3E-843E03988934}" srcOrd="0" destOrd="0" presId="urn:microsoft.com/office/officeart/2018/2/layout/IconVerticalSolidList"/>
    <dgm:cxn modelId="{747EC0BC-DA6D-4E9D-9A41-05CE426EBA91}" type="presParOf" srcId="{4203487E-7136-473D-BF0A-E0E02F36C891}" destId="{76B9DA75-E4BC-459A-8371-4708790DF1A2}" srcOrd="1" destOrd="0" presId="urn:microsoft.com/office/officeart/2018/2/layout/IconVerticalSolidList"/>
    <dgm:cxn modelId="{14C5BF58-7FD4-4FF1-A1AA-7ADD2CA8CFF1}" type="presParOf" srcId="{4203487E-7136-473D-BF0A-E0E02F36C891}" destId="{9A157127-B611-4E6C-B7E8-0DB6088226C2}" srcOrd="2" destOrd="0" presId="urn:microsoft.com/office/officeart/2018/2/layout/IconVerticalSolidList"/>
    <dgm:cxn modelId="{55231457-5139-42CE-B542-74B709DC3098}" type="presParOf" srcId="{4203487E-7136-473D-BF0A-E0E02F36C891}" destId="{6A99E3D0-A814-4187-8F6B-CB25B9CFFB94}" srcOrd="3" destOrd="0" presId="urn:microsoft.com/office/officeart/2018/2/layout/IconVerticalSolidList"/>
    <dgm:cxn modelId="{8918BD1A-77C7-44A2-A5DB-AE98D894FD2F}" type="presParOf" srcId="{4203487E-7136-473D-BF0A-E0E02F36C891}" destId="{D78C59D4-9ABE-45E2-9710-D8B3815218FD}" srcOrd="4" destOrd="0" presId="urn:microsoft.com/office/officeart/2018/2/layout/IconVerticalSolidList"/>
    <dgm:cxn modelId="{66F3C8E0-BF34-45CB-BA20-1FF051400CAD}" type="presParOf" srcId="{D3410B48-B40A-4AF3-8D8E-1B3F18F67B18}" destId="{2C54741D-7AD6-486D-B976-C2A9E7B65965}" srcOrd="1" destOrd="0" presId="urn:microsoft.com/office/officeart/2018/2/layout/IconVerticalSolidList"/>
    <dgm:cxn modelId="{FFA2898C-7EDE-45DC-88F4-2AF9E2EBFD68}" type="presParOf" srcId="{D3410B48-B40A-4AF3-8D8E-1B3F18F67B18}" destId="{023CEE96-C848-4FE1-B603-F9AB767A61A5}" srcOrd="2" destOrd="0" presId="urn:microsoft.com/office/officeart/2018/2/layout/IconVerticalSolidList"/>
    <dgm:cxn modelId="{669D94AF-E4FB-4B12-8DA7-B5D48FD143C9}" type="presParOf" srcId="{023CEE96-C848-4FE1-B603-F9AB767A61A5}" destId="{63C8B837-2FB9-47E7-A3F7-9D458E0E9956}" srcOrd="0" destOrd="0" presId="urn:microsoft.com/office/officeart/2018/2/layout/IconVerticalSolidList"/>
    <dgm:cxn modelId="{595497CC-FF9D-49B5-AFF6-8AA616E17BF4}" type="presParOf" srcId="{023CEE96-C848-4FE1-B603-F9AB767A61A5}" destId="{245463EA-9725-4A45-9B1C-80AEE345C609}" srcOrd="1" destOrd="0" presId="urn:microsoft.com/office/officeart/2018/2/layout/IconVerticalSolidList"/>
    <dgm:cxn modelId="{F5D40391-3A11-432A-869F-70828CEAB6B4}" type="presParOf" srcId="{023CEE96-C848-4FE1-B603-F9AB767A61A5}" destId="{914AC1DA-091A-4C9B-AE9A-0F4ED54EBD19}" srcOrd="2" destOrd="0" presId="urn:microsoft.com/office/officeart/2018/2/layout/IconVerticalSolidList"/>
    <dgm:cxn modelId="{449F2E25-D60D-4015-A117-F3B3DCE32704}" type="presParOf" srcId="{023CEE96-C848-4FE1-B603-F9AB767A61A5}" destId="{83DA4F71-04C8-4E67-A7C3-9EB2761972CE}" srcOrd="3" destOrd="0" presId="urn:microsoft.com/office/officeart/2018/2/layout/IconVerticalSolidList"/>
    <dgm:cxn modelId="{C78BA787-B4A8-4667-A65B-EB42EC28C47A}" type="presParOf" srcId="{023CEE96-C848-4FE1-B603-F9AB767A61A5}" destId="{0F7D2CC3-0A7E-4830-9596-ECD778645B84}" srcOrd="4" destOrd="0" presId="urn:microsoft.com/office/officeart/2018/2/layout/IconVerticalSolidList"/>
    <dgm:cxn modelId="{47E546A9-FC26-4507-9C45-C4D0C81F3910}" type="presParOf" srcId="{D3410B48-B40A-4AF3-8D8E-1B3F18F67B18}" destId="{6A93211A-03C1-452F-9803-0F4026CAEF66}" srcOrd="3" destOrd="0" presId="urn:microsoft.com/office/officeart/2018/2/layout/IconVerticalSolidList"/>
    <dgm:cxn modelId="{D38D8E3B-7CC5-4852-B9B0-650D335CE38B}" type="presParOf" srcId="{D3410B48-B40A-4AF3-8D8E-1B3F18F67B18}" destId="{B8EF0C67-4EDD-4B9B-91D3-E9BF7D9B45F2}" srcOrd="4" destOrd="0" presId="urn:microsoft.com/office/officeart/2018/2/layout/IconVerticalSolidList"/>
    <dgm:cxn modelId="{5C46A27A-AD62-48AA-AB55-9B38C16DF13D}" type="presParOf" srcId="{B8EF0C67-4EDD-4B9B-91D3-E9BF7D9B45F2}" destId="{57DEA047-4F4B-4772-90D3-9162F6DA618E}" srcOrd="0" destOrd="0" presId="urn:microsoft.com/office/officeart/2018/2/layout/IconVerticalSolidList"/>
    <dgm:cxn modelId="{823EDB6E-AA86-4DF6-8749-9D6D939E301E}" type="presParOf" srcId="{B8EF0C67-4EDD-4B9B-91D3-E9BF7D9B45F2}" destId="{8A8F5127-EA4E-441B-B722-90F91E4E57BE}" srcOrd="1" destOrd="0" presId="urn:microsoft.com/office/officeart/2018/2/layout/IconVerticalSolidList"/>
    <dgm:cxn modelId="{9B35A580-11B5-454D-B657-BD33CC4026E1}" type="presParOf" srcId="{B8EF0C67-4EDD-4B9B-91D3-E9BF7D9B45F2}" destId="{28CC2436-A786-4B4C-9BCD-43AA154A4C07}" srcOrd="2" destOrd="0" presId="urn:microsoft.com/office/officeart/2018/2/layout/IconVerticalSolidList"/>
    <dgm:cxn modelId="{A2D71EFB-89CF-4CBE-B9A4-264517FCD912}" type="presParOf" srcId="{B8EF0C67-4EDD-4B9B-91D3-E9BF7D9B45F2}" destId="{94590C04-4BC0-4B24-B329-452FFEF7C751}" srcOrd="3" destOrd="0" presId="urn:microsoft.com/office/officeart/2018/2/layout/IconVerticalSolidList"/>
    <dgm:cxn modelId="{9240F4AE-7E7D-4E9B-828B-F2A3AAE647D6}" type="presParOf" srcId="{B8EF0C67-4EDD-4B9B-91D3-E9BF7D9B45F2}" destId="{34AA7C09-237C-4D92-835F-FB7E28F2D96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B91A1C-EC00-45A1-9FE4-15965243CA3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CF3990C-CAEB-45F3-B235-087A0B34352A}">
      <dgm:prSet/>
      <dgm:spPr/>
      <dgm:t>
        <a:bodyPr/>
        <a:lstStyle/>
        <a:p>
          <a:pPr>
            <a:lnSpc>
              <a:spcPct val="100000"/>
            </a:lnSpc>
          </a:pPr>
          <a:r>
            <a:rPr lang="en-US"/>
            <a:t>Different storage tiers to satisfy IO requirements</a:t>
          </a:r>
        </a:p>
      </dgm:t>
    </dgm:pt>
    <dgm:pt modelId="{FD2A556D-ED52-4325-888A-9D27EB1B354F}" type="parTrans" cxnId="{BE75A056-BC4A-45BF-BD65-4651C0860011}">
      <dgm:prSet/>
      <dgm:spPr/>
      <dgm:t>
        <a:bodyPr/>
        <a:lstStyle/>
        <a:p>
          <a:endParaRPr lang="en-US"/>
        </a:p>
      </dgm:t>
    </dgm:pt>
    <dgm:pt modelId="{7305C4C6-88F2-4C5F-8471-5D4D83C84B70}" type="sibTrans" cxnId="{BE75A056-BC4A-45BF-BD65-4651C0860011}">
      <dgm:prSet/>
      <dgm:spPr/>
      <dgm:t>
        <a:bodyPr/>
        <a:lstStyle/>
        <a:p>
          <a:endParaRPr lang="en-US"/>
        </a:p>
      </dgm:t>
    </dgm:pt>
    <dgm:pt modelId="{4DDC116E-046B-4295-BEE7-79ED4E8E094A}">
      <dgm:prSet/>
      <dgm:spPr/>
      <dgm:t>
        <a:bodyPr/>
        <a:lstStyle/>
        <a:p>
          <a:pPr>
            <a:lnSpc>
              <a:spcPct val="100000"/>
            </a:lnSpc>
          </a:pPr>
          <a:r>
            <a:rPr lang="en-US"/>
            <a:t>Pay-per-use model</a:t>
          </a:r>
        </a:p>
      </dgm:t>
    </dgm:pt>
    <dgm:pt modelId="{B716FD56-88C8-4569-A3A1-8B05217CF4FF}" type="parTrans" cxnId="{FC05EC8A-5D70-4C45-880F-3CA2347E6E76}">
      <dgm:prSet/>
      <dgm:spPr/>
      <dgm:t>
        <a:bodyPr/>
        <a:lstStyle/>
        <a:p>
          <a:endParaRPr lang="en-US"/>
        </a:p>
      </dgm:t>
    </dgm:pt>
    <dgm:pt modelId="{51FBE3E0-86E7-4DCB-8DBB-121D587E1F45}" type="sibTrans" cxnId="{FC05EC8A-5D70-4C45-880F-3CA2347E6E76}">
      <dgm:prSet/>
      <dgm:spPr/>
      <dgm:t>
        <a:bodyPr/>
        <a:lstStyle/>
        <a:p>
          <a:endParaRPr lang="en-US"/>
        </a:p>
      </dgm:t>
    </dgm:pt>
    <dgm:pt modelId="{9D230D8A-D8CC-401A-93E1-A4F897106165}">
      <dgm:prSet/>
      <dgm:spPr/>
      <dgm:t>
        <a:bodyPr/>
        <a:lstStyle/>
        <a:p>
          <a:pPr>
            <a:lnSpc>
              <a:spcPct val="100000"/>
            </a:lnSpc>
          </a:pPr>
          <a:r>
            <a:rPr lang="en-US"/>
            <a:t>Total cost of ownership (public cloud vs. on-prem)</a:t>
          </a:r>
        </a:p>
      </dgm:t>
    </dgm:pt>
    <dgm:pt modelId="{0FE7961D-9393-46BA-9F2F-83BD326443D9}" type="parTrans" cxnId="{D50CEC02-EFD9-49EC-889E-B25CAF7E95E5}">
      <dgm:prSet/>
      <dgm:spPr/>
      <dgm:t>
        <a:bodyPr/>
        <a:lstStyle/>
        <a:p>
          <a:endParaRPr lang="en-US"/>
        </a:p>
      </dgm:t>
    </dgm:pt>
    <dgm:pt modelId="{443B1ACC-8569-471A-8879-6E5F346102F4}" type="sibTrans" cxnId="{D50CEC02-EFD9-49EC-889E-B25CAF7E95E5}">
      <dgm:prSet/>
      <dgm:spPr/>
      <dgm:t>
        <a:bodyPr/>
        <a:lstStyle/>
        <a:p>
          <a:endParaRPr lang="en-US"/>
        </a:p>
      </dgm:t>
    </dgm:pt>
    <dgm:pt modelId="{BB2DF0B0-B8EF-4A0B-9CCE-8487B7B3D8E3}" type="pres">
      <dgm:prSet presAssocID="{4FB91A1C-EC00-45A1-9FE4-15965243CA30}" presName="root" presStyleCnt="0">
        <dgm:presLayoutVars>
          <dgm:dir/>
          <dgm:resizeHandles val="exact"/>
        </dgm:presLayoutVars>
      </dgm:prSet>
      <dgm:spPr/>
    </dgm:pt>
    <dgm:pt modelId="{D3A52EAC-95F1-4B98-BD01-BA916C476849}" type="pres">
      <dgm:prSet presAssocID="{ACF3990C-CAEB-45F3-B235-087A0B34352A}" presName="compNode" presStyleCnt="0"/>
      <dgm:spPr/>
    </dgm:pt>
    <dgm:pt modelId="{FB9D91D4-ABB2-44E7-9C36-A33E7B84052A}" type="pres">
      <dgm:prSet presAssocID="{ACF3990C-CAEB-45F3-B235-087A0B3435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282EDD7-92A1-472E-98AC-6A88B280B01A}" type="pres">
      <dgm:prSet presAssocID="{ACF3990C-CAEB-45F3-B235-087A0B34352A}" presName="spaceRect" presStyleCnt="0"/>
      <dgm:spPr/>
    </dgm:pt>
    <dgm:pt modelId="{3464E823-A97A-4959-9F34-E72EBBD06D7F}" type="pres">
      <dgm:prSet presAssocID="{ACF3990C-CAEB-45F3-B235-087A0B34352A}" presName="textRect" presStyleLbl="revTx" presStyleIdx="0" presStyleCnt="3">
        <dgm:presLayoutVars>
          <dgm:chMax val="1"/>
          <dgm:chPref val="1"/>
        </dgm:presLayoutVars>
      </dgm:prSet>
      <dgm:spPr/>
    </dgm:pt>
    <dgm:pt modelId="{50ECACB1-624E-4F79-8C22-8D721431AA15}" type="pres">
      <dgm:prSet presAssocID="{7305C4C6-88F2-4C5F-8471-5D4D83C84B70}" presName="sibTrans" presStyleCnt="0"/>
      <dgm:spPr/>
    </dgm:pt>
    <dgm:pt modelId="{527121E8-196E-4A4A-A2ED-F2B8DADFA58B}" type="pres">
      <dgm:prSet presAssocID="{4DDC116E-046B-4295-BEE7-79ED4E8E094A}" presName="compNode" presStyleCnt="0"/>
      <dgm:spPr/>
    </dgm:pt>
    <dgm:pt modelId="{4156924E-5F5B-4A03-A93F-5F01C97B3425}" type="pres">
      <dgm:prSet presAssocID="{4DDC116E-046B-4295-BEE7-79ED4E8E094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esentation with bar chart"/>
        </a:ext>
      </dgm:extLst>
    </dgm:pt>
    <dgm:pt modelId="{7DE510EB-3BE9-4A89-A742-16B10FD9B4C4}" type="pres">
      <dgm:prSet presAssocID="{4DDC116E-046B-4295-BEE7-79ED4E8E094A}" presName="spaceRect" presStyleCnt="0"/>
      <dgm:spPr/>
    </dgm:pt>
    <dgm:pt modelId="{D5802050-BDD4-45BF-888D-5580CCFE9BF1}" type="pres">
      <dgm:prSet presAssocID="{4DDC116E-046B-4295-BEE7-79ED4E8E094A}" presName="textRect" presStyleLbl="revTx" presStyleIdx="1" presStyleCnt="3">
        <dgm:presLayoutVars>
          <dgm:chMax val="1"/>
          <dgm:chPref val="1"/>
        </dgm:presLayoutVars>
      </dgm:prSet>
      <dgm:spPr/>
    </dgm:pt>
    <dgm:pt modelId="{FC8444BB-4F0A-4E0B-8BBC-9177628A3F7B}" type="pres">
      <dgm:prSet presAssocID="{51FBE3E0-86E7-4DCB-8DBB-121D587E1F45}" presName="sibTrans" presStyleCnt="0"/>
      <dgm:spPr/>
    </dgm:pt>
    <dgm:pt modelId="{2C115E68-B4FB-46EE-B76C-8C8392628260}" type="pres">
      <dgm:prSet presAssocID="{9D230D8A-D8CC-401A-93E1-A4F897106165}" presName="compNode" presStyleCnt="0"/>
      <dgm:spPr/>
    </dgm:pt>
    <dgm:pt modelId="{0336D952-B27F-4897-9040-C85D01BC0316}" type="pres">
      <dgm:prSet presAssocID="{9D230D8A-D8CC-401A-93E1-A4F89710616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oney"/>
        </a:ext>
      </dgm:extLst>
    </dgm:pt>
    <dgm:pt modelId="{4F3E6AC1-3F7F-40D5-86B8-4F21B1D9C88F}" type="pres">
      <dgm:prSet presAssocID="{9D230D8A-D8CC-401A-93E1-A4F897106165}" presName="spaceRect" presStyleCnt="0"/>
      <dgm:spPr/>
    </dgm:pt>
    <dgm:pt modelId="{77CB244D-03F3-496C-BECF-165DC3150449}" type="pres">
      <dgm:prSet presAssocID="{9D230D8A-D8CC-401A-93E1-A4F897106165}" presName="textRect" presStyleLbl="revTx" presStyleIdx="2" presStyleCnt="3">
        <dgm:presLayoutVars>
          <dgm:chMax val="1"/>
          <dgm:chPref val="1"/>
        </dgm:presLayoutVars>
      </dgm:prSet>
      <dgm:spPr/>
    </dgm:pt>
  </dgm:ptLst>
  <dgm:cxnLst>
    <dgm:cxn modelId="{D50CEC02-EFD9-49EC-889E-B25CAF7E95E5}" srcId="{4FB91A1C-EC00-45A1-9FE4-15965243CA30}" destId="{9D230D8A-D8CC-401A-93E1-A4F897106165}" srcOrd="2" destOrd="0" parTransId="{0FE7961D-9393-46BA-9F2F-83BD326443D9}" sibTransId="{443B1ACC-8569-471A-8879-6E5F346102F4}"/>
    <dgm:cxn modelId="{FCAF3437-AF99-4A56-B83E-B1248A41A6CC}" type="presOf" srcId="{9D230D8A-D8CC-401A-93E1-A4F897106165}" destId="{77CB244D-03F3-496C-BECF-165DC3150449}" srcOrd="0" destOrd="0" presId="urn:microsoft.com/office/officeart/2018/2/layout/IconLabelList"/>
    <dgm:cxn modelId="{BE75A056-BC4A-45BF-BD65-4651C0860011}" srcId="{4FB91A1C-EC00-45A1-9FE4-15965243CA30}" destId="{ACF3990C-CAEB-45F3-B235-087A0B34352A}" srcOrd="0" destOrd="0" parTransId="{FD2A556D-ED52-4325-888A-9D27EB1B354F}" sibTransId="{7305C4C6-88F2-4C5F-8471-5D4D83C84B70}"/>
    <dgm:cxn modelId="{DE13F684-7D2C-41AF-9A18-2B8C58F7025A}" type="presOf" srcId="{4FB91A1C-EC00-45A1-9FE4-15965243CA30}" destId="{BB2DF0B0-B8EF-4A0B-9CCE-8487B7B3D8E3}" srcOrd="0" destOrd="0" presId="urn:microsoft.com/office/officeart/2018/2/layout/IconLabelList"/>
    <dgm:cxn modelId="{FC05EC8A-5D70-4C45-880F-3CA2347E6E76}" srcId="{4FB91A1C-EC00-45A1-9FE4-15965243CA30}" destId="{4DDC116E-046B-4295-BEE7-79ED4E8E094A}" srcOrd="1" destOrd="0" parTransId="{B716FD56-88C8-4569-A3A1-8B05217CF4FF}" sibTransId="{51FBE3E0-86E7-4DCB-8DBB-121D587E1F45}"/>
    <dgm:cxn modelId="{DAC9BE8D-65AA-4114-9EDD-49538511D514}" type="presOf" srcId="{ACF3990C-CAEB-45F3-B235-087A0B34352A}" destId="{3464E823-A97A-4959-9F34-E72EBBD06D7F}" srcOrd="0" destOrd="0" presId="urn:microsoft.com/office/officeart/2018/2/layout/IconLabelList"/>
    <dgm:cxn modelId="{B2CEB9B5-1184-4C01-8140-84CDFEC3FEF1}" type="presOf" srcId="{4DDC116E-046B-4295-BEE7-79ED4E8E094A}" destId="{D5802050-BDD4-45BF-888D-5580CCFE9BF1}" srcOrd="0" destOrd="0" presId="urn:microsoft.com/office/officeart/2018/2/layout/IconLabelList"/>
    <dgm:cxn modelId="{D1D8C3D7-9863-4012-B3A8-5E3A771AFC3B}" type="presParOf" srcId="{BB2DF0B0-B8EF-4A0B-9CCE-8487B7B3D8E3}" destId="{D3A52EAC-95F1-4B98-BD01-BA916C476849}" srcOrd="0" destOrd="0" presId="urn:microsoft.com/office/officeart/2018/2/layout/IconLabelList"/>
    <dgm:cxn modelId="{D9A1EDC8-E20E-477E-B38A-CD436A4CA2AF}" type="presParOf" srcId="{D3A52EAC-95F1-4B98-BD01-BA916C476849}" destId="{FB9D91D4-ABB2-44E7-9C36-A33E7B84052A}" srcOrd="0" destOrd="0" presId="urn:microsoft.com/office/officeart/2018/2/layout/IconLabelList"/>
    <dgm:cxn modelId="{1C73D80F-F0AC-46BE-9563-D0EC2CDC9429}" type="presParOf" srcId="{D3A52EAC-95F1-4B98-BD01-BA916C476849}" destId="{1282EDD7-92A1-472E-98AC-6A88B280B01A}" srcOrd="1" destOrd="0" presId="urn:microsoft.com/office/officeart/2018/2/layout/IconLabelList"/>
    <dgm:cxn modelId="{CD2AC9B9-1BAE-4187-9737-716474315B02}" type="presParOf" srcId="{D3A52EAC-95F1-4B98-BD01-BA916C476849}" destId="{3464E823-A97A-4959-9F34-E72EBBD06D7F}" srcOrd="2" destOrd="0" presId="urn:microsoft.com/office/officeart/2018/2/layout/IconLabelList"/>
    <dgm:cxn modelId="{481862B8-6089-4C50-9365-A08B21FE2439}" type="presParOf" srcId="{BB2DF0B0-B8EF-4A0B-9CCE-8487B7B3D8E3}" destId="{50ECACB1-624E-4F79-8C22-8D721431AA15}" srcOrd="1" destOrd="0" presId="urn:microsoft.com/office/officeart/2018/2/layout/IconLabelList"/>
    <dgm:cxn modelId="{53369272-7138-4BF0-A5DA-42D321EA11B1}" type="presParOf" srcId="{BB2DF0B0-B8EF-4A0B-9CCE-8487B7B3D8E3}" destId="{527121E8-196E-4A4A-A2ED-F2B8DADFA58B}" srcOrd="2" destOrd="0" presId="urn:microsoft.com/office/officeart/2018/2/layout/IconLabelList"/>
    <dgm:cxn modelId="{98FDCA1C-FCBE-4AF1-8898-F97CFFDDBF17}" type="presParOf" srcId="{527121E8-196E-4A4A-A2ED-F2B8DADFA58B}" destId="{4156924E-5F5B-4A03-A93F-5F01C97B3425}" srcOrd="0" destOrd="0" presId="urn:microsoft.com/office/officeart/2018/2/layout/IconLabelList"/>
    <dgm:cxn modelId="{D3ED1F0F-CAAB-41E9-A5D9-4622043241E2}" type="presParOf" srcId="{527121E8-196E-4A4A-A2ED-F2B8DADFA58B}" destId="{7DE510EB-3BE9-4A89-A742-16B10FD9B4C4}" srcOrd="1" destOrd="0" presId="urn:microsoft.com/office/officeart/2018/2/layout/IconLabelList"/>
    <dgm:cxn modelId="{9D17DD4D-B69A-4802-895D-A87C28020C9A}" type="presParOf" srcId="{527121E8-196E-4A4A-A2ED-F2B8DADFA58B}" destId="{D5802050-BDD4-45BF-888D-5580CCFE9BF1}" srcOrd="2" destOrd="0" presId="urn:microsoft.com/office/officeart/2018/2/layout/IconLabelList"/>
    <dgm:cxn modelId="{EFE30E8F-4471-4574-A127-6A4BB3464AB9}" type="presParOf" srcId="{BB2DF0B0-B8EF-4A0B-9CCE-8487B7B3D8E3}" destId="{FC8444BB-4F0A-4E0B-8BBC-9177628A3F7B}" srcOrd="3" destOrd="0" presId="urn:microsoft.com/office/officeart/2018/2/layout/IconLabelList"/>
    <dgm:cxn modelId="{8196851D-7A37-4567-9A86-B9467F5927DC}" type="presParOf" srcId="{BB2DF0B0-B8EF-4A0B-9CCE-8487B7B3D8E3}" destId="{2C115E68-B4FB-46EE-B76C-8C8392628260}" srcOrd="4" destOrd="0" presId="urn:microsoft.com/office/officeart/2018/2/layout/IconLabelList"/>
    <dgm:cxn modelId="{DADE66A0-B8E6-4395-B830-E28F64A54FF2}" type="presParOf" srcId="{2C115E68-B4FB-46EE-B76C-8C8392628260}" destId="{0336D952-B27F-4897-9040-C85D01BC0316}" srcOrd="0" destOrd="0" presId="urn:microsoft.com/office/officeart/2018/2/layout/IconLabelList"/>
    <dgm:cxn modelId="{84EFB01C-A9B1-41B7-86B9-C8C0B9301D4D}" type="presParOf" srcId="{2C115E68-B4FB-46EE-B76C-8C8392628260}" destId="{4F3E6AC1-3F7F-40D5-86B8-4F21B1D9C88F}" srcOrd="1" destOrd="0" presId="urn:microsoft.com/office/officeart/2018/2/layout/IconLabelList"/>
    <dgm:cxn modelId="{854C816E-234E-4E5A-B1FF-BCA2BBE64302}" type="presParOf" srcId="{2C115E68-B4FB-46EE-B76C-8C8392628260}" destId="{77CB244D-03F3-496C-BECF-165DC31504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B91A1C-EC00-45A1-9FE4-15965243CA3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CF3990C-CAEB-45F3-B235-087A0B34352A}">
      <dgm:prSet/>
      <dgm:spPr/>
      <dgm:t>
        <a:bodyPr/>
        <a:lstStyle/>
        <a:p>
          <a:pPr>
            <a:lnSpc>
              <a:spcPct val="100000"/>
            </a:lnSpc>
          </a:pPr>
          <a:r>
            <a:rPr lang="en-US"/>
            <a:t>Dominant industry leaders</a:t>
          </a:r>
        </a:p>
      </dgm:t>
    </dgm:pt>
    <dgm:pt modelId="{FD2A556D-ED52-4325-888A-9D27EB1B354F}" type="parTrans" cxnId="{BE75A056-BC4A-45BF-BD65-4651C0860011}">
      <dgm:prSet/>
      <dgm:spPr/>
      <dgm:t>
        <a:bodyPr/>
        <a:lstStyle/>
        <a:p>
          <a:endParaRPr lang="en-US"/>
        </a:p>
      </dgm:t>
    </dgm:pt>
    <dgm:pt modelId="{7305C4C6-88F2-4C5F-8471-5D4D83C84B70}" type="sibTrans" cxnId="{BE75A056-BC4A-45BF-BD65-4651C0860011}">
      <dgm:prSet/>
      <dgm:spPr/>
      <dgm:t>
        <a:bodyPr/>
        <a:lstStyle/>
        <a:p>
          <a:endParaRPr lang="en-US"/>
        </a:p>
      </dgm:t>
    </dgm:pt>
    <dgm:pt modelId="{4DDC116E-046B-4295-BEE7-79ED4E8E094A}">
      <dgm:prSet/>
      <dgm:spPr/>
      <dgm:t>
        <a:bodyPr/>
        <a:lstStyle/>
        <a:p>
          <a:pPr>
            <a:lnSpc>
              <a:spcPct val="100000"/>
            </a:lnSpc>
          </a:pPr>
          <a:r>
            <a:rPr lang="en-US" dirty="0"/>
            <a:t>Open-source software is widely adopted; there are also many commercial vendors</a:t>
          </a:r>
        </a:p>
      </dgm:t>
    </dgm:pt>
    <dgm:pt modelId="{B716FD56-88C8-4569-A3A1-8B05217CF4FF}" type="parTrans" cxnId="{FC05EC8A-5D70-4C45-880F-3CA2347E6E76}">
      <dgm:prSet/>
      <dgm:spPr/>
      <dgm:t>
        <a:bodyPr/>
        <a:lstStyle/>
        <a:p>
          <a:endParaRPr lang="en-US"/>
        </a:p>
      </dgm:t>
    </dgm:pt>
    <dgm:pt modelId="{51FBE3E0-86E7-4DCB-8DBB-121D587E1F45}" type="sibTrans" cxnId="{FC05EC8A-5D70-4C45-880F-3CA2347E6E76}">
      <dgm:prSet/>
      <dgm:spPr/>
      <dgm:t>
        <a:bodyPr/>
        <a:lstStyle/>
        <a:p>
          <a:endParaRPr lang="en-US"/>
        </a:p>
      </dgm:t>
    </dgm:pt>
    <dgm:pt modelId="{9D230D8A-D8CC-401A-93E1-A4F897106165}">
      <dgm:prSet/>
      <dgm:spPr/>
      <dgm:t>
        <a:bodyPr/>
        <a:lstStyle/>
        <a:p>
          <a:pPr>
            <a:lnSpc>
              <a:spcPct val="100000"/>
            </a:lnSpc>
          </a:pPr>
          <a:r>
            <a:rPr lang="en-US"/>
            <a:t>Both public clouds and on-prem must be ecosystem friendly</a:t>
          </a:r>
        </a:p>
      </dgm:t>
    </dgm:pt>
    <dgm:pt modelId="{0FE7961D-9393-46BA-9F2F-83BD326443D9}" type="parTrans" cxnId="{D50CEC02-EFD9-49EC-889E-B25CAF7E95E5}">
      <dgm:prSet/>
      <dgm:spPr/>
      <dgm:t>
        <a:bodyPr/>
        <a:lstStyle/>
        <a:p>
          <a:endParaRPr lang="en-US"/>
        </a:p>
      </dgm:t>
    </dgm:pt>
    <dgm:pt modelId="{443B1ACC-8569-471A-8879-6E5F346102F4}" type="sibTrans" cxnId="{D50CEC02-EFD9-49EC-889E-B25CAF7E95E5}">
      <dgm:prSet/>
      <dgm:spPr/>
      <dgm:t>
        <a:bodyPr/>
        <a:lstStyle/>
        <a:p>
          <a:endParaRPr lang="en-US"/>
        </a:p>
      </dgm:t>
    </dgm:pt>
    <dgm:pt modelId="{B6807443-886A-406F-B83B-154CD27E7350}">
      <dgm:prSet/>
      <dgm:spPr/>
      <dgm:t>
        <a:bodyPr/>
        <a:lstStyle/>
        <a:p>
          <a:pPr>
            <a:lnSpc>
              <a:spcPct val="100000"/>
            </a:lnSpc>
          </a:pPr>
          <a:r>
            <a:rPr lang="en-US" dirty="0"/>
            <a:t>Multi-vendor interoperability, support, and integration</a:t>
          </a:r>
        </a:p>
      </dgm:t>
    </dgm:pt>
    <dgm:pt modelId="{0F03A452-D7B0-4682-B101-01873BC9A3B5}" type="parTrans" cxnId="{1A634679-2742-4FAF-BA14-3D7B707C36E3}">
      <dgm:prSet/>
      <dgm:spPr/>
      <dgm:t>
        <a:bodyPr/>
        <a:lstStyle/>
        <a:p>
          <a:endParaRPr lang="en-US"/>
        </a:p>
      </dgm:t>
    </dgm:pt>
    <dgm:pt modelId="{CEF9E5AC-641C-4903-93F1-488971BE286D}" type="sibTrans" cxnId="{1A634679-2742-4FAF-BA14-3D7B707C36E3}">
      <dgm:prSet/>
      <dgm:spPr/>
      <dgm:t>
        <a:bodyPr/>
        <a:lstStyle/>
        <a:p>
          <a:endParaRPr lang="en-US"/>
        </a:p>
      </dgm:t>
    </dgm:pt>
    <dgm:pt modelId="{BB2DF0B0-B8EF-4A0B-9CCE-8487B7B3D8E3}" type="pres">
      <dgm:prSet presAssocID="{4FB91A1C-EC00-45A1-9FE4-15965243CA30}" presName="root" presStyleCnt="0">
        <dgm:presLayoutVars>
          <dgm:dir/>
          <dgm:resizeHandles val="exact"/>
        </dgm:presLayoutVars>
      </dgm:prSet>
      <dgm:spPr/>
    </dgm:pt>
    <dgm:pt modelId="{D3A52EAC-95F1-4B98-BD01-BA916C476849}" type="pres">
      <dgm:prSet presAssocID="{ACF3990C-CAEB-45F3-B235-087A0B34352A}" presName="compNode" presStyleCnt="0"/>
      <dgm:spPr/>
    </dgm:pt>
    <dgm:pt modelId="{FB9D91D4-ABB2-44E7-9C36-A33E7B84052A}" type="pres">
      <dgm:prSet presAssocID="{ACF3990C-CAEB-45F3-B235-087A0B3435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282EDD7-92A1-472E-98AC-6A88B280B01A}" type="pres">
      <dgm:prSet presAssocID="{ACF3990C-CAEB-45F3-B235-087A0B34352A}" presName="spaceRect" presStyleCnt="0"/>
      <dgm:spPr/>
    </dgm:pt>
    <dgm:pt modelId="{3464E823-A97A-4959-9F34-E72EBBD06D7F}" type="pres">
      <dgm:prSet presAssocID="{ACF3990C-CAEB-45F3-B235-087A0B34352A}" presName="textRect" presStyleLbl="revTx" presStyleIdx="0" presStyleCnt="4">
        <dgm:presLayoutVars>
          <dgm:chMax val="1"/>
          <dgm:chPref val="1"/>
        </dgm:presLayoutVars>
      </dgm:prSet>
      <dgm:spPr/>
    </dgm:pt>
    <dgm:pt modelId="{50ECACB1-624E-4F79-8C22-8D721431AA15}" type="pres">
      <dgm:prSet presAssocID="{7305C4C6-88F2-4C5F-8471-5D4D83C84B70}" presName="sibTrans" presStyleCnt="0"/>
      <dgm:spPr/>
    </dgm:pt>
    <dgm:pt modelId="{527121E8-196E-4A4A-A2ED-F2B8DADFA58B}" type="pres">
      <dgm:prSet presAssocID="{4DDC116E-046B-4295-BEE7-79ED4E8E094A}" presName="compNode" presStyleCnt="0"/>
      <dgm:spPr/>
    </dgm:pt>
    <dgm:pt modelId="{4156924E-5F5B-4A03-A93F-5F01C97B3425}" type="pres">
      <dgm:prSet presAssocID="{4DDC116E-046B-4295-BEE7-79ED4E8E094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puter"/>
        </a:ext>
      </dgm:extLst>
    </dgm:pt>
    <dgm:pt modelId="{7DE510EB-3BE9-4A89-A742-16B10FD9B4C4}" type="pres">
      <dgm:prSet presAssocID="{4DDC116E-046B-4295-BEE7-79ED4E8E094A}" presName="spaceRect" presStyleCnt="0"/>
      <dgm:spPr/>
    </dgm:pt>
    <dgm:pt modelId="{D5802050-BDD4-45BF-888D-5580CCFE9BF1}" type="pres">
      <dgm:prSet presAssocID="{4DDC116E-046B-4295-BEE7-79ED4E8E094A}" presName="textRect" presStyleLbl="revTx" presStyleIdx="1" presStyleCnt="4">
        <dgm:presLayoutVars>
          <dgm:chMax val="1"/>
          <dgm:chPref val="1"/>
        </dgm:presLayoutVars>
      </dgm:prSet>
      <dgm:spPr/>
    </dgm:pt>
    <dgm:pt modelId="{FC8444BB-4F0A-4E0B-8BBC-9177628A3F7B}" type="pres">
      <dgm:prSet presAssocID="{51FBE3E0-86E7-4DCB-8DBB-121D587E1F45}" presName="sibTrans" presStyleCnt="0"/>
      <dgm:spPr/>
    </dgm:pt>
    <dgm:pt modelId="{2C115E68-B4FB-46EE-B76C-8C8392628260}" type="pres">
      <dgm:prSet presAssocID="{9D230D8A-D8CC-401A-93E1-A4F897106165}" presName="compNode" presStyleCnt="0"/>
      <dgm:spPr/>
    </dgm:pt>
    <dgm:pt modelId="{0336D952-B27F-4897-9040-C85D01BC0316}" type="pres">
      <dgm:prSet presAssocID="{9D230D8A-D8CC-401A-93E1-A4F8971061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4F3E6AC1-3F7F-40D5-86B8-4F21B1D9C88F}" type="pres">
      <dgm:prSet presAssocID="{9D230D8A-D8CC-401A-93E1-A4F897106165}" presName="spaceRect" presStyleCnt="0"/>
      <dgm:spPr/>
    </dgm:pt>
    <dgm:pt modelId="{77CB244D-03F3-496C-BECF-165DC3150449}" type="pres">
      <dgm:prSet presAssocID="{9D230D8A-D8CC-401A-93E1-A4F897106165}" presName="textRect" presStyleLbl="revTx" presStyleIdx="2" presStyleCnt="4">
        <dgm:presLayoutVars>
          <dgm:chMax val="1"/>
          <dgm:chPref val="1"/>
        </dgm:presLayoutVars>
      </dgm:prSet>
      <dgm:spPr/>
    </dgm:pt>
    <dgm:pt modelId="{0F3300B5-621A-4BFB-A365-FD7B651CF0B0}" type="pres">
      <dgm:prSet presAssocID="{443B1ACC-8569-471A-8879-6E5F346102F4}" presName="sibTrans" presStyleCnt="0"/>
      <dgm:spPr/>
    </dgm:pt>
    <dgm:pt modelId="{636DABD0-7537-465C-8C2A-DEF5804D984D}" type="pres">
      <dgm:prSet presAssocID="{B6807443-886A-406F-B83B-154CD27E7350}" presName="compNode" presStyleCnt="0"/>
      <dgm:spPr/>
    </dgm:pt>
    <dgm:pt modelId="{11096632-A955-4105-BC7D-496DB98C75C3}" type="pres">
      <dgm:prSet presAssocID="{B6807443-886A-406F-B83B-154CD27E735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andshake"/>
        </a:ext>
      </dgm:extLst>
    </dgm:pt>
    <dgm:pt modelId="{492B0983-0146-4CE9-B263-49BB1E37399B}" type="pres">
      <dgm:prSet presAssocID="{B6807443-886A-406F-B83B-154CD27E7350}" presName="spaceRect" presStyleCnt="0"/>
      <dgm:spPr/>
    </dgm:pt>
    <dgm:pt modelId="{318DE7A8-76D3-4678-B4EB-F99DA9C18A79}" type="pres">
      <dgm:prSet presAssocID="{B6807443-886A-406F-B83B-154CD27E7350}" presName="textRect" presStyleLbl="revTx" presStyleIdx="3" presStyleCnt="4">
        <dgm:presLayoutVars>
          <dgm:chMax val="1"/>
          <dgm:chPref val="1"/>
        </dgm:presLayoutVars>
      </dgm:prSet>
      <dgm:spPr/>
    </dgm:pt>
  </dgm:ptLst>
  <dgm:cxnLst>
    <dgm:cxn modelId="{D50CEC02-EFD9-49EC-889E-B25CAF7E95E5}" srcId="{4FB91A1C-EC00-45A1-9FE4-15965243CA30}" destId="{9D230D8A-D8CC-401A-93E1-A4F897106165}" srcOrd="2" destOrd="0" parTransId="{0FE7961D-9393-46BA-9F2F-83BD326443D9}" sibTransId="{443B1ACC-8569-471A-8879-6E5F346102F4}"/>
    <dgm:cxn modelId="{FCAF3437-AF99-4A56-B83E-B1248A41A6CC}" type="presOf" srcId="{9D230D8A-D8CC-401A-93E1-A4F897106165}" destId="{77CB244D-03F3-496C-BECF-165DC3150449}" srcOrd="0" destOrd="0" presId="urn:microsoft.com/office/officeart/2018/2/layout/IconLabelList"/>
    <dgm:cxn modelId="{BE75A056-BC4A-45BF-BD65-4651C0860011}" srcId="{4FB91A1C-EC00-45A1-9FE4-15965243CA30}" destId="{ACF3990C-CAEB-45F3-B235-087A0B34352A}" srcOrd="0" destOrd="0" parTransId="{FD2A556D-ED52-4325-888A-9D27EB1B354F}" sibTransId="{7305C4C6-88F2-4C5F-8471-5D4D83C84B70}"/>
    <dgm:cxn modelId="{1A634679-2742-4FAF-BA14-3D7B707C36E3}" srcId="{4FB91A1C-EC00-45A1-9FE4-15965243CA30}" destId="{B6807443-886A-406F-B83B-154CD27E7350}" srcOrd="3" destOrd="0" parTransId="{0F03A452-D7B0-4682-B101-01873BC9A3B5}" sibTransId="{CEF9E5AC-641C-4903-93F1-488971BE286D}"/>
    <dgm:cxn modelId="{DE13F684-7D2C-41AF-9A18-2B8C58F7025A}" type="presOf" srcId="{4FB91A1C-EC00-45A1-9FE4-15965243CA30}" destId="{BB2DF0B0-B8EF-4A0B-9CCE-8487B7B3D8E3}" srcOrd="0" destOrd="0" presId="urn:microsoft.com/office/officeart/2018/2/layout/IconLabelList"/>
    <dgm:cxn modelId="{FC05EC8A-5D70-4C45-880F-3CA2347E6E76}" srcId="{4FB91A1C-EC00-45A1-9FE4-15965243CA30}" destId="{4DDC116E-046B-4295-BEE7-79ED4E8E094A}" srcOrd="1" destOrd="0" parTransId="{B716FD56-88C8-4569-A3A1-8B05217CF4FF}" sibTransId="{51FBE3E0-86E7-4DCB-8DBB-121D587E1F45}"/>
    <dgm:cxn modelId="{DAC9BE8D-65AA-4114-9EDD-49538511D514}" type="presOf" srcId="{ACF3990C-CAEB-45F3-B235-087A0B34352A}" destId="{3464E823-A97A-4959-9F34-E72EBBD06D7F}" srcOrd="0" destOrd="0" presId="urn:microsoft.com/office/officeart/2018/2/layout/IconLabelList"/>
    <dgm:cxn modelId="{95FC94A2-D089-4216-A3A7-AF0653249812}" type="presOf" srcId="{B6807443-886A-406F-B83B-154CD27E7350}" destId="{318DE7A8-76D3-4678-B4EB-F99DA9C18A79}" srcOrd="0" destOrd="0" presId="urn:microsoft.com/office/officeart/2018/2/layout/IconLabelList"/>
    <dgm:cxn modelId="{B2CEB9B5-1184-4C01-8140-84CDFEC3FEF1}" type="presOf" srcId="{4DDC116E-046B-4295-BEE7-79ED4E8E094A}" destId="{D5802050-BDD4-45BF-888D-5580CCFE9BF1}" srcOrd="0" destOrd="0" presId="urn:microsoft.com/office/officeart/2018/2/layout/IconLabelList"/>
    <dgm:cxn modelId="{D1D8C3D7-9863-4012-B3A8-5E3A771AFC3B}" type="presParOf" srcId="{BB2DF0B0-B8EF-4A0B-9CCE-8487B7B3D8E3}" destId="{D3A52EAC-95F1-4B98-BD01-BA916C476849}" srcOrd="0" destOrd="0" presId="urn:microsoft.com/office/officeart/2018/2/layout/IconLabelList"/>
    <dgm:cxn modelId="{D9A1EDC8-E20E-477E-B38A-CD436A4CA2AF}" type="presParOf" srcId="{D3A52EAC-95F1-4B98-BD01-BA916C476849}" destId="{FB9D91D4-ABB2-44E7-9C36-A33E7B84052A}" srcOrd="0" destOrd="0" presId="urn:microsoft.com/office/officeart/2018/2/layout/IconLabelList"/>
    <dgm:cxn modelId="{1C73D80F-F0AC-46BE-9563-D0EC2CDC9429}" type="presParOf" srcId="{D3A52EAC-95F1-4B98-BD01-BA916C476849}" destId="{1282EDD7-92A1-472E-98AC-6A88B280B01A}" srcOrd="1" destOrd="0" presId="urn:microsoft.com/office/officeart/2018/2/layout/IconLabelList"/>
    <dgm:cxn modelId="{CD2AC9B9-1BAE-4187-9737-716474315B02}" type="presParOf" srcId="{D3A52EAC-95F1-4B98-BD01-BA916C476849}" destId="{3464E823-A97A-4959-9F34-E72EBBD06D7F}" srcOrd="2" destOrd="0" presId="urn:microsoft.com/office/officeart/2018/2/layout/IconLabelList"/>
    <dgm:cxn modelId="{481862B8-6089-4C50-9365-A08B21FE2439}" type="presParOf" srcId="{BB2DF0B0-B8EF-4A0B-9CCE-8487B7B3D8E3}" destId="{50ECACB1-624E-4F79-8C22-8D721431AA15}" srcOrd="1" destOrd="0" presId="urn:microsoft.com/office/officeart/2018/2/layout/IconLabelList"/>
    <dgm:cxn modelId="{53369272-7138-4BF0-A5DA-42D321EA11B1}" type="presParOf" srcId="{BB2DF0B0-B8EF-4A0B-9CCE-8487B7B3D8E3}" destId="{527121E8-196E-4A4A-A2ED-F2B8DADFA58B}" srcOrd="2" destOrd="0" presId="urn:microsoft.com/office/officeart/2018/2/layout/IconLabelList"/>
    <dgm:cxn modelId="{98FDCA1C-FCBE-4AF1-8898-F97CFFDDBF17}" type="presParOf" srcId="{527121E8-196E-4A4A-A2ED-F2B8DADFA58B}" destId="{4156924E-5F5B-4A03-A93F-5F01C97B3425}" srcOrd="0" destOrd="0" presId="urn:microsoft.com/office/officeart/2018/2/layout/IconLabelList"/>
    <dgm:cxn modelId="{D3ED1F0F-CAAB-41E9-A5D9-4622043241E2}" type="presParOf" srcId="{527121E8-196E-4A4A-A2ED-F2B8DADFA58B}" destId="{7DE510EB-3BE9-4A89-A742-16B10FD9B4C4}" srcOrd="1" destOrd="0" presId="urn:microsoft.com/office/officeart/2018/2/layout/IconLabelList"/>
    <dgm:cxn modelId="{9D17DD4D-B69A-4802-895D-A87C28020C9A}" type="presParOf" srcId="{527121E8-196E-4A4A-A2ED-F2B8DADFA58B}" destId="{D5802050-BDD4-45BF-888D-5580CCFE9BF1}" srcOrd="2" destOrd="0" presId="urn:microsoft.com/office/officeart/2018/2/layout/IconLabelList"/>
    <dgm:cxn modelId="{EFE30E8F-4471-4574-A127-6A4BB3464AB9}" type="presParOf" srcId="{BB2DF0B0-B8EF-4A0B-9CCE-8487B7B3D8E3}" destId="{FC8444BB-4F0A-4E0B-8BBC-9177628A3F7B}" srcOrd="3" destOrd="0" presId="urn:microsoft.com/office/officeart/2018/2/layout/IconLabelList"/>
    <dgm:cxn modelId="{8196851D-7A37-4567-9A86-B9467F5927DC}" type="presParOf" srcId="{BB2DF0B0-B8EF-4A0B-9CCE-8487B7B3D8E3}" destId="{2C115E68-B4FB-46EE-B76C-8C8392628260}" srcOrd="4" destOrd="0" presId="urn:microsoft.com/office/officeart/2018/2/layout/IconLabelList"/>
    <dgm:cxn modelId="{DADE66A0-B8E6-4395-B830-E28F64A54FF2}" type="presParOf" srcId="{2C115E68-B4FB-46EE-B76C-8C8392628260}" destId="{0336D952-B27F-4897-9040-C85D01BC0316}" srcOrd="0" destOrd="0" presId="urn:microsoft.com/office/officeart/2018/2/layout/IconLabelList"/>
    <dgm:cxn modelId="{84EFB01C-A9B1-41B7-86B9-C8C0B9301D4D}" type="presParOf" srcId="{2C115E68-B4FB-46EE-B76C-8C8392628260}" destId="{4F3E6AC1-3F7F-40D5-86B8-4F21B1D9C88F}" srcOrd="1" destOrd="0" presId="urn:microsoft.com/office/officeart/2018/2/layout/IconLabelList"/>
    <dgm:cxn modelId="{854C816E-234E-4E5A-B1FF-BCA2BBE64302}" type="presParOf" srcId="{2C115E68-B4FB-46EE-B76C-8C8392628260}" destId="{77CB244D-03F3-496C-BECF-165DC3150449}" srcOrd="2" destOrd="0" presId="urn:microsoft.com/office/officeart/2018/2/layout/IconLabelList"/>
    <dgm:cxn modelId="{6FE5AA07-C178-4E77-8910-D61D7924E2CC}" type="presParOf" srcId="{BB2DF0B0-B8EF-4A0B-9CCE-8487B7B3D8E3}" destId="{0F3300B5-621A-4BFB-A365-FD7B651CF0B0}" srcOrd="5" destOrd="0" presId="urn:microsoft.com/office/officeart/2018/2/layout/IconLabelList"/>
    <dgm:cxn modelId="{C272DB8A-C5A0-4311-A668-0CB369C1F88D}" type="presParOf" srcId="{BB2DF0B0-B8EF-4A0B-9CCE-8487B7B3D8E3}" destId="{636DABD0-7537-465C-8C2A-DEF5804D984D}" srcOrd="6" destOrd="0" presId="urn:microsoft.com/office/officeart/2018/2/layout/IconLabelList"/>
    <dgm:cxn modelId="{D0CCC8E8-C5D4-4501-A3B3-D90B2B0C443D}" type="presParOf" srcId="{636DABD0-7537-465C-8C2A-DEF5804D984D}" destId="{11096632-A955-4105-BC7D-496DB98C75C3}" srcOrd="0" destOrd="0" presId="urn:microsoft.com/office/officeart/2018/2/layout/IconLabelList"/>
    <dgm:cxn modelId="{C18673B2-CEA2-425F-928E-993539670998}" type="presParOf" srcId="{636DABD0-7537-465C-8C2A-DEF5804D984D}" destId="{492B0983-0146-4CE9-B263-49BB1E37399B}" srcOrd="1" destOrd="0" presId="urn:microsoft.com/office/officeart/2018/2/layout/IconLabelList"/>
    <dgm:cxn modelId="{D0D66582-6692-4A15-A3C4-88E06FA945BD}" type="presParOf" srcId="{636DABD0-7537-465C-8C2A-DEF5804D984D}" destId="{318DE7A8-76D3-4678-B4EB-F99DA9C18A79}" srcOrd="2" destOrd="0" presId="urn:microsoft.com/office/officeart/2018/2/layout/IconLabel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B91A1C-EC00-45A1-9FE4-15965243CA3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CF3990C-CAEB-45F3-B235-087A0B34352A}">
      <dgm:prSet/>
      <dgm:spPr/>
      <dgm:t>
        <a:bodyPr/>
        <a:lstStyle/>
        <a:p>
          <a:pPr>
            <a:lnSpc>
              <a:spcPct val="100000"/>
            </a:lnSpc>
          </a:pPr>
          <a:r>
            <a:rPr lang="en-US" dirty="0"/>
            <a:t>The industry continues to explore the borders of DL efficiency</a:t>
          </a:r>
        </a:p>
      </dgm:t>
    </dgm:pt>
    <dgm:pt modelId="{FD2A556D-ED52-4325-888A-9D27EB1B354F}" type="parTrans" cxnId="{BE75A056-BC4A-45BF-BD65-4651C0860011}">
      <dgm:prSet/>
      <dgm:spPr/>
      <dgm:t>
        <a:bodyPr/>
        <a:lstStyle/>
        <a:p>
          <a:endParaRPr lang="en-US"/>
        </a:p>
      </dgm:t>
    </dgm:pt>
    <dgm:pt modelId="{7305C4C6-88F2-4C5F-8471-5D4D83C84B70}" type="sibTrans" cxnId="{BE75A056-BC4A-45BF-BD65-4651C0860011}">
      <dgm:prSet/>
      <dgm:spPr/>
      <dgm:t>
        <a:bodyPr/>
        <a:lstStyle/>
        <a:p>
          <a:endParaRPr lang="en-US"/>
        </a:p>
      </dgm:t>
    </dgm:pt>
    <dgm:pt modelId="{4DDC116E-046B-4295-BEE7-79ED4E8E094A}">
      <dgm:prSet/>
      <dgm:spPr/>
      <dgm:t>
        <a:bodyPr/>
        <a:lstStyle/>
        <a:p>
          <a:pPr>
            <a:lnSpc>
              <a:spcPct val="100000"/>
            </a:lnSpc>
          </a:pPr>
          <a:r>
            <a:rPr lang="en-US" err="1"/>
            <a:t>GPUDirect</a:t>
          </a:r>
          <a:r>
            <a:rPr lang="en-US"/>
            <a:t> technology by Nvidia is improving the speed</a:t>
          </a:r>
        </a:p>
      </dgm:t>
    </dgm:pt>
    <dgm:pt modelId="{B716FD56-88C8-4569-A3A1-8B05217CF4FF}" type="parTrans" cxnId="{FC05EC8A-5D70-4C45-880F-3CA2347E6E76}">
      <dgm:prSet/>
      <dgm:spPr/>
      <dgm:t>
        <a:bodyPr/>
        <a:lstStyle/>
        <a:p>
          <a:endParaRPr lang="en-US"/>
        </a:p>
      </dgm:t>
    </dgm:pt>
    <dgm:pt modelId="{51FBE3E0-86E7-4DCB-8DBB-121D587E1F45}" type="sibTrans" cxnId="{FC05EC8A-5D70-4C45-880F-3CA2347E6E76}">
      <dgm:prSet/>
      <dgm:spPr/>
      <dgm:t>
        <a:bodyPr/>
        <a:lstStyle/>
        <a:p>
          <a:endParaRPr lang="en-US"/>
        </a:p>
      </dgm:t>
    </dgm:pt>
    <dgm:pt modelId="{9D230D8A-D8CC-401A-93E1-A4F897106165}">
      <dgm:prSet/>
      <dgm:spPr/>
      <dgm:t>
        <a:bodyPr/>
        <a:lstStyle/>
        <a:p>
          <a:pPr>
            <a:lnSpc>
              <a:spcPct val="100000"/>
            </a:lnSpc>
          </a:pPr>
          <a:r>
            <a:rPr lang="en-US" dirty="0"/>
            <a:t>Large scale GPU cluster is a reality</a:t>
          </a:r>
        </a:p>
      </dgm:t>
    </dgm:pt>
    <dgm:pt modelId="{0FE7961D-9393-46BA-9F2F-83BD326443D9}" type="parTrans" cxnId="{D50CEC02-EFD9-49EC-889E-B25CAF7E95E5}">
      <dgm:prSet/>
      <dgm:spPr/>
      <dgm:t>
        <a:bodyPr/>
        <a:lstStyle/>
        <a:p>
          <a:endParaRPr lang="en-US"/>
        </a:p>
      </dgm:t>
    </dgm:pt>
    <dgm:pt modelId="{443B1ACC-8569-471A-8879-6E5F346102F4}" type="sibTrans" cxnId="{D50CEC02-EFD9-49EC-889E-B25CAF7E95E5}">
      <dgm:prSet/>
      <dgm:spPr/>
      <dgm:t>
        <a:bodyPr/>
        <a:lstStyle/>
        <a:p>
          <a:endParaRPr lang="en-US"/>
        </a:p>
      </dgm:t>
    </dgm:pt>
    <dgm:pt modelId="{32458B51-FDE3-49AF-BD8D-2A4C37020839}">
      <dgm:prSet/>
      <dgm:spPr/>
      <dgm:t>
        <a:bodyPr/>
        <a:lstStyle/>
        <a:p>
          <a:pPr>
            <a:lnSpc>
              <a:spcPct val="100000"/>
            </a:lnSpc>
          </a:pPr>
          <a:r>
            <a:rPr lang="en-US" dirty="0"/>
            <a:t>Data mobility, collaboration, and easy of access</a:t>
          </a:r>
        </a:p>
      </dgm:t>
    </dgm:pt>
    <dgm:pt modelId="{AB440DD2-6909-480D-A9B7-AE630201CCE7}" type="parTrans" cxnId="{BD7F2DF0-2859-4067-8E00-3EB272819CCF}">
      <dgm:prSet/>
      <dgm:spPr/>
      <dgm:t>
        <a:bodyPr/>
        <a:lstStyle/>
        <a:p>
          <a:endParaRPr lang="en-US"/>
        </a:p>
      </dgm:t>
    </dgm:pt>
    <dgm:pt modelId="{1207F5BE-6CB8-46EC-A305-47E4D26BD2A5}" type="sibTrans" cxnId="{BD7F2DF0-2859-4067-8E00-3EB272819CCF}">
      <dgm:prSet/>
      <dgm:spPr/>
      <dgm:t>
        <a:bodyPr/>
        <a:lstStyle/>
        <a:p>
          <a:endParaRPr lang="en-US"/>
        </a:p>
      </dgm:t>
    </dgm:pt>
    <dgm:pt modelId="{BB2DF0B0-B8EF-4A0B-9CCE-8487B7B3D8E3}" type="pres">
      <dgm:prSet presAssocID="{4FB91A1C-EC00-45A1-9FE4-15965243CA30}" presName="root" presStyleCnt="0">
        <dgm:presLayoutVars>
          <dgm:dir/>
          <dgm:resizeHandles val="exact"/>
        </dgm:presLayoutVars>
      </dgm:prSet>
      <dgm:spPr/>
    </dgm:pt>
    <dgm:pt modelId="{D3A52EAC-95F1-4B98-BD01-BA916C476849}" type="pres">
      <dgm:prSet presAssocID="{ACF3990C-CAEB-45F3-B235-087A0B34352A}" presName="compNode" presStyleCnt="0"/>
      <dgm:spPr/>
    </dgm:pt>
    <dgm:pt modelId="{FB9D91D4-ABB2-44E7-9C36-A33E7B84052A}" type="pres">
      <dgm:prSet presAssocID="{ACF3990C-CAEB-45F3-B235-087A0B3435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ye"/>
        </a:ext>
      </dgm:extLst>
    </dgm:pt>
    <dgm:pt modelId="{1282EDD7-92A1-472E-98AC-6A88B280B01A}" type="pres">
      <dgm:prSet presAssocID="{ACF3990C-CAEB-45F3-B235-087A0B34352A}" presName="spaceRect" presStyleCnt="0"/>
      <dgm:spPr/>
    </dgm:pt>
    <dgm:pt modelId="{3464E823-A97A-4959-9F34-E72EBBD06D7F}" type="pres">
      <dgm:prSet presAssocID="{ACF3990C-CAEB-45F3-B235-087A0B34352A}" presName="textRect" presStyleLbl="revTx" presStyleIdx="0" presStyleCnt="4">
        <dgm:presLayoutVars>
          <dgm:chMax val="1"/>
          <dgm:chPref val="1"/>
        </dgm:presLayoutVars>
      </dgm:prSet>
      <dgm:spPr/>
    </dgm:pt>
    <dgm:pt modelId="{50ECACB1-624E-4F79-8C22-8D721431AA15}" type="pres">
      <dgm:prSet presAssocID="{7305C4C6-88F2-4C5F-8471-5D4D83C84B70}" presName="sibTrans" presStyleCnt="0"/>
      <dgm:spPr/>
    </dgm:pt>
    <dgm:pt modelId="{88BA93F5-A536-40E1-9649-B70AF4EAD1C8}" type="pres">
      <dgm:prSet presAssocID="{32458B51-FDE3-49AF-BD8D-2A4C37020839}" presName="compNode" presStyleCnt="0"/>
      <dgm:spPr/>
    </dgm:pt>
    <dgm:pt modelId="{11F2053D-8811-4ACA-A386-FF0B47A9B5EE}" type="pres">
      <dgm:prSet presAssocID="{32458B51-FDE3-49AF-BD8D-2A4C37020839}"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nnections"/>
        </a:ext>
      </dgm:extLst>
    </dgm:pt>
    <dgm:pt modelId="{E139DD05-716C-4454-B9CB-47842EAA62F3}" type="pres">
      <dgm:prSet presAssocID="{32458B51-FDE3-49AF-BD8D-2A4C37020839}" presName="spaceRect" presStyleCnt="0"/>
      <dgm:spPr/>
    </dgm:pt>
    <dgm:pt modelId="{63FAB0D2-8E3C-4E6A-BA6D-6F0F2784321A}" type="pres">
      <dgm:prSet presAssocID="{32458B51-FDE3-49AF-BD8D-2A4C37020839}" presName="textRect" presStyleLbl="revTx" presStyleIdx="1" presStyleCnt="4">
        <dgm:presLayoutVars>
          <dgm:chMax val="1"/>
          <dgm:chPref val="1"/>
        </dgm:presLayoutVars>
      </dgm:prSet>
      <dgm:spPr/>
    </dgm:pt>
    <dgm:pt modelId="{F19360C1-7638-4337-B90E-AA93A07F3D77}" type="pres">
      <dgm:prSet presAssocID="{1207F5BE-6CB8-46EC-A305-47E4D26BD2A5}" presName="sibTrans" presStyleCnt="0"/>
      <dgm:spPr/>
    </dgm:pt>
    <dgm:pt modelId="{527121E8-196E-4A4A-A2ED-F2B8DADFA58B}" type="pres">
      <dgm:prSet presAssocID="{4DDC116E-046B-4295-BEE7-79ED4E8E094A}" presName="compNode" presStyleCnt="0"/>
      <dgm:spPr/>
    </dgm:pt>
    <dgm:pt modelId="{4156924E-5F5B-4A03-A93F-5F01C97B3425}" type="pres">
      <dgm:prSet presAssocID="{4DDC116E-046B-4295-BEE7-79ED4E8E094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auge"/>
        </a:ext>
      </dgm:extLst>
    </dgm:pt>
    <dgm:pt modelId="{7DE510EB-3BE9-4A89-A742-16B10FD9B4C4}" type="pres">
      <dgm:prSet presAssocID="{4DDC116E-046B-4295-BEE7-79ED4E8E094A}" presName="spaceRect" presStyleCnt="0"/>
      <dgm:spPr/>
    </dgm:pt>
    <dgm:pt modelId="{D5802050-BDD4-45BF-888D-5580CCFE9BF1}" type="pres">
      <dgm:prSet presAssocID="{4DDC116E-046B-4295-BEE7-79ED4E8E094A}" presName="textRect" presStyleLbl="revTx" presStyleIdx="2" presStyleCnt="4">
        <dgm:presLayoutVars>
          <dgm:chMax val="1"/>
          <dgm:chPref val="1"/>
        </dgm:presLayoutVars>
      </dgm:prSet>
      <dgm:spPr/>
    </dgm:pt>
    <dgm:pt modelId="{FC8444BB-4F0A-4E0B-8BBC-9177628A3F7B}" type="pres">
      <dgm:prSet presAssocID="{51FBE3E0-86E7-4DCB-8DBB-121D587E1F45}" presName="sibTrans" presStyleCnt="0"/>
      <dgm:spPr/>
    </dgm:pt>
    <dgm:pt modelId="{2C115E68-B4FB-46EE-B76C-8C8392628260}" type="pres">
      <dgm:prSet presAssocID="{9D230D8A-D8CC-401A-93E1-A4F897106165}" presName="compNode" presStyleCnt="0"/>
      <dgm:spPr/>
    </dgm:pt>
    <dgm:pt modelId="{0336D952-B27F-4897-9040-C85D01BC0316}" type="pres">
      <dgm:prSet presAssocID="{9D230D8A-D8CC-401A-93E1-A4F8971061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4F3E6AC1-3F7F-40D5-86B8-4F21B1D9C88F}" type="pres">
      <dgm:prSet presAssocID="{9D230D8A-D8CC-401A-93E1-A4F897106165}" presName="spaceRect" presStyleCnt="0"/>
      <dgm:spPr/>
    </dgm:pt>
    <dgm:pt modelId="{77CB244D-03F3-496C-BECF-165DC3150449}" type="pres">
      <dgm:prSet presAssocID="{9D230D8A-D8CC-401A-93E1-A4F897106165}" presName="textRect" presStyleLbl="revTx" presStyleIdx="3" presStyleCnt="4">
        <dgm:presLayoutVars>
          <dgm:chMax val="1"/>
          <dgm:chPref val="1"/>
        </dgm:presLayoutVars>
      </dgm:prSet>
      <dgm:spPr/>
    </dgm:pt>
  </dgm:ptLst>
  <dgm:cxnLst>
    <dgm:cxn modelId="{D50CEC02-EFD9-49EC-889E-B25CAF7E95E5}" srcId="{4FB91A1C-EC00-45A1-9FE4-15965243CA30}" destId="{9D230D8A-D8CC-401A-93E1-A4F897106165}" srcOrd="3" destOrd="0" parTransId="{0FE7961D-9393-46BA-9F2F-83BD326443D9}" sibTransId="{443B1ACC-8569-471A-8879-6E5F346102F4}"/>
    <dgm:cxn modelId="{FCAF3437-AF99-4A56-B83E-B1248A41A6CC}" type="presOf" srcId="{9D230D8A-D8CC-401A-93E1-A4F897106165}" destId="{77CB244D-03F3-496C-BECF-165DC3150449}" srcOrd="0" destOrd="0" presId="urn:microsoft.com/office/officeart/2018/2/layout/IconLabelList"/>
    <dgm:cxn modelId="{BE75A056-BC4A-45BF-BD65-4651C0860011}" srcId="{4FB91A1C-EC00-45A1-9FE4-15965243CA30}" destId="{ACF3990C-CAEB-45F3-B235-087A0B34352A}" srcOrd="0" destOrd="0" parTransId="{FD2A556D-ED52-4325-888A-9D27EB1B354F}" sibTransId="{7305C4C6-88F2-4C5F-8471-5D4D83C84B70}"/>
    <dgm:cxn modelId="{DE13F684-7D2C-41AF-9A18-2B8C58F7025A}" type="presOf" srcId="{4FB91A1C-EC00-45A1-9FE4-15965243CA30}" destId="{BB2DF0B0-B8EF-4A0B-9CCE-8487B7B3D8E3}" srcOrd="0" destOrd="0" presId="urn:microsoft.com/office/officeart/2018/2/layout/IconLabelList"/>
    <dgm:cxn modelId="{FC05EC8A-5D70-4C45-880F-3CA2347E6E76}" srcId="{4FB91A1C-EC00-45A1-9FE4-15965243CA30}" destId="{4DDC116E-046B-4295-BEE7-79ED4E8E094A}" srcOrd="2" destOrd="0" parTransId="{B716FD56-88C8-4569-A3A1-8B05217CF4FF}" sibTransId="{51FBE3E0-86E7-4DCB-8DBB-121D587E1F45}"/>
    <dgm:cxn modelId="{DAC9BE8D-65AA-4114-9EDD-49538511D514}" type="presOf" srcId="{ACF3990C-CAEB-45F3-B235-087A0B34352A}" destId="{3464E823-A97A-4959-9F34-E72EBBD06D7F}" srcOrd="0" destOrd="0" presId="urn:microsoft.com/office/officeart/2018/2/layout/IconLabelList"/>
    <dgm:cxn modelId="{B2CEB9B5-1184-4C01-8140-84CDFEC3FEF1}" type="presOf" srcId="{4DDC116E-046B-4295-BEE7-79ED4E8E094A}" destId="{D5802050-BDD4-45BF-888D-5580CCFE9BF1}" srcOrd="0" destOrd="0" presId="urn:microsoft.com/office/officeart/2018/2/layout/IconLabelList"/>
    <dgm:cxn modelId="{6EE7B9CD-4F8F-411F-8229-B0A1335EEC50}" type="presOf" srcId="{32458B51-FDE3-49AF-BD8D-2A4C37020839}" destId="{63FAB0D2-8E3C-4E6A-BA6D-6F0F2784321A}" srcOrd="0" destOrd="0" presId="urn:microsoft.com/office/officeart/2018/2/layout/IconLabelList"/>
    <dgm:cxn modelId="{BD7F2DF0-2859-4067-8E00-3EB272819CCF}" srcId="{4FB91A1C-EC00-45A1-9FE4-15965243CA30}" destId="{32458B51-FDE3-49AF-BD8D-2A4C37020839}" srcOrd="1" destOrd="0" parTransId="{AB440DD2-6909-480D-A9B7-AE630201CCE7}" sibTransId="{1207F5BE-6CB8-46EC-A305-47E4D26BD2A5}"/>
    <dgm:cxn modelId="{D1D8C3D7-9863-4012-B3A8-5E3A771AFC3B}" type="presParOf" srcId="{BB2DF0B0-B8EF-4A0B-9CCE-8487B7B3D8E3}" destId="{D3A52EAC-95F1-4B98-BD01-BA916C476849}" srcOrd="0" destOrd="0" presId="urn:microsoft.com/office/officeart/2018/2/layout/IconLabelList"/>
    <dgm:cxn modelId="{D9A1EDC8-E20E-477E-B38A-CD436A4CA2AF}" type="presParOf" srcId="{D3A52EAC-95F1-4B98-BD01-BA916C476849}" destId="{FB9D91D4-ABB2-44E7-9C36-A33E7B84052A}" srcOrd="0" destOrd="0" presId="urn:microsoft.com/office/officeart/2018/2/layout/IconLabelList"/>
    <dgm:cxn modelId="{1C73D80F-F0AC-46BE-9563-D0EC2CDC9429}" type="presParOf" srcId="{D3A52EAC-95F1-4B98-BD01-BA916C476849}" destId="{1282EDD7-92A1-472E-98AC-6A88B280B01A}" srcOrd="1" destOrd="0" presId="urn:microsoft.com/office/officeart/2018/2/layout/IconLabelList"/>
    <dgm:cxn modelId="{CD2AC9B9-1BAE-4187-9737-716474315B02}" type="presParOf" srcId="{D3A52EAC-95F1-4B98-BD01-BA916C476849}" destId="{3464E823-A97A-4959-9F34-E72EBBD06D7F}" srcOrd="2" destOrd="0" presId="urn:microsoft.com/office/officeart/2018/2/layout/IconLabelList"/>
    <dgm:cxn modelId="{481862B8-6089-4C50-9365-A08B21FE2439}" type="presParOf" srcId="{BB2DF0B0-B8EF-4A0B-9CCE-8487B7B3D8E3}" destId="{50ECACB1-624E-4F79-8C22-8D721431AA15}" srcOrd="1" destOrd="0" presId="urn:microsoft.com/office/officeart/2018/2/layout/IconLabelList"/>
    <dgm:cxn modelId="{F913865A-3029-4438-B14F-A600B255D786}" type="presParOf" srcId="{BB2DF0B0-B8EF-4A0B-9CCE-8487B7B3D8E3}" destId="{88BA93F5-A536-40E1-9649-B70AF4EAD1C8}" srcOrd="2" destOrd="0" presId="urn:microsoft.com/office/officeart/2018/2/layout/IconLabelList"/>
    <dgm:cxn modelId="{15990CBC-C88F-4807-919D-0EDCC56EF314}" type="presParOf" srcId="{88BA93F5-A536-40E1-9649-B70AF4EAD1C8}" destId="{11F2053D-8811-4ACA-A386-FF0B47A9B5EE}" srcOrd="0" destOrd="0" presId="urn:microsoft.com/office/officeart/2018/2/layout/IconLabelList"/>
    <dgm:cxn modelId="{EBA135D3-5AC0-438B-A1D4-EB4BE53F9044}" type="presParOf" srcId="{88BA93F5-A536-40E1-9649-B70AF4EAD1C8}" destId="{E139DD05-716C-4454-B9CB-47842EAA62F3}" srcOrd="1" destOrd="0" presId="urn:microsoft.com/office/officeart/2018/2/layout/IconLabelList"/>
    <dgm:cxn modelId="{20C54626-1652-42F4-BA6A-CEA0788FC6B3}" type="presParOf" srcId="{88BA93F5-A536-40E1-9649-B70AF4EAD1C8}" destId="{63FAB0D2-8E3C-4E6A-BA6D-6F0F2784321A}" srcOrd="2" destOrd="0" presId="urn:microsoft.com/office/officeart/2018/2/layout/IconLabelList"/>
    <dgm:cxn modelId="{A09A8E74-A14A-43B9-AD04-283646914823}" type="presParOf" srcId="{BB2DF0B0-B8EF-4A0B-9CCE-8487B7B3D8E3}" destId="{F19360C1-7638-4337-B90E-AA93A07F3D77}" srcOrd="3" destOrd="0" presId="urn:microsoft.com/office/officeart/2018/2/layout/IconLabelList"/>
    <dgm:cxn modelId="{53369272-7138-4BF0-A5DA-42D321EA11B1}" type="presParOf" srcId="{BB2DF0B0-B8EF-4A0B-9CCE-8487B7B3D8E3}" destId="{527121E8-196E-4A4A-A2ED-F2B8DADFA58B}" srcOrd="4" destOrd="0" presId="urn:microsoft.com/office/officeart/2018/2/layout/IconLabelList"/>
    <dgm:cxn modelId="{98FDCA1C-FCBE-4AF1-8898-F97CFFDDBF17}" type="presParOf" srcId="{527121E8-196E-4A4A-A2ED-F2B8DADFA58B}" destId="{4156924E-5F5B-4A03-A93F-5F01C97B3425}" srcOrd="0" destOrd="0" presId="urn:microsoft.com/office/officeart/2018/2/layout/IconLabelList"/>
    <dgm:cxn modelId="{D3ED1F0F-CAAB-41E9-A5D9-4622043241E2}" type="presParOf" srcId="{527121E8-196E-4A4A-A2ED-F2B8DADFA58B}" destId="{7DE510EB-3BE9-4A89-A742-16B10FD9B4C4}" srcOrd="1" destOrd="0" presId="urn:microsoft.com/office/officeart/2018/2/layout/IconLabelList"/>
    <dgm:cxn modelId="{9D17DD4D-B69A-4802-895D-A87C28020C9A}" type="presParOf" srcId="{527121E8-196E-4A4A-A2ED-F2B8DADFA58B}" destId="{D5802050-BDD4-45BF-888D-5580CCFE9BF1}" srcOrd="2" destOrd="0" presId="urn:microsoft.com/office/officeart/2018/2/layout/IconLabelList"/>
    <dgm:cxn modelId="{EFE30E8F-4471-4574-A127-6A4BB3464AB9}" type="presParOf" srcId="{BB2DF0B0-B8EF-4A0B-9CCE-8487B7B3D8E3}" destId="{FC8444BB-4F0A-4E0B-8BBC-9177628A3F7B}" srcOrd="5" destOrd="0" presId="urn:microsoft.com/office/officeart/2018/2/layout/IconLabelList"/>
    <dgm:cxn modelId="{8196851D-7A37-4567-9A86-B9467F5927DC}" type="presParOf" srcId="{BB2DF0B0-B8EF-4A0B-9CCE-8487B7B3D8E3}" destId="{2C115E68-B4FB-46EE-B76C-8C8392628260}" srcOrd="6" destOrd="0" presId="urn:microsoft.com/office/officeart/2018/2/layout/IconLabelList"/>
    <dgm:cxn modelId="{DADE66A0-B8E6-4395-B830-E28F64A54FF2}" type="presParOf" srcId="{2C115E68-B4FB-46EE-B76C-8C8392628260}" destId="{0336D952-B27F-4897-9040-C85D01BC0316}" srcOrd="0" destOrd="0" presId="urn:microsoft.com/office/officeart/2018/2/layout/IconLabelList"/>
    <dgm:cxn modelId="{84EFB01C-A9B1-41B7-86B9-C8C0B9301D4D}" type="presParOf" srcId="{2C115E68-B4FB-46EE-B76C-8C8392628260}" destId="{4F3E6AC1-3F7F-40D5-86B8-4F21B1D9C88F}" srcOrd="1" destOrd="0" presId="urn:microsoft.com/office/officeart/2018/2/layout/IconLabelList"/>
    <dgm:cxn modelId="{854C816E-234E-4E5A-B1FF-BCA2BBE64302}" type="presParOf" srcId="{2C115E68-B4FB-46EE-B76C-8C8392628260}" destId="{77CB244D-03F3-496C-BECF-165DC31504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9BB81-3BCA-4F65-8F3E-843E03988934}">
      <dsp:nvSpPr>
        <dsp:cNvPr id="0" name=""/>
        <dsp:cNvSpPr/>
      </dsp:nvSpPr>
      <dsp:spPr>
        <a:xfrm>
          <a:off x="0" y="0"/>
          <a:ext cx="10515600" cy="1313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6B9DA75-E4BC-459A-8371-4708790DF1A2}">
      <dsp:nvSpPr>
        <dsp:cNvPr id="0" name=""/>
        <dsp:cNvSpPr/>
      </dsp:nvSpPr>
      <dsp:spPr>
        <a:xfrm>
          <a:off x="393867" y="307573"/>
          <a:ext cx="722294" cy="7222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A99E3D0-A814-4187-8F6B-CB25B9CFFB94}">
      <dsp:nvSpPr>
        <dsp:cNvPr id="0" name=""/>
        <dsp:cNvSpPr/>
      </dsp:nvSpPr>
      <dsp:spPr>
        <a:xfrm>
          <a:off x="1516819" y="0"/>
          <a:ext cx="473202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1111250">
            <a:lnSpc>
              <a:spcPct val="100000"/>
            </a:lnSpc>
            <a:spcBef>
              <a:spcPct val="0"/>
            </a:spcBef>
            <a:spcAft>
              <a:spcPct val="35000"/>
            </a:spcAft>
            <a:buNone/>
          </a:pPr>
          <a:r>
            <a:rPr lang="en-US" sz="2500" kern="1200" dirty="0"/>
            <a:t>Economically flexible</a:t>
          </a:r>
        </a:p>
      </dsp:txBody>
      <dsp:txXfrm>
        <a:off x="1516819" y="0"/>
        <a:ext cx="4732020" cy="1313263"/>
      </dsp:txXfrm>
    </dsp:sp>
    <dsp:sp modelId="{D78C59D4-9ABE-45E2-9710-D8B3815218FD}">
      <dsp:nvSpPr>
        <dsp:cNvPr id="0" name=""/>
        <dsp:cNvSpPr/>
      </dsp:nvSpPr>
      <dsp:spPr>
        <a:xfrm>
          <a:off x="6181125" y="0"/>
          <a:ext cx="426676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755650">
            <a:lnSpc>
              <a:spcPct val="100000"/>
            </a:lnSpc>
            <a:spcBef>
              <a:spcPct val="0"/>
            </a:spcBef>
            <a:spcAft>
              <a:spcPct val="35000"/>
            </a:spcAft>
            <a:buNone/>
          </a:pPr>
          <a:r>
            <a:rPr lang="en-US" sz="1700" kern="1200" dirty="0"/>
            <a:t>Solution must be economically flexible. E.g., either public clouds, on-prem solution with pay-per-use model, or hybrid cloud.</a:t>
          </a:r>
        </a:p>
      </dsp:txBody>
      <dsp:txXfrm>
        <a:off x="6181125" y="0"/>
        <a:ext cx="4266760" cy="1313263"/>
      </dsp:txXfrm>
    </dsp:sp>
    <dsp:sp modelId="{63C8B837-2FB9-47E7-A3F7-9D458E0E9956}">
      <dsp:nvSpPr>
        <dsp:cNvPr id="0" name=""/>
        <dsp:cNvSpPr/>
      </dsp:nvSpPr>
      <dsp:spPr>
        <a:xfrm>
          <a:off x="0" y="1682037"/>
          <a:ext cx="10515600" cy="1313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45463EA-9725-4A45-9B1C-80AEE345C609}">
      <dsp:nvSpPr>
        <dsp:cNvPr id="0" name=""/>
        <dsp:cNvSpPr/>
      </dsp:nvSpPr>
      <dsp:spPr>
        <a:xfrm>
          <a:off x="393867" y="1849584"/>
          <a:ext cx="722294" cy="7222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DA4F71-04C8-4E67-A7C3-9EB2761972CE}">
      <dsp:nvSpPr>
        <dsp:cNvPr id="0" name=""/>
        <dsp:cNvSpPr/>
      </dsp:nvSpPr>
      <dsp:spPr>
        <a:xfrm>
          <a:off x="1525147" y="1682037"/>
          <a:ext cx="473202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1111250">
            <a:lnSpc>
              <a:spcPct val="100000"/>
            </a:lnSpc>
            <a:spcBef>
              <a:spcPct val="0"/>
            </a:spcBef>
            <a:spcAft>
              <a:spcPct val="35000"/>
            </a:spcAft>
            <a:buNone/>
          </a:pPr>
          <a:r>
            <a:rPr lang="en-US" sz="2500" kern="1200" dirty="0"/>
            <a:t>Ecosystem friendly </a:t>
          </a:r>
        </a:p>
      </dsp:txBody>
      <dsp:txXfrm>
        <a:off x="1525147" y="1682037"/>
        <a:ext cx="4732020" cy="1313263"/>
      </dsp:txXfrm>
    </dsp:sp>
    <dsp:sp modelId="{0F7D2CC3-0A7E-4830-9596-ECD778645B84}">
      <dsp:nvSpPr>
        <dsp:cNvPr id="0" name=""/>
        <dsp:cNvSpPr/>
      </dsp:nvSpPr>
      <dsp:spPr>
        <a:xfrm>
          <a:off x="6248839" y="1623846"/>
          <a:ext cx="426676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755650">
            <a:lnSpc>
              <a:spcPct val="100000"/>
            </a:lnSpc>
            <a:spcBef>
              <a:spcPct val="0"/>
            </a:spcBef>
            <a:spcAft>
              <a:spcPct val="35000"/>
            </a:spcAft>
            <a:buNone/>
          </a:pPr>
          <a:r>
            <a:rPr lang="en-US" sz="1700" kern="1200" dirty="0"/>
            <a:t>Solution must be compatible with the mainstream ML/DL/ADAS ecosystems.</a:t>
          </a:r>
        </a:p>
        <a:p>
          <a:pPr marL="0" lvl="0" indent="0" algn="l" defTabSz="755650">
            <a:lnSpc>
              <a:spcPct val="100000"/>
            </a:lnSpc>
            <a:spcBef>
              <a:spcPct val="0"/>
            </a:spcBef>
            <a:spcAft>
              <a:spcPct val="35000"/>
            </a:spcAft>
            <a:buNone/>
          </a:pPr>
          <a:r>
            <a:rPr lang="en-US" sz="1700" kern="1200" dirty="0"/>
            <a:t>Open to new solutions.</a:t>
          </a:r>
        </a:p>
      </dsp:txBody>
      <dsp:txXfrm>
        <a:off x="6248839" y="1623846"/>
        <a:ext cx="4266760" cy="1313263"/>
      </dsp:txXfrm>
    </dsp:sp>
    <dsp:sp modelId="{57DEA047-4F4B-4772-90D3-9162F6DA618E}">
      <dsp:nvSpPr>
        <dsp:cNvPr id="0" name=""/>
        <dsp:cNvSpPr/>
      </dsp:nvSpPr>
      <dsp:spPr>
        <a:xfrm>
          <a:off x="0" y="3283719"/>
          <a:ext cx="10515600" cy="1313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A8F5127-EA4E-441B-B722-90F91E4E57BE}">
      <dsp:nvSpPr>
        <dsp:cNvPr id="0" name=""/>
        <dsp:cNvSpPr/>
      </dsp:nvSpPr>
      <dsp:spPr>
        <a:xfrm>
          <a:off x="397262" y="3579203"/>
          <a:ext cx="722294" cy="7222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4590C04-4BC0-4B24-B329-452FFEF7C751}">
      <dsp:nvSpPr>
        <dsp:cNvPr id="0" name=""/>
        <dsp:cNvSpPr/>
      </dsp:nvSpPr>
      <dsp:spPr>
        <a:xfrm>
          <a:off x="1516819" y="3283719"/>
          <a:ext cx="473202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1111250">
            <a:lnSpc>
              <a:spcPct val="100000"/>
            </a:lnSpc>
            <a:spcBef>
              <a:spcPct val="0"/>
            </a:spcBef>
            <a:spcAft>
              <a:spcPct val="35000"/>
            </a:spcAft>
            <a:buNone/>
          </a:pPr>
          <a:r>
            <a:rPr lang="en-US" sz="2500" kern="1200" dirty="0"/>
            <a:t>Efficient computation</a:t>
          </a:r>
        </a:p>
      </dsp:txBody>
      <dsp:txXfrm>
        <a:off x="1516819" y="3283719"/>
        <a:ext cx="4732020" cy="1313263"/>
      </dsp:txXfrm>
    </dsp:sp>
    <dsp:sp modelId="{34AA7C09-237C-4D92-835F-FB7E28F2D966}">
      <dsp:nvSpPr>
        <dsp:cNvPr id="0" name=""/>
        <dsp:cNvSpPr/>
      </dsp:nvSpPr>
      <dsp:spPr>
        <a:xfrm>
          <a:off x="6248839" y="3283719"/>
          <a:ext cx="4266760" cy="131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87" tIns="138987" rIns="138987" bIns="138987" numCol="1" spcCol="1270" anchor="ctr" anchorCtr="0">
          <a:noAutofit/>
        </a:bodyPr>
        <a:lstStyle/>
        <a:p>
          <a:pPr marL="0" lvl="0" indent="0" algn="l" defTabSz="755650">
            <a:lnSpc>
              <a:spcPct val="100000"/>
            </a:lnSpc>
            <a:spcBef>
              <a:spcPct val="0"/>
            </a:spcBef>
            <a:spcAft>
              <a:spcPct val="35000"/>
            </a:spcAft>
            <a:buNone/>
          </a:pPr>
          <a:r>
            <a:rPr lang="en-US" sz="1700" kern="1200" dirty="0"/>
            <a:t>Solution must have the capability to process the data with geo-and-tier mobility (data mobility) and drive out business value in the shortest time. </a:t>
          </a:r>
        </a:p>
      </dsp:txBody>
      <dsp:txXfrm>
        <a:off x="6248839" y="3283719"/>
        <a:ext cx="4266760" cy="1313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D91D4-ABB2-44E7-9C36-A33E7B84052A}">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4E823-A97A-4959-9F34-E72EBBD06D7F}">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Different storage tiers to satisfy IO requirements</a:t>
          </a:r>
        </a:p>
      </dsp:txBody>
      <dsp:txXfrm>
        <a:off x="417971" y="2644140"/>
        <a:ext cx="2889450" cy="720000"/>
      </dsp:txXfrm>
    </dsp:sp>
    <dsp:sp modelId="{4156924E-5F5B-4A03-A93F-5F01C97B3425}">
      <dsp:nvSpPr>
        <dsp:cNvPr id="0" name=""/>
        <dsp:cNvSpPr/>
      </dsp:nvSpPr>
      <dsp:spPr>
        <a:xfrm>
          <a:off x="4607673" y="987197"/>
          <a:ext cx="1300252" cy="130025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02050-BDD4-45BF-888D-5580CCFE9BF1}">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Pay-per-use model</a:t>
          </a:r>
        </a:p>
      </dsp:txBody>
      <dsp:txXfrm>
        <a:off x="3813075" y="2644140"/>
        <a:ext cx="2889450" cy="720000"/>
      </dsp:txXfrm>
    </dsp:sp>
    <dsp:sp modelId="{0336D952-B27F-4897-9040-C85D01BC0316}">
      <dsp:nvSpPr>
        <dsp:cNvPr id="0" name=""/>
        <dsp:cNvSpPr/>
      </dsp:nvSpPr>
      <dsp:spPr>
        <a:xfrm>
          <a:off x="8002777" y="987197"/>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B244D-03F3-496C-BECF-165DC3150449}">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Total cost of ownership (public cloud vs. on-prem)</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D91D4-ABB2-44E7-9C36-A33E7B84052A}">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4E823-A97A-4959-9F34-E72EBBD06D7F}">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Dominant industry leaders</a:t>
          </a:r>
        </a:p>
      </dsp:txBody>
      <dsp:txXfrm>
        <a:off x="569079" y="2427788"/>
        <a:ext cx="2072362" cy="720000"/>
      </dsp:txXfrm>
    </dsp:sp>
    <dsp:sp modelId="{4156924E-5F5B-4A03-A93F-5F01C97B3425}">
      <dsp:nvSpPr>
        <dsp:cNvPr id="0" name=""/>
        <dsp:cNvSpPr/>
      </dsp:nvSpPr>
      <dsp:spPr>
        <a:xfrm>
          <a:off x="3574005" y="1203549"/>
          <a:ext cx="932563" cy="932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02050-BDD4-45BF-888D-5580CCFE9BF1}">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Open-source software is widely adopted; there are also many commercial vendors</a:t>
          </a:r>
        </a:p>
      </dsp:txBody>
      <dsp:txXfrm>
        <a:off x="3004105" y="2427788"/>
        <a:ext cx="2072362" cy="720000"/>
      </dsp:txXfrm>
    </dsp:sp>
    <dsp:sp modelId="{0336D952-B27F-4897-9040-C85D01BC0316}">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B244D-03F3-496C-BECF-165DC3150449}">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Both public clouds and on-prem must be ecosystem friendly</a:t>
          </a:r>
        </a:p>
      </dsp:txBody>
      <dsp:txXfrm>
        <a:off x="5439131" y="2427788"/>
        <a:ext cx="2072362" cy="720000"/>
      </dsp:txXfrm>
    </dsp:sp>
    <dsp:sp modelId="{11096632-A955-4105-BC7D-496DB98C75C3}">
      <dsp:nvSpPr>
        <dsp:cNvPr id="0" name=""/>
        <dsp:cNvSpPr/>
      </dsp:nvSpPr>
      <dsp:spPr>
        <a:xfrm>
          <a:off x="8444057" y="1203549"/>
          <a:ext cx="932563" cy="93256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DE7A8-76D3-4678-B4EB-F99DA9C18A79}">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Multi-vendor interoperability, support, and integration</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D91D4-ABB2-44E7-9C36-A33E7B84052A}">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4E823-A97A-4959-9F34-E72EBBD06D7F}">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industry continues to explore the borders of DL efficiency</a:t>
          </a:r>
        </a:p>
      </dsp:txBody>
      <dsp:txXfrm>
        <a:off x="569079" y="2427788"/>
        <a:ext cx="2072362" cy="720000"/>
      </dsp:txXfrm>
    </dsp:sp>
    <dsp:sp modelId="{11F2053D-8811-4ACA-A386-FF0B47A9B5EE}">
      <dsp:nvSpPr>
        <dsp:cNvPr id="0" name=""/>
        <dsp:cNvSpPr/>
      </dsp:nvSpPr>
      <dsp:spPr>
        <a:xfrm>
          <a:off x="3574005" y="1203549"/>
          <a:ext cx="932563" cy="932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FAB0D2-8E3C-4E6A-BA6D-6F0F2784321A}">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Data mobility, collaboration, and easy of access</a:t>
          </a:r>
        </a:p>
      </dsp:txBody>
      <dsp:txXfrm>
        <a:off x="3004105" y="2427788"/>
        <a:ext cx="2072362" cy="720000"/>
      </dsp:txXfrm>
    </dsp:sp>
    <dsp:sp modelId="{4156924E-5F5B-4A03-A93F-5F01C97B3425}">
      <dsp:nvSpPr>
        <dsp:cNvPr id="0" name=""/>
        <dsp:cNvSpPr/>
      </dsp:nvSpPr>
      <dsp:spPr>
        <a:xfrm>
          <a:off x="6009031" y="1203549"/>
          <a:ext cx="932563" cy="932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02050-BDD4-45BF-888D-5580CCFE9BF1}">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err="1"/>
            <a:t>GPUDirect</a:t>
          </a:r>
          <a:r>
            <a:rPr lang="en-US" sz="1600" kern="1200"/>
            <a:t> technology by Nvidia is improving the speed</a:t>
          </a:r>
        </a:p>
      </dsp:txBody>
      <dsp:txXfrm>
        <a:off x="5439131" y="2427788"/>
        <a:ext cx="2072362" cy="720000"/>
      </dsp:txXfrm>
    </dsp:sp>
    <dsp:sp modelId="{0336D952-B27F-4897-9040-C85D01BC031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B244D-03F3-496C-BECF-165DC3150449}">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Large scale GPU cluster is a reality</a:t>
          </a:r>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11/24/2020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11/24/2020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93A2E6-91DC-42DF-A178-C7F3FFBDAB3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38836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E0592A-4424-4D3A-8064-BDA5E181B58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5399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EEE35D-ACEC-407F-836C-C1A880CBFD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934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4" y="456134"/>
            <a:ext cx="10736444" cy="993400"/>
          </a:xfrm>
          <a:prstGeom prst="rect">
            <a:avLst/>
          </a:prstGeom>
        </p:spPr>
        <p:txBody>
          <a:bodyPr lIns="0" tIns="0" rIns="0" bIns="0" anchor="t">
            <a:normAutofit/>
          </a:bodyPr>
          <a:lstStyle>
            <a:lvl1pPr marL="0" indent="0" algn="l">
              <a:lnSpc>
                <a:spcPts val="2568"/>
              </a:lnSpc>
              <a:spcBef>
                <a:spcPts val="0"/>
              </a:spcBef>
              <a:buNone/>
              <a:defRPr sz="2398" baseline="0">
                <a:solidFill>
                  <a:schemeClr val="tx1"/>
                </a:solidFill>
                <a:latin typeface="Microsoft YaHei" panose="020B0503020204020204" pitchFamily="34" charset="-122"/>
                <a:ea typeface="Microsoft YaHei" panose="020B0503020204020204" pitchFamily="34" charset="-122"/>
              </a:defRPr>
            </a:lvl1pPr>
            <a:lvl2pPr marL="444891" indent="0" algn="ctr">
              <a:buNone/>
              <a:defRPr sz="1946"/>
            </a:lvl2pPr>
            <a:lvl3pPr marL="889780" indent="0" algn="ctr">
              <a:buNone/>
              <a:defRPr sz="1751"/>
            </a:lvl3pPr>
            <a:lvl4pPr marL="1334671" indent="0" algn="ctr">
              <a:buNone/>
              <a:defRPr sz="1558"/>
            </a:lvl4pPr>
            <a:lvl5pPr marL="1779561" indent="0" algn="ctr">
              <a:buNone/>
              <a:defRPr sz="1558"/>
            </a:lvl5pPr>
            <a:lvl6pPr marL="2224451" indent="0" algn="ctr">
              <a:buNone/>
              <a:defRPr sz="1558"/>
            </a:lvl6pPr>
            <a:lvl7pPr marL="2669341" indent="0" algn="ctr">
              <a:buNone/>
              <a:defRPr sz="1558"/>
            </a:lvl7pPr>
            <a:lvl8pPr marL="3114233" indent="0" algn="ctr">
              <a:buNone/>
              <a:defRPr sz="1558"/>
            </a:lvl8pPr>
            <a:lvl9pPr marL="3559121" indent="0" algn="ctr">
              <a:buNone/>
              <a:defRPr sz="155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6" y="1501992"/>
            <a:ext cx="10729363" cy="4690459"/>
          </a:xfrm>
          <a:prstGeom prst="rect">
            <a:avLst/>
          </a:prstGeom>
        </p:spPr>
        <p:txBody>
          <a:bodyPr lIns="0" tIns="0" rIns="0" bIns="0"/>
          <a:lstStyle>
            <a:lvl1pPr marL="9268" indent="0">
              <a:lnSpc>
                <a:spcPct val="100000"/>
              </a:lnSpc>
              <a:spcBef>
                <a:spcPts val="0"/>
              </a:spcBef>
              <a:buFontTx/>
              <a:buNone/>
              <a:tabLst>
                <a:tab pos="905227" algn="ctr"/>
              </a:tabLst>
              <a:defRPr sz="134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93914" indent="-128215">
              <a:buFont typeface="Arial" panose="020B0604020202020204" pitchFamily="34" charset="0"/>
              <a:buChar char="•"/>
              <a:tabLst>
                <a:tab pos="905227" algn="ctr"/>
              </a:tabLst>
              <a:defRPr sz="974" baseline="0"/>
            </a:lvl2pPr>
            <a:lvl3pPr marL="393914" indent="-128215">
              <a:buFont typeface="Arial" panose="020B0604020202020204" pitchFamily="34" charset="0"/>
              <a:buChar char="•"/>
              <a:tabLst>
                <a:tab pos="905227" algn="ctr"/>
              </a:tabLst>
              <a:defRPr sz="974" baseline="0"/>
            </a:lvl3pPr>
            <a:lvl4pPr marL="393914" indent="-128215">
              <a:buFont typeface="Arial" panose="020B0604020202020204" pitchFamily="34" charset="0"/>
              <a:buChar char="•"/>
              <a:tabLst>
                <a:tab pos="905227" algn="ctr"/>
              </a:tabLst>
              <a:defRPr sz="974" baseline="0"/>
            </a:lvl4pPr>
            <a:lvl5pPr marL="393914" indent="-128215">
              <a:buFont typeface="Arial" panose="020B0604020202020204" pitchFamily="34" charset="0"/>
              <a:buChar char="•"/>
              <a:tabLst>
                <a:tab pos="905227" algn="ctr"/>
              </a:tabLst>
              <a:defRPr sz="97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171705844"/>
      </p:ext>
    </p:extLst>
  </p:cSld>
  <p:clrMapOvr>
    <a:masterClrMapping/>
  </p:clrMapOvr>
  <p:extLst>
    <p:ext uri="{DCECCB84-F9BA-43D5-87BE-67443E8EF086}">
      <p15:sldGuideLst xmlns:p15="http://schemas.microsoft.com/office/powerpoint/2012/main">
        <p15:guide id="1" pos="512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a:prstGeom prst="rect">
            <a:avLst/>
          </a:prstGeo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a:prstGeom prst="rect">
            <a:avLst/>
          </a:prstGeo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CONFIDENTIAL - Internal Use Only</a:t>
            </a:r>
          </a:p>
        </p:txBody>
      </p:sp>
    </p:spTree>
    <p:extLst>
      <p:ext uri="{BB962C8B-B14F-4D97-AF65-F5344CB8AC3E}">
        <p14:creationId xmlns:p14="http://schemas.microsoft.com/office/powerpoint/2010/main" val="302603094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81608" y="6602533"/>
            <a:ext cx="473766" cy="365125"/>
          </a:xfrm>
          <a:prstGeom prst="rect">
            <a:avLst/>
          </a:prstGeom>
        </p:spPr>
        <p:txBody>
          <a:bodyPr/>
          <a:lstStyle>
            <a:lvl1pPr>
              <a:defRPr sz="1000"/>
            </a:lvl1pPr>
          </a:lstStyle>
          <a:p>
            <a:fld id="{3B917CB5-27BD-4ECA-9D86-80D4B900A204}" type="slidenum">
              <a:rPr lang="en-US" smtClean="0"/>
              <a:pPr/>
              <a:t>‹#›</a:t>
            </a:fld>
            <a:endParaRPr lang="en-US" dirty="0"/>
          </a:p>
        </p:txBody>
      </p:sp>
      <p:sp>
        <p:nvSpPr>
          <p:cNvPr id="5" name="Footer Placeholder 2">
            <a:extLst>
              <a:ext uri="{FF2B5EF4-FFF2-40B4-BE49-F238E27FC236}">
                <a16:creationId xmlns:a16="http://schemas.microsoft.com/office/drawing/2014/main" id="{EC66E22C-300D-DF40-B95C-915FB859DB30}"/>
              </a:ext>
            </a:extLst>
          </p:cNvPr>
          <p:cNvSpPr>
            <a:spLocks noGrp="1"/>
          </p:cNvSpPr>
          <p:nvPr>
            <p:ph type="ftr" sz="quarter" idx="3"/>
          </p:nvPr>
        </p:nvSpPr>
        <p:spPr>
          <a:xfrm>
            <a:off x="4038600" y="6602533"/>
            <a:ext cx="4114800" cy="365125"/>
          </a:xfrm>
          <a:prstGeom prst="rect">
            <a:avLst/>
          </a:prstGeom>
        </p:spPr>
        <p:txBody>
          <a:bodyPr/>
          <a:lstStyle>
            <a:lvl1pPr>
              <a:defRPr sz="1050"/>
            </a:lvl1pPr>
          </a:lstStyle>
          <a:p>
            <a:pPr algn="ctr"/>
            <a:r>
              <a:rPr lang="en-US"/>
              <a:t>CONFIDENTIAL - Internal Use Only</a:t>
            </a:r>
            <a:endParaRPr lang="en-US" dirty="0"/>
          </a:p>
        </p:txBody>
      </p:sp>
    </p:spTree>
    <p:extLst>
      <p:ext uri="{BB962C8B-B14F-4D97-AF65-F5344CB8AC3E}">
        <p14:creationId xmlns:p14="http://schemas.microsoft.com/office/powerpoint/2010/main" val="594066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2020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2153552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4" y="456134"/>
            <a:ext cx="10736444" cy="993400"/>
          </a:xfrm>
          <a:prstGeom prst="rect">
            <a:avLst/>
          </a:prstGeom>
        </p:spPr>
        <p:txBody>
          <a:bodyPr lIns="0" tIns="0" rIns="0" bIns="0" anchor="t">
            <a:normAutofit/>
          </a:bodyPr>
          <a:lstStyle>
            <a:lvl1pPr marL="0" indent="0" algn="l">
              <a:lnSpc>
                <a:spcPts val="2568"/>
              </a:lnSpc>
              <a:spcBef>
                <a:spcPts val="0"/>
              </a:spcBef>
              <a:buNone/>
              <a:defRPr sz="2398" baseline="0">
                <a:solidFill>
                  <a:schemeClr val="tx1"/>
                </a:solidFill>
                <a:latin typeface="Microsoft YaHei" panose="020B0503020204020204" pitchFamily="34" charset="-122"/>
                <a:ea typeface="Microsoft YaHei" panose="020B0503020204020204" pitchFamily="34" charset="-122"/>
              </a:defRPr>
            </a:lvl1pPr>
            <a:lvl2pPr marL="444891" indent="0" algn="ctr">
              <a:buNone/>
              <a:defRPr sz="1946"/>
            </a:lvl2pPr>
            <a:lvl3pPr marL="889780" indent="0" algn="ctr">
              <a:buNone/>
              <a:defRPr sz="1751"/>
            </a:lvl3pPr>
            <a:lvl4pPr marL="1334671" indent="0" algn="ctr">
              <a:buNone/>
              <a:defRPr sz="1558"/>
            </a:lvl4pPr>
            <a:lvl5pPr marL="1779561" indent="0" algn="ctr">
              <a:buNone/>
              <a:defRPr sz="1558"/>
            </a:lvl5pPr>
            <a:lvl6pPr marL="2224451" indent="0" algn="ctr">
              <a:buNone/>
              <a:defRPr sz="1558"/>
            </a:lvl6pPr>
            <a:lvl7pPr marL="2669341" indent="0" algn="ctr">
              <a:buNone/>
              <a:defRPr sz="1558"/>
            </a:lvl7pPr>
            <a:lvl8pPr marL="3114233" indent="0" algn="ctr">
              <a:buNone/>
              <a:defRPr sz="1558"/>
            </a:lvl8pPr>
            <a:lvl9pPr marL="3559121" indent="0" algn="ctr">
              <a:buNone/>
              <a:defRPr sz="155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6" y="1501992"/>
            <a:ext cx="10729363" cy="4690459"/>
          </a:xfrm>
          <a:prstGeom prst="rect">
            <a:avLst/>
          </a:prstGeom>
        </p:spPr>
        <p:txBody>
          <a:bodyPr lIns="0" tIns="0" rIns="0" bIns="0"/>
          <a:lstStyle>
            <a:lvl1pPr marL="9268" indent="0">
              <a:lnSpc>
                <a:spcPct val="100000"/>
              </a:lnSpc>
              <a:spcBef>
                <a:spcPts val="0"/>
              </a:spcBef>
              <a:buFontTx/>
              <a:buNone/>
              <a:tabLst>
                <a:tab pos="905227" algn="ctr"/>
              </a:tabLst>
              <a:defRPr sz="134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93914" indent="-128215">
              <a:buFont typeface="Arial" panose="020B0604020202020204" pitchFamily="34" charset="0"/>
              <a:buChar char="•"/>
              <a:tabLst>
                <a:tab pos="905227" algn="ctr"/>
              </a:tabLst>
              <a:defRPr sz="974" baseline="0"/>
            </a:lvl2pPr>
            <a:lvl3pPr marL="393914" indent="-128215">
              <a:buFont typeface="Arial" panose="020B0604020202020204" pitchFamily="34" charset="0"/>
              <a:buChar char="•"/>
              <a:tabLst>
                <a:tab pos="905227" algn="ctr"/>
              </a:tabLst>
              <a:defRPr sz="974" baseline="0"/>
            </a:lvl3pPr>
            <a:lvl4pPr marL="393914" indent="-128215">
              <a:buFont typeface="Arial" panose="020B0604020202020204" pitchFamily="34" charset="0"/>
              <a:buChar char="•"/>
              <a:tabLst>
                <a:tab pos="905227" algn="ctr"/>
              </a:tabLst>
              <a:defRPr sz="974" baseline="0"/>
            </a:lvl4pPr>
            <a:lvl5pPr marL="393914" indent="-128215">
              <a:buFont typeface="Arial" panose="020B0604020202020204" pitchFamily="34" charset="0"/>
              <a:buChar char="•"/>
              <a:tabLst>
                <a:tab pos="905227" algn="ctr"/>
              </a:tabLst>
              <a:defRPr sz="97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233668984"/>
      </p:ext>
    </p:extLst>
  </p:cSld>
  <p:clrMapOvr>
    <a:masterClrMapping/>
  </p:clrMapOvr>
  <p:extLst>
    <p:ext uri="{DCECCB84-F9BA-43D5-87BE-67443E8EF086}">
      <p15:sldGuideLst xmlns:p15="http://schemas.microsoft.com/office/powerpoint/2012/main">
        <p15:guide id="1" pos="51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6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E553FAE9-47BA-4397-8DE4-F47869505185}" type="datetimeFigureOut">
              <a:rPr lang="en-US" smtClean="0">
                <a:solidFill>
                  <a:prstClr val="black">
                    <a:tint val="75000"/>
                  </a:prstClr>
                </a:solidFill>
              </a:rPr>
              <a:pPr/>
              <a:t>11/24/2020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917CB5-27BD-4ECA-9D86-80D4B900A204}"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1960582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D337-9F4E-4457-81D1-9652003AB2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A4C2D-6C5D-4A27-8EC3-80FDB243AE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80CD8-9E1A-43E6-8650-BC8546E896FC}"/>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B36B8AFC-CED2-4A2A-98FC-F9299B8D0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5285E-DF66-401C-B764-A35E0892638B}"/>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3380654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FC7D-D7D3-4A78-8A52-6E37667E6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DBF73-90C4-4754-974F-2BACB769B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9AC1C-6CF9-4019-A392-8D99671E280A}"/>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6FAE7EBD-9E4C-4E06-ADFE-978EB7BAD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8EDAD-F4E9-4499-9FDE-9B66C4BDF432}"/>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3329650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25A7-1348-4BFB-9FF4-39EB8FDD25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30434-CDB2-42DE-BAA5-D736CA6056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BB848A-B3C5-4DCE-9AB7-32B3EB8023BE}"/>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BED7DACF-1EC7-42E1-B543-3FDEAAC7E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3D7B4-C7D4-45D2-8604-849C43759857}"/>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284457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E462-59A8-49B0-8216-DA452046D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07873-4461-4384-9238-2EDEC4AA5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511E6-35F3-44D7-B0B6-F4613FC3D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0FA72C-22D2-4C79-AF21-01C615F97EEF}"/>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6" name="Footer Placeholder 5">
            <a:extLst>
              <a:ext uri="{FF2B5EF4-FFF2-40B4-BE49-F238E27FC236}">
                <a16:creationId xmlns:a16="http://schemas.microsoft.com/office/drawing/2014/main" id="{5A739337-FC2D-4719-9631-1FC737E78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1AD29-8BA8-4572-881F-03FD46C98467}"/>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28541882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BFA9-5124-47AE-BD66-30D5D3EF6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400B7D-CC52-4BD7-9DC6-832467097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56579-4533-4C15-BC32-35CA95F9F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748F0-30C0-4854-A949-526075C82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3734B-841D-4706-BFE8-8CD13C71C9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EC376F-B205-4C48-9BC7-EFBC48F8892E}"/>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8" name="Footer Placeholder 7">
            <a:extLst>
              <a:ext uri="{FF2B5EF4-FFF2-40B4-BE49-F238E27FC236}">
                <a16:creationId xmlns:a16="http://schemas.microsoft.com/office/drawing/2014/main" id="{82EFB1EF-81D6-4BE4-B012-EECBC61C8D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E18D49-1573-4C46-8759-7212DC36F087}"/>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218616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E03A-5FDA-42AA-9DC4-7994EFF460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14A515-9C44-4AC5-80DB-85FB4A3940D9}"/>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4" name="Footer Placeholder 3">
            <a:extLst>
              <a:ext uri="{FF2B5EF4-FFF2-40B4-BE49-F238E27FC236}">
                <a16:creationId xmlns:a16="http://schemas.microsoft.com/office/drawing/2014/main" id="{D1C755E7-5054-471E-8ED5-8B24DC5A22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A20463-6E23-49B2-8C61-77E7E08CE7A5}"/>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665350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5411E-C13B-4F27-98DD-6E581843496D}"/>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3" name="Footer Placeholder 2">
            <a:extLst>
              <a:ext uri="{FF2B5EF4-FFF2-40B4-BE49-F238E27FC236}">
                <a16:creationId xmlns:a16="http://schemas.microsoft.com/office/drawing/2014/main" id="{DFD0D07D-C778-499E-B91D-D4FEE4E454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B5FFEC-3713-41F0-B90C-0934E9381B77}"/>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11180657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0688-045A-4538-8A6B-E29B0C93B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6CC26E-6A00-4995-A675-D5879551E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0A5076-A6CD-47E8-A6F2-BA52DC9C3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21456C-FEC4-4506-A637-879E1BEC149B}"/>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6" name="Footer Placeholder 5">
            <a:extLst>
              <a:ext uri="{FF2B5EF4-FFF2-40B4-BE49-F238E27FC236}">
                <a16:creationId xmlns:a16="http://schemas.microsoft.com/office/drawing/2014/main" id="{4B94231A-5934-47D3-9A0B-3F7C32BDC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162D1-78CA-4DA1-BD5B-D219556A3B72}"/>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1797708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F0B9-53B3-4A7F-ABD4-C83F6435C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A0D30E-E91A-463B-A17F-1A528C49FB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0A6ABE-80C5-4B62-85E2-00656BBF5C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66B7E-34CE-4DB7-BF64-5AB2891A27E4}"/>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6" name="Footer Placeholder 5">
            <a:extLst>
              <a:ext uri="{FF2B5EF4-FFF2-40B4-BE49-F238E27FC236}">
                <a16:creationId xmlns:a16="http://schemas.microsoft.com/office/drawing/2014/main" id="{76E023CA-8C31-4766-B41D-A2EBFE3ABF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D0CD0-6C17-4B79-8D3F-6C598EEEA230}"/>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1472733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1B0B-34E6-43D3-9CA5-A4725AAA5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E3E22D-1329-491B-8F80-68002F267D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24ABD-3ABA-4195-97A2-0C1E250E0375}"/>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0D26B0F3-04B9-48E4-B9D7-5042FA686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C39CB-636F-4BE8-8BDE-5CCCAE03EA3A}"/>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441597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90B86-9274-498B-9690-8924ABB9A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3B317F-8255-44DE-A5D2-79BC7654E9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DC85F1-1BF4-434E-85CF-F7AF85C696D9}"/>
              </a:ext>
            </a:extLst>
          </p:cNvPr>
          <p:cNvSpPr>
            <a:spLocks noGrp="1"/>
          </p:cNvSpPr>
          <p:nvPr>
            <p:ph type="dt" sz="half" idx="10"/>
          </p:nvPr>
        </p:nvSpPr>
        <p:spPr/>
        <p:txBody>
          <a:body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96FCCF4A-5581-4696-82FF-47C049BB3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2FB21-ACFE-405E-827D-FBF581532272}"/>
              </a:ext>
            </a:extLst>
          </p:cNvPr>
          <p:cNvSpPr>
            <a:spLocks noGrp="1"/>
          </p:cNvSpPr>
          <p:nvPr>
            <p:ph type="sldNum" sz="quarter" idx="12"/>
          </p:nvPr>
        </p:nvSpPr>
        <p:spPr/>
        <p:txBody>
          <a:bodyPr/>
          <a:lstStyle/>
          <a:p>
            <a:fld id="{A8E8A911-37FB-44C3-8FB2-53700E8DD135}" type="slidenum">
              <a:rPr lang="en-US" smtClean="0"/>
              <a:t>‹#›</a:t>
            </a:fld>
            <a:endParaRPr lang="en-US"/>
          </a:p>
        </p:txBody>
      </p:sp>
    </p:spTree>
    <p:extLst>
      <p:ext uri="{BB962C8B-B14F-4D97-AF65-F5344CB8AC3E}">
        <p14:creationId xmlns:p14="http://schemas.microsoft.com/office/powerpoint/2010/main" val="209489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BB9092-0CAD-AD40-A408-BFCCFEC0A4F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90654" y="6342332"/>
            <a:ext cx="1482082" cy="551352"/>
          </a:xfrm>
          <a:prstGeom prst="rect">
            <a:avLst/>
          </a:prstGeom>
        </p:spPr>
      </p:pic>
      <p:sp>
        <p:nvSpPr>
          <p:cNvPr id="3" name="Footer Placeholder 2">
            <a:extLst>
              <a:ext uri="{FF2B5EF4-FFF2-40B4-BE49-F238E27FC236}">
                <a16:creationId xmlns:a16="http://schemas.microsoft.com/office/drawing/2014/main" id="{8BF40D6B-B5BC-AD4B-A501-CEFFD8E65D56}"/>
              </a:ext>
            </a:extLst>
          </p:cNvPr>
          <p:cNvSpPr>
            <a:spLocks noGrp="1"/>
          </p:cNvSpPr>
          <p:nvPr>
            <p:ph type="ftr" sz="quarter" idx="3"/>
          </p:nvPr>
        </p:nvSpPr>
        <p:spPr>
          <a:xfrm>
            <a:off x="4038600" y="6602533"/>
            <a:ext cx="4114800" cy="365125"/>
          </a:xfrm>
          <a:prstGeom prst="rect">
            <a:avLst/>
          </a:prstGeom>
        </p:spPr>
        <p:txBody>
          <a:bodyPr/>
          <a:lstStyle>
            <a:lvl1pPr>
              <a:defRPr sz="1050"/>
            </a:lvl1pPr>
          </a:lstStyle>
          <a:p>
            <a:pPr algn="ctr"/>
            <a:r>
              <a:rPr lang="en-US"/>
              <a:t>CONFIDENTIAL - Internal Use Only</a:t>
            </a:r>
            <a:endParaRPr lang="en-US" dirty="0"/>
          </a:p>
        </p:txBody>
      </p:sp>
    </p:spTree>
    <p:extLst>
      <p:ext uri="{BB962C8B-B14F-4D97-AF65-F5344CB8AC3E}">
        <p14:creationId xmlns:p14="http://schemas.microsoft.com/office/powerpoint/2010/main" val="260747504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39"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169DCB-8D01-413F-AAD1-9D34165E59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DBDA05-785D-4305-A5FD-6088C903C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0B68B-8320-4D21-85CB-2FF3241E60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B6A71-C2C4-49CC-8DF0-9B8022C59945}" type="datetimeFigureOut">
              <a:rPr lang="en-US" smtClean="0"/>
              <a:t>11/24/2020</a:t>
            </a:fld>
            <a:endParaRPr lang="en-US"/>
          </a:p>
        </p:txBody>
      </p:sp>
      <p:sp>
        <p:nvSpPr>
          <p:cNvPr id="5" name="Footer Placeholder 4">
            <a:extLst>
              <a:ext uri="{FF2B5EF4-FFF2-40B4-BE49-F238E27FC236}">
                <a16:creationId xmlns:a16="http://schemas.microsoft.com/office/drawing/2014/main" id="{E7CEA21F-C410-4E86-8B72-62C5952EA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D26AAC-BDCC-4092-8C49-194BC9F65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8A911-37FB-44C3-8FB2-53700E8DD135}" type="slidenum">
              <a:rPr lang="en-US" smtClean="0"/>
              <a:t>‹#›</a:t>
            </a:fld>
            <a:endParaRPr lang="en-US"/>
          </a:p>
        </p:txBody>
      </p:sp>
    </p:spTree>
    <p:extLst>
      <p:ext uri="{BB962C8B-B14F-4D97-AF65-F5344CB8AC3E}">
        <p14:creationId xmlns:p14="http://schemas.microsoft.com/office/powerpoint/2010/main" val="364940359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hyperlink" Target="https://stackoverflow.com/questions/8348698/mindstorm-nxt-programming-loop-exit-conditions" TargetMode="External"/><Relationship Id="rId18" Type="http://schemas.openxmlformats.org/officeDocument/2006/relationships/image" Target="../media/image23.png"/><Relationship Id="rId26" Type="http://schemas.openxmlformats.org/officeDocument/2006/relationships/image" Target="../media/image44.png"/><Relationship Id="rId3" Type="http://schemas.openxmlformats.org/officeDocument/2006/relationships/hyperlink" Target="https://www.dijitaller.com/nvidia-dgx-1-ve-hgx-1-yapay-zeka-artik-daha-guclu/" TargetMode="External"/><Relationship Id="rId21" Type="http://schemas.openxmlformats.org/officeDocument/2006/relationships/hyperlink" Target="https://commons.wikimedia.org/wiki/File:Circle-icons-car.svg" TargetMode="External"/><Relationship Id="rId7" Type="http://schemas.openxmlformats.org/officeDocument/2006/relationships/hyperlink" Target="http://in5d.com/ai-technology-and-brain-mapping/" TargetMode="External"/><Relationship Id="rId12" Type="http://schemas.openxmlformats.org/officeDocument/2006/relationships/image" Target="../media/image29.png"/><Relationship Id="rId17" Type="http://schemas.openxmlformats.org/officeDocument/2006/relationships/hyperlink" Target="http://commons.wikimedia.org/wiki/File:Power_Clean_Ico.png" TargetMode="External"/><Relationship Id="rId25" Type="http://schemas.openxmlformats.org/officeDocument/2006/relationships/image" Target="../media/image43.png"/><Relationship Id="rId2" Type="http://schemas.openxmlformats.org/officeDocument/2006/relationships/image" Target="../media/image40.jpg"/><Relationship Id="rId16" Type="http://schemas.openxmlformats.org/officeDocument/2006/relationships/image" Target="../media/image24.png"/><Relationship Id="rId20" Type="http://schemas.openxmlformats.org/officeDocument/2006/relationships/image" Target="../media/image22.png"/><Relationship Id="rId29" Type="http://schemas.openxmlformats.org/officeDocument/2006/relationships/image" Target="../media/image45.png"/><Relationship Id="rId1" Type="http://schemas.openxmlformats.org/officeDocument/2006/relationships/slideLayout" Target="../slideLayouts/slideLayout23.xml"/><Relationship Id="rId6" Type="http://schemas.openxmlformats.org/officeDocument/2006/relationships/image" Target="../media/image26.jpg"/><Relationship Id="rId11" Type="http://schemas.openxmlformats.org/officeDocument/2006/relationships/hyperlink" Target="https://en.wikipedia.org/wiki/Microsimulation" TargetMode="External"/><Relationship Id="rId24" Type="http://schemas.openxmlformats.org/officeDocument/2006/relationships/hyperlink" Target="https://en.wikipedia.org/wiki/File:Circle-icons-cloud.svg" TargetMode="External"/><Relationship Id="rId32" Type="http://schemas.openxmlformats.org/officeDocument/2006/relationships/image" Target="../media/image48.png"/><Relationship Id="rId5" Type="http://schemas.openxmlformats.org/officeDocument/2006/relationships/hyperlink" Target="https://commons.wikimedia.org/wiki/File:System-users-3.svg" TargetMode="External"/><Relationship Id="rId15" Type="http://schemas.openxmlformats.org/officeDocument/2006/relationships/hyperlink" Target="https://en.wikipedia.org/wiki/DSPACE_GmbH" TargetMode="External"/><Relationship Id="rId23" Type="http://schemas.openxmlformats.org/officeDocument/2006/relationships/image" Target="../media/image42.png"/><Relationship Id="rId28" Type="http://schemas.openxmlformats.org/officeDocument/2006/relationships/hyperlink" Target="http://machinecompatible.blogspot.com/2013/10/why-im-not-switching-to-icloud-from.html" TargetMode="External"/><Relationship Id="rId10" Type="http://schemas.openxmlformats.org/officeDocument/2006/relationships/image" Target="../media/image28.gif"/><Relationship Id="rId19" Type="http://schemas.openxmlformats.org/officeDocument/2006/relationships/hyperlink" Target="https://pixabay.com/en/tag-label-yellow-price-tag-151102/" TargetMode="External"/><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hyperlink" Target="https://herdingcats.typepad.com/my_weblog/2013/08/management-as-a-control-system.html" TargetMode="External"/><Relationship Id="rId14" Type="http://schemas.openxmlformats.org/officeDocument/2006/relationships/image" Target="../media/image30.png"/><Relationship Id="rId22" Type="http://schemas.openxmlformats.org/officeDocument/2006/relationships/image" Target="../media/image41.png"/><Relationship Id="rId27" Type="http://schemas.openxmlformats.org/officeDocument/2006/relationships/image" Target="../media/image25.png"/><Relationship Id="rId30"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pixabay.com/en/world-map-earth-global-continents-146505/" TargetMode="External"/><Relationship Id="rId7"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hyperlink" Target="https://en.wikipedia.org/wiki/File:Circle-icons-cloud.svg" TargetMode="External"/><Relationship Id="rId4" Type="http://schemas.openxmlformats.org/officeDocument/2006/relationships/image" Target="../media/image45.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hyperlink" Target="https://www.sooverthis.com/i-really-need-an-easy-button/" TargetMode="External"/><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hyperlink" Target="https://pressbooks.bccampus.ca/teachinginadigitalagev2/chapter/9-3-the-sections-model-ease-of-use/" TargetMode="External"/><Relationship Id="rId5" Type="http://schemas.openxmlformats.org/officeDocument/2006/relationships/image" Target="../media/image52.jpeg"/><Relationship Id="rId10" Type="http://schemas.openxmlformats.org/officeDocument/2006/relationships/hyperlink" Target="https://bounca.org/" TargetMode="External"/><Relationship Id="rId4" Type="http://schemas.openxmlformats.org/officeDocument/2006/relationships/hyperlink" Target="http://pngimg.com/download/21515" TargetMode="External"/><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hyperlink" Target="https://community.hpe.com/t5/ai-insights/comparing-hpe-on-premises-infrastructure-vs-amazon-web-services/ba-p/7019674#.XsWNbmhKiXI" TargetMode="External"/><Relationship Id="rId2" Type="http://schemas.openxmlformats.org/officeDocument/2006/relationships/hyperlink" Target="https://www.crn.com/slide-shows/channel-programs/300106216/5-reasons-hpe-greenlake-is-a-hit.htm"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hyperlink" Target="https://www.australiansolarquotes.com.au/2018/03/23/product-review-automated-billing-software-improv/" TargetMode="External"/><Relationship Id="rId13" Type="http://schemas.openxmlformats.org/officeDocument/2006/relationships/image" Target="../media/image60.jpg"/><Relationship Id="rId3" Type="http://schemas.openxmlformats.org/officeDocument/2006/relationships/hyperlink" Target="https://commons.wikimedia.org/wiki/File:System-users-3.svg" TargetMode="External"/><Relationship Id="rId7" Type="http://schemas.openxmlformats.org/officeDocument/2006/relationships/image" Target="../media/image57.png"/><Relationship Id="rId12" Type="http://schemas.openxmlformats.org/officeDocument/2006/relationships/hyperlink" Target="http://droidpanic.com/que-tienes-que-saber-sobre-el-almacenamiento-en-la-nube/" TargetMode="External"/><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hyperlink" Target="http://www.pngall.com/customer-png" TargetMode="External"/><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hyperlink" Target="https://sti2d.ecolelamache.org/ap13_rseaux_informatiques.html" TargetMode="External"/><Relationship Id="rId4" Type="http://schemas.openxmlformats.org/officeDocument/2006/relationships/image" Target="../media/image55.png"/><Relationship Id="rId9" Type="http://schemas.openxmlformats.org/officeDocument/2006/relationships/image" Target="../media/image58.jpg"/><Relationship Id="rId14" Type="http://schemas.openxmlformats.org/officeDocument/2006/relationships/hyperlink" Target="http://criticaltechnology.blogspot.com/2012/11/the-essential-tasks-for-understanding.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Nvidia" TargetMode="Externa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28.gif"/><Relationship Id="rId13" Type="http://schemas.openxmlformats.org/officeDocument/2006/relationships/hyperlink" Target="https://en.wikipedia.org/wiki/DSPACE_GmbH" TargetMode="External"/><Relationship Id="rId18" Type="http://schemas.openxmlformats.org/officeDocument/2006/relationships/image" Target="../media/image22.png"/><Relationship Id="rId26" Type="http://schemas.openxmlformats.org/officeDocument/2006/relationships/hyperlink" Target="http://machinecompatible.blogspot.com/2013/10/why-im-not-switching-to-icloud-from.html" TargetMode="External"/><Relationship Id="rId3" Type="http://schemas.openxmlformats.org/officeDocument/2006/relationships/hyperlink" Target="https://www.dijitaller.com/nvidia-dgx-1-ve-hgx-1-yapay-zeka-artik-daha-guclu/" TargetMode="External"/><Relationship Id="rId21" Type="http://schemas.openxmlformats.org/officeDocument/2006/relationships/image" Target="../media/image42.png"/><Relationship Id="rId7" Type="http://schemas.openxmlformats.org/officeDocument/2006/relationships/hyperlink" Target="https://herdingcats.typepad.com/my_weblog/2013/08/management-as-a-control-system.html" TargetMode="External"/><Relationship Id="rId12" Type="http://schemas.openxmlformats.org/officeDocument/2006/relationships/image" Target="../media/image30.png"/><Relationship Id="rId17" Type="http://schemas.openxmlformats.org/officeDocument/2006/relationships/hyperlink" Target="https://pixabay.com/en/tag-label-yellow-price-tag-151102/" TargetMode="External"/><Relationship Id="rId25" Type="http://schemas.openxmlformats.org/officeDocument/2006/relationships/image" Target="../media/image25.png"/><Relationship Id="rId2" Type="http://schemas.openxmlformats.org/officeDocument/2006/relationships/image" Target="../media/image40.jpg"/><Relationship Id="rId16" Type="http://schemas.openxmlformats.org/officeDocument/2006/relationships/image" Target="../media/image23.png"/><Relationship Id="rId20" Type="http://schemas.openxmlformats.org/officeDocument/2006/relationships/image" Target="../media/image41.png"/><Relationship Id="rId29"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27.jpeg"/><Relationship Id="rId11" Type="http://schemas.openxmlformats.org/officeDocument/2006/relationships/hyperlink" Target="https://stackoverflow.com/questions/8348698/mindstorm-nxt-programming-loop-exit-conditions" TargetMode="External"/><Relationship Id="rId24" Type="http://schemas.openxmlformats.org/officeDocument/2006/relationships/image" Target="../media/image44.png"/><Relationship Id="rId5" Type="http://schemas.openxmlformats.org/officeDocument/2006/relationships/hyperlink" Target="http://in5d.com/ai-technology-and-brain-mapping/" TargetMode="External"/><Relationship Id="rId15" Type="http://schemas.openxmlformats.org/officeDocument/2006/relationships/hyperlink" Target="http://commons.wikimedia.org/wiki/File:Power_Clean_Ico.png" TargetMode="External"/><Relationship Id="rId23" Type="http://schemas.openxmlformats.org/officeDocument/2006/relationships/image" Target="../media/image43.png"/><Relationship Id="rId28"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hyperlink" Target="https://commons.wikimedia.org/wiki/File:Circle-icons-car.svg" TargetMode="External"/><Relationship Id="rId4" Type="http://schemas.openxmlformats.org/officeDocument/2006/relationships/image" Target="../media/image26.jpg"/><Relationship Id="rId9" Type="http://schemas.openxmlformats.org/officeDocument/2006/relationships/hyperlink" Target="https://en.wikipedia.org/wiki/Microsimulation" TargetMode="External"/><Relationship Id="rId14" Type="http://schemas.openxmlformats.org/officeDocument/2006/relationships/image" Target="../media/image24.png"/><Relationship Id="rId22" Type="http://schemas.openxmlformats.org/officeDocument/2006/relationships/hyperlink" Target="https://en.wikipedia.org/wiki/File:Circle-icons-cloud.svg" TargetMode="External"/><Relationship Id="rId27" Type="http://schemas.openxmlformats.org/officeDocument/2006/relationships/image" Target="../media/image45.png"/><Relationship Id="rId30"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Circle-icons-car.svg" TargetMode="External"/><Relationship Id="rId13" Type="http://schemas.openxmlformats.org/officeDocument/2006/relationships/image" Target="../media/image25.png"/><Relationship Id="rId18" Type="http://schemas.openxmlformats.org/officeDocument/2006/relationships/hyperlink" Target="https://herdingcats.typepad.com/my_weblog/2013/08/management-as-a-control-system.html" TargetMode="External"/><Relationship Id="rId3" Type="http://schemas.openxmlformats.org/officeDocument/2006/relationships/image" Target="../media/image20.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hyperlink" Target="http://commons.wikimedia.org/wiki/File:Power_Clean_Ico.png" TargetMode="External"/><Relationship Id="rId17" Type="http://schemas.openxmlformats.org/officeDocument/2006/relationships/image" Target="../media/image27.jpeg"/><Relationship Id="rId2" Type="http://schemas.openxmlformats.org/officeDocument/2006/relationships/image" Target="../media/image19.png"/><Relationship Id="rId16" Type="http://schemas.openxmlformats.org/officeDocument/2006/relationships/hyperlink" Target="http://in5d.com/ai-technology-and-brain-mapping/" TargetMode="External"/><Relationship Id="rId20" Type="http://schemas.openxmlformats.org/officeDocument/2006/relationships/hyperlink" Target="https://en.wikipedia.org/wiki/Microsimulation" TargetMode="External"/><Relationship Id="rId1" Type="http://schemas.openxmlformats.org/officeDocument/2006/relationships/slideLayout" Target="../slideLayouts/slideLayout23.xml"/><Relationship Id="rId6" Type="http://schemas.openxmlformats.org/officeDocument/2006/relationships/hyperlink" Target="http://pngimg.com/download/28016" TargetMode="External"/><Relationship Id="rId11" Type="http://schemas.openxmlformats.org/officeDocument/2006/relationships/image" Target="../media/image24.png"/><Relationship Id="rId24" Type="http://schemas.openxmlformats.org/officeDocument/2006/relationships/hyperlink" Target="https://en.wikipedia.org/wiki/DSPACE_GmbH" TargetMode="External"/><Relationship Id="rId5" Type="http://schemas.openxmlformats.org/officeDocument/2006/relationships/image" Target="../media/image21.png"/><Relationship Id="rId15" Type="http://schemas.openxmlformats.org/officeDocument/2006/relationships/image" Target="../media/image26.jpg"/><Relationship Id="rId23" Type="http://schemas.openxmlformats.org/officeDocument/2006/relationships/image" Target="../media/image30.png"/><Relationship Id="rId10" Type="http://schemas.openxmlformats.org/officeDocument/2006/relationships/hyperlink" Target="https://pixabay.com/en/tag-label-yellow-price-tag-151102/" TargetMode="External"/><Relationship Id="rId19" Type="http://schemas.openxmlformats.org/officeDocument/2006/relationships/image" Target="../media/image28.gif"/><Relationship Id="rId4" Type="http://schemas.openxmlformats.org/officeDocument/2006/relationships/hyperlink" Target="https://commons.wikimedia.org/wiki/File:System-users-3.svg" TargetMode="External"/><Relationship Id="rId9" Type="http://schemas.openxmlformats.org/officeDocument/2006/relationships/image" Target="../media/image23.png"/><Relationship Id="rId14" Type="http://schemas.openxmlformats.org/officeDocument/2006/relationships/hyperlink" Target="http://machinecompatible.blogspot.com/2013/10/why-im-not-switching-to-icloud-from.html" TargetMode="External"/><Relationship Id="rId22" Type="http://schemas.openxmlformats.org/officeDocument/2006/relationships/hyperlink" Target="https://stackoverflow.com/questions/8348698/mindstorm-nxt-programming-loop-exit-conditi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machinecompatible.blogspot.com/2013/10/why-im-not-switching-to-icloud-from.html" TargetMode="External"/><Relationship Id="rId18" Type="http://schemas.openxmlformats.org/officeDocument/2006/relationships/image" Target="../media/image28.gif"/><Relationship Id="rId3" Type="http://schemas.openxmlformats.org/officeDocument/2006/relationships/hyperlink" Target="https://commons.wikimedia.org/wiki/File:System-users-3.svg" TargetMode="External"/><Relationship Id="rId21" Type="http://schemas.openxmlformats.org/officeDocument/2006/relationships/hyperlink" Target="https://stackoverflow.com/questions/8348698/mindstorm-nxt-programming-loop-exit-conditions" TargetMode="External"/><Relationship Id="rId7" Type="http://schemas.openxmlformats.org/officeDocument/2006/relationships/hyperlink" Target="https://commons.wikimedia.org/wiki/File:Circle-icons-car.svg" TargetMode="External"/><Relationship Id="rId12" Type="http://schemas.openxmlformats.org/officeDocument/2006/relationships/image" Target="../media/image25.png"/><Relationship Id="rId17" Type="http://schemas.openxmlformats.org/officeDocument/2006/relationships/hyperlink" Target="https://herdingcats.typepad.com/my_weblog/2013/08/management-as-a-control-system.html" TargetMode="External"/><Relationship Id="rId2" Type="http://schemas.openxmlformats.org/officeDocument/2006/relationships/image" Target="../media/image20.png"/><Relationship Id="rId16" Type="http://schemas.openxmlformats.org/officeDocument/2006/relationships/image" Target="../media/image27.jpeg"/><Relationship Id="rId20"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hyperlink" Target="http://commons.wikimedia.org/wiki/File:Power_Clean_Ico.png" TargetMode="External"/><Relationship Id="rId5" Type="http://schemas.openxmlformats.org/officeDocument/2006/relationships/hyperlink" Target="http://pngimg.com/download/28016" TargetMode="External"/><Relationship Id="rId15" Type="http://schemas.openxmlformats.org/officeDocument/2006/relationships/hyperlink" Target="http://in5d.com/ai-technology-and-brain-mapping/" TargetMode="External"/><Relationship Id="rId23" Type="http://schemas.openxmlformats.org/officeDocument/2006/relationships/hyperlink" Target="https://en.wikipedia.org/wiki/DSPACE_GmbH" TargetMode="External"/><Relationship Id="rId10" Type="http://schemas.openxmlformats.org/officeDocument/2006/relationships/image" Target="../media/image24.png"/><Relationship Id="rId19" Type="http://schemas.openxmlformats.org/officeDocument/2006/relationships/hyperlink" Target="https://en.wikipedia.org/wiki/Microsimulation" TargetMode="External"/><Relationship Id="rId4" Type="http://schemas.openxmlformats.org/officeDocument/2006/relationships/image" Target="../media/image21.png"/><Relationship Id="rId9" Type="http://schemas.openxmlformats.org/officeDocument/2006/relationships/hyperlink" Target="https://pixabay.com/en/tag-label-yellow-price-tag-151102/" TargetMode="External"/><Relationship Id="rId14" Type="http://schemas.openxmlformats.org/officeDocument/2006/relationships/image" Target="../media/image26.jp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490224" y="1521078"/>
            <a:ext cx="6629400" cy="1203582"/>
          </a:xfrm>
        </p:spPr>
        <p:txBody>
          <a:bodyPr>
            <a:normAutofit/>
          </a:bodyPr>
          <a:lstStyle/>
          <a:p>
            <a:r>
              <a:rPr lang="en-US" dirty="0"/>
              <a:t>ADAS Requirements, market status and pay-per-use model</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a:xfrm>
            <a:off x="548413" y="3271059"/>
            <a:ext cx="6629400" cy="1203582"/>
          </a:xfrm>
        </p:spPr>
        <p:txBody>
          <a:bodyPr/>
          <a:lstStyle/>
          <a:p>
            <a:r>
              <a:rPr lang="en-US" dirty="0"/>
              <a:t>Futurewei IT</a:t>
            </a:r>
          </a:p>
          <a:p>
            <a:r>
              <a:rPr lang="en-US" dirty="0"/>
              <a:t>Boston Storage and Data Management Lab</a:t>
            </a:r>
          </a:p>
          <a:p>
            <a:endParaRPr lang="en-US" dirty="0"/>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monitor, sitting, photo, screen&#10;&#10;Description automatically generated">
            <a:extLst>
              <a:ext uri="{FF2B5EF4-FFF2-40B4-BE49-F238E27FC236}">
                <a16:creationId xmlns:a16="http://schemas.microsoft.com/office/drawing/2014/main" id="{C6B8C9B8-55A2-4F09-AB82-BF6D3C4AA5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05561" y="1962894"/>
            <a:ext cx="2095744" cy="950617"/>
          </a:xfrm>
          <a:prstGeom prst="rect">
            <a:avLst/>
          </a:prstGeom>
        </p:spPr>
      </p:pic>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a:xfrm>
            <a:off x="281608" y="6610999"/>
            <a:ext cx="47376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a:xfrm>
            <a:off x="4038601" y="6624157"/>
            <a:ext cx="4114800" cy="2489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CONFIDENTIAL - Internal Use Only</a:t>
            </a:r>
          </a:p>
        </p:txBody>
      </p:sp>
      <p:sp>
        <p:nvSpPr>
          <p:cNvPr id="4" name="TextBox 3">
            <a:extLst>
              <a:ext uri="{FF2B5EF4-FFF2-40B4-BE49-F238E27FC236}">
                <a16:creationId xmlns:a16="http://schemas.microsoft.com/office/drawing/2014/main" id="{53F39806-8809-4859-8859-67B69B36B595}"/>
              </a:ext>
            </a:extLst>
          </p:cNvPr>
          <p:cNvSpPr txBox="1"/>
          <p:nvPr/>
        </p:nvSpPr>
        <p:spPr>
          <a:xfrm>
            <a:off x="111149" y="88970"/>
            <a:ext cx="70031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ADAS</a:t>
            </a:r>
            <a:r>
              <a:rPr lang="en-US" dirty="0">
                <a:solidFill>
                  <a:prstClr val="black"/>
                </a:solidFill>
                <a:latin typeface="Calibri" panose="020F0502020204030204"/>
              </a:rPr>
              <a:t> on-prem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Storage Solution Recommendation</a:t>
            </a:r>
          </a:p>
        </p:txBody>
      </p:sp>
      <p:sp>
        <p:nvSpPr>
          <p:cNvPr id="37" name="TextBox 36">
            <a:extLst>
              <a:ext uri="{FF2B5EF4-FFF2-40B4-BE49-F238E27FC236}">
                <a16:creationId xmlns:a16="http://schemas.microsoft.com/office/drawing/2014/main" id="{D76212A1-0756-4DAE-937A-0666925C4817}"/>
              </a:ext>
            </a:extLst>
          </p:cNvPr>
          <p:cNvSpPr txBox="1"/>
          <p:nvPr/>
        </p:nvSpPr>
        <p:spPr>
          <a:xfrm>
            <a:off x="4479594" y="1088467"/>
            <a:ext cx="12373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generator</a:t>
            </a:r>
          </a:p>
        </p:txBody>
      </p:sp>
      <p:pic>
        <p:nvPicPr>
          <p:cNvPr id="66" name="Picture 65">
            <a:extLst>
              <a:ext uri="{FF2B5EF4-FFF2-40B4-BE49-F238E27FC236}">
                <a16:creationId xmlns:a16="http://schemas.microsoft.com/office/drawing/2014/main" id="{3F19AD0F-D3C5-4167-872F-0FC9C75271B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17383" y="928771"/>
            <a:ext cx="845786" cy="827691"/>
          </a:xfrm>
          <a:prstGeom prst="rect">
            <a:avLst/>
          </a:prstGeom>
        </p:spPr>
      </p:pic>
      <p:sp>
        <p:nvSpPr>
          <p:cNvPr id="68" name="TextBox 67">
            <a:extLst>
              <a:ext uri="{FF2B5EF4-FFF2-40B4-BE49-F238E27FC236}">
                <a16:creationId xmlns:a16="http://schemas.microsoft.com/office/drawing/2014/main" id="{B0124FBE-6D82-421D-8B1B-3EA2AAA731A3}"/>
              </a:ext>
            </a:extLst>
          </p:cNvPr>
          <p:cNvSpPr txBox="1"/>
          <p:nvPr/>
        </p:nvSpPr>
        <p:spPr>
          <a:xfrm>
            <a:off x="2955449" y="568598"/>
            <a:ext cx="21126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Ingestion and preparation</a:t>
            </a:r>
          </a:p>
        </p:txBody>
      </p:sp>
      <p:sp>
        <p:nvSpPr>
          <p:cNvPr id="86" name="Rounded Rectangle 85">
            <a:extLst>
              <a:ext uri="{FF2B5EF4-FFF2-40B4-BE49-F238E27FC236}">
                <a16:creationId xmlns:a16="http://schemas.microsoft.com/office/drawing/2014/main" id="{5623F64E-5A28-9343-8405-846DB955B9A8}"/>
              </a:ext>
            </a:extLst>
          </p:cNvPr>
          <p:cNvSpPr/>
          <p:nvPr/>
        </p:nvSpPr>
        <p:spPr>
          <a:xfrm>
            <a:off x="6414712" y="824648"/>
            <a:ext cx="5142294" cy="338645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B523E041-1599-8741-BEE1-0BA99CFB94F6}"/>
              </a:ext>
            </a:extLst>
          </p:cNvPr>
          <p:cNvSpPr txBox="1"/>
          <p:nvPr/>
        </p:nvSpPr>
        <p:spPr>
          <a:xfrm>
            <a:off x="10176563" y="5557984"/>
            <a:ext cx="13178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Lab testing staff</a:t>
            </a:r>
          </a:p>
        </p:txBody>
      </p:sp>
      <p:sp>
        <p:nvSpPr>
          <p:cNvPr id="14" name="TextBox 13">
            <a:extLst>
              <a:ext uri="{FF2B5EF4-FFF2-40B4-BE49-F238E27FC236}">
                <a16:creationId xmlns:a16="http://schemas.microsoft.com/office/drawing/2014/main" id="{AD966EE9-59D5-454D-A757-068978813538}"/>
              </a:ext>
            </a:extLst>
          </p:cNvPr>
          <p:cNvSpPr txBox="1"/>
          <p:nvPr/>
        </p:nvSpPr>
        <p:spPr>
          <a:xfrm>
            <a:off x="346702" y="550875"/>
            <a:ext cx="19709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Road test Data collection</a:t>
            </a:r>
          </a:p>
        </p:txBody>
      </p:sp>
      <p:grpSp>
        <p:nvGrpSpPr>
          <p:cNvPr id="40" name="Group 39">
            <a:extLst>
              <a:ext uri="{FF2B5EF4-FFF2-40B4-BE49-F238E27FC236}">
                <a16:creationId xmlns:a16="http://schemas.microsoft.com/office/drawing/2014/main" id="{DD4DF7CC-E396-4182-8664-29E4194961EB}"/>
              </a:ext>
            </a:extLst>
          </p:cNvPr>
          <p:cNvGrpSpPr/>
          <p:nvPr/>
        </p:nvGrpSpPr>
        <p:grpSpPr>
          <a:xfrm>
            <a:off x="9066291" y="1088467"/>
            <a:ext cx="901748" cy="842157"/>
            <a:chOff x="6449848" y="3157650"/>
            <a:chExt cx="1667734" cy="1321901"/>
          </a:xfrm>
        </p:grpSpPr>
        <p:sp>
          <p:nvSpPr>
            <p:cNvPr id="85" name="Rectangle 84">
              <a:extLst>
                <a:ext uri="{FF2B5EF4-FFF2-40B4-BE49-F238E27FC236}">
                  <a16:creationId xmlns:a16="http://schemas.microsoft.com/office/drawing/2014/main" id="{E40B7AD1-2C18-4487-9D6E-7CE01A8A0E14}"/>
                </a:ext>
              </a:extLst>
            </p:cNvPr>
            <p:cNvSpPr/>
            <p:nvPr/>
          </p:nvSpPr>
          <p:spPr>
            <a:xfrm>
              <a:off x="6449848" y="3157650"/>
              <a:ext cx="1667734"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 training</a:t>
              </a:r>
            </a:p>
          </p:txBody>
        </p:sp>
        <p:pic>
          <p:nvPicPr>
            <p:cNvPr id="38" name="Picture 37" descr="A circuit board&#10;&#10;Description automatically generated">
              <a:extLst>
                <a:ext uri="{FF2B5EF4-FFF2-40B4-BE49-F238E27FC236}">
                  <a16:creationId xmlns:a16="http://schemas.microsoft.com/office/drawing/2014/main" id="{E193EFF3-D865-4A8D-9CFC-2930CCA7666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614066" y="3326869"/>
              <a:ext cx="1420111" cy="852067"/>
            </a:xfrm>
            <a:prstGeom prst="rect">
              <a:avLst/>
            </a:prstGeom>
          </p:spPr>
        </p:pic>
      </p:grpSp>
      <p:grpSp>
        <p:nvGrpSpPr>
          <p:cNvPr id="45" name="Group 44">
            <a:extLst>
              <a:ext uri="{FF2B5EF4-FFF2-40B4-BE49-F238E27FC236}">
                <a16:creationId xmlns:a16="http://schemas.microsoft.com/office/drawing/2014/main" id="{1F3F44FB-9F1D-4C5E-A995-12B69C63E7FA}"/>
              </a:ext>
            </a:extLst>
          </p:cNvPr>
          <p:cNvGrpSpPr/>
          <p:nvPr/>
        </p:nvGrpSpPr>
        <p:grpSpPr>
          <a:xfrm>
            <a:off x="7792343" y="1102862"/>
            <a:ext cx="1179175" cy="835797"/>
            <a:chOff x="6433735" y="2036580"/>
            <a:chExt cx="1667734" cy="1039621"/>
          </a:xfrm>
        </p:grpSpPr>
        <p:sp>
          <p:nvSpPr>
            <p:cNvPr id="91" name="Rectangle 90">
              <a:extLst>
                <a:ext uri="{FF2B5EF4-FFF2-40B4-BE49-F238E27FC236}">
                  <a16:creationId xmlns:a16="http://schemas.microsoft.com/office/drawing/2014/main" id="{BBC10AA8-6A89-4977-A84E-3A686F2DAE16}"/>
                </a:ext>
              </a:extLst>
            </p:cNvPr>
            <p:cNvSpPr/>
            <p:nvPr/>
          </p:nvSpPr>
          <p:spPr>
            <a:xfrm>
              <a:off x="6433735" y="2036580"/>
              <a:ext cx="1667734" cy="1039621"/>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Control Model development</a:t>
              </a:r>
            </a:p>
          </p:txBody>
        </p:sp>
        <p:pic>
          <p:nvPicPr>
            <p:cNvPr id="42" name="Picture 41" descr="A picture containing clock&#10;&#10;Description automatically generated">
              <a:extLst>
                <a:ext uri="{FF2B5EF4-FFF2-40B4-BE49-F238E27FC236}">
                  <a16:creationId xmlns:a16="http://schemas.microsoft.com/office/drawing/2014/main" id="{958C50EF-5232-49BB-AB3D-B87738C3477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06353" y="2164211"/>
              <a:ext cx="1543545" cy="476374"/>
            </a:xfrm>
            <a:prstGeom prst="rect">
              <a:avLst/>
            </a:prstGeom>
          </p:spPr>
        </p:pic>
      </p:grpSp>
      <p:grpSp>
        <p:nvGrpSpPr>
          <p:cNvPr id="52" name="Group 51">
            <a:extLst>
              <a:ext uri="{FF2B5EF4-FFF2-40B4-BE49-F238E27FC236}">
                <a16:creationId xmlns:a16="http://schemas.microsoft.com/office/drawing/2014/main" id="{12EB504C-A6CE-4CE5-927E-0B6EAF60ACFF}"/>
              </a:ext>
            </a:extLst>
          </p:cNvPr>
          <p:cNvGrpSpPr/>
          <p:nvPr/>
        </p:nvGrpSpPr>
        <p:grpSpPr>
          <a:xfrm>
            <a:off x="6767868" y="1102105"/>
            <a:ext cx="933112" cy="842157"/>
            <a:chOff x="4506505" y="3952796"/>
            <a:chExt cx="1237313" cy="1321901"/>
          </a:xfrm>
        </p:grpSpPr>
        <p:sp>
          <p:nvSpPr>
            <p:cNvPr id="99" name="Rectangle 98">
              <a:extLst>
                <a:ext uri="{FF2B5EF4-FFF2-40B4-BE49-F238E27FC236}">
                  <a16:creationId xmlns:a16="http://schemas.microsoft.com/office/drawing/2014/main" id="{F48F3BA2-36A0-466D-B829-D7D15C6D5F1E}"/>
                </a:ext>
              </a:extLst>
            </p:cNvPr>
            <p:cNvSpPr/>
            <p:nvPr/>
          </p:nvSpPr>
          <p:spPr>
            <a:xfrm>
              <a:off x="4506505" y="3952796"/>
              <a:ext cx="1237313"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Simulation</a:t>
              </a:r>
            </a:p>
          </p:txBody>
        </p:sp>
        <p:pic>
          <p:nvPicPr>
            <p:cNvPr id="47" name="Picture 46" descr="A picture containing guitar&#10;&#10;Description automatically generated">
              <a:extLst>
                <a:ext uri="{FF2B5EF4-FFF2-40B4-BE49-F238E27FC236}">
                  <a16:creationId xmlns:a16="http://schemas.microsoft.com/office/drawing/2014/main" id="{568CEB91-9211-478F-A16F-AA87C155836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668469" y="4019778"/>
              <a:ext cx="919782" cy="919782"/>
            </a:xfrm>
            <a:prstGeom prst="rect">
              <a:avLst/>
            </a:prstGeom>
          </p:spPr>
        </p:pic>
      </p:grpSp>
      <p:pic>
        <p:nvPicPr>
          <p:cNvPr id="117" name="Picture 116">
            <a:extLst>
              <a:ext uri="{FF2B5EF4-FFF2-40B4-BE49-F238E27FC236}">
                <a16:creationId xmlns:a16="http://schemas.microsoft.com/office/drawing/2014/main" id="{D3AA9A23-9DF7-47F8-BD10-FA06B3562C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09254" y="950240"/>
            <a:ext cx="845786" cy="827691"/>
          </a:xfrm>
          <a:prstGeom prst="rect">
            <a:avLst/>
          </a:prstGeom>
        </p:spPr>
      </p:pic>
      <p:pic>
        <p:nvPicPr>
          <p:cNvPr id="118" name="Picture 117">
            <a:extLst>
              <a:ext uri="{FF2B5EF4-FFF2-40B4-BE49-F238E27FC236}">
                <a16:creationId xmlns:a16="http://schemas.microsoft.com/office/drawing/2014/main" id="{E1B3408F-7708-4681-8FE5-CB80C357364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9304" y="926673"/>
            <a:ext cx="845786" cy="827691"/>
          </a:xfrm>
          <a:prstGeom prst="rect">
            <a:avLst/>
          </a:prstGeom>
        </p:spPr>
      </p:pic>
      <p:pic>
        <p:nvPicPr>
          <p:cNvPr id="119" name="Picture 118">
            <a:extLst>
              <a:ext uri="{FF2B5EF4-FFF2-40B4-BE49-F238E27FC236}">
                <a16:creationId xmlns:a16="http://schemas.microsoft.com/office/drawing/2014/main" id="{10E39147-8A3B-4577-B9B6-1F0A80A307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55426" y="4787824"/>
            <a:ext cx="845786" cy="851994"/>
          </a:xfrm>
          <a:prstGeom prst="rect">
            <a:avLst/>
          </a:prstGeom>
        </p:spPr>
      </p:pic>
      <p:sp>
        <p:nvSpPr>
          <p:cNvPr id="120" name="TextBox 119">
            <a:extLst>
              <a:ext uri="{FF2B5EF4-FFF2-40B4-BE49-F238E27FC236}">
                <a16:creationId xmlns:a16="http://schemas.microsoft.com/office/drawing/2014/main" id="{1F2D5D41-CF6A-44CB-A6B3-5FBB97B4F458}"/>
              </a:ext>
            </a:extLst>
          </p:cNvPr>
          <p:cNvSpPr txBox="1"/>
          <p:nvPr/>
        </p:nvSpPr>
        <p:spPr>
          <a:xfrm>
            <a:off x="666366" y="1754364"/>
            <a:ext cx="12249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Testing staff on the road</a:t>
            </a:r>
          </a:p>
        </p:txBody>
      </p:sp>
      <p:sp>
        <p:nvSpPr>
          <p:cNvPr id="121" name="TextBox 120">
            <a:extLst>
              <a:ext uri="{FF2B5EF4-FFF2-40B4-BE49-F238E27FC236}">
                <a16:creationId xmlns:a16="http://schemas.microsoft.com/office/drawing/2014/main" id="{7C6F74EC-F66B-4336-BF6F-9681360DE961}"/>
              </a:ext>
            </a:extLst>
          </p:cNvPr>
          <p:cNvSpPr txBox="1"/>
          <p:nvPr/>
        </p:nvSpPr>
        <p:spPr>
          <a:xfrm>
            <a:off x="10143866" y="1687558"/>
            <a:ext cx="12373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staff</a:t>
            </a:r>
          </a:p>
        </p:txBody>
      </p:sp>
      <p:grpSp>
        <p:nvGrpSpPr>
          <p:cNvPr id="65" name="Group 64">
            <a:extLst>
              <a:ext uri="{FF2B5EF4-FFF2-40B4-BE49-F238E27FC236}">
                <a16:creationId xmlns:a16="http://schemas.microsoft.com/office/drawing/2014/main" id="{21176A6A-8BF1-4672-AC38-E46AD73E604A}"/>
              </a:ext>
            </a:extLst>
          </p:cNvPr>
          <p:cNvGrpSpPr/>
          <p:nvPr/>
        </p:nvGrpSpPr>
        <p:grpSpPr>
          <a:xfrm>
            <a:off x="7650716" y="4943879"/>
            <a:ext cx="1174314" cy="869523"/>
            <a:chOff x="9722879" y="2029915"/>
            <a:chExt cx="1667734" cy="1039621"/>
          </a:xfrm>
        </p:grpSpPr>
        <p:sp>
          <p:nvSpPr>
            <p:cNvPr id="123" name="Rectangle 122">
              <a:extLst>
                <a:ext uri="{FF2B5EF4-FFF2-40B4-BE49-F238E27FC236}">
                  <a16:creationId xmlns:a16="http://schemas.microsoft.com/office/drawing/2014/main" id="{19D17943-CDB6-492B-A20D-A87C663F03A8}"/>
                </a:ext>
              </a:extLst>
            </p:cNvPr>
            <p:cNvSpPr/>
            <p:nvPr/>
          </p:nvSpPr>
          <p:spPr>
            <a:xfrm>
              <a:off x="9722879" y="2029915"/>
              <a:ext cx="1667734" cy="103962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Software in loop</a:t>
              </a:r>
            </a:p>
          </p:txBody>
        </p:sp>
        <p:pic>
          <p:nvPicPr>
            <p:cNvPr id="63" name="Picture 62" descr="A picture containing text&#10;&#10;Description automatically generated">
              <a:extLst>
                <a:ext uri="{FF2B5EF4-FFF2-40B4-BE49-F238E27FC236}">
                  <a16:creationId xmlns:a16="http://schemas.microsoft.com/office/drawing/2014/main" id="{B82E5B26-B8F3-49A9-9655-BAA0AEFE2E8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924014" y="2137430"/>
              <a:ext cx="1305306" cy="687278"/>
            </a:xfrm>
            <a:prstGeom prst="rect">
              <a:avLst/>
            </a:prstGeom>
          </p:spPr>
        </p:pic>
      </p:grpSp>
      <p:grpSp>
        <p:nvGrpSpPr>
          <p:cNvPr id="95" name="Group 94">
            <a:extLst>
              <a:ext uri="{FF2B5EF4-FFF2-40B4-BE49-F238E27FC236}">
                <a16:creationId xmlns:a16="http://schemas.microsoft.com/office/drawing/2014/main" id="{E1A566D8-7A5E-44B5-867E-472C9C55E20D}"/>
              </a:ext>
            </a:extLst>
          </p:cNvPr>
          <p:cNvGrpSpPr/>
          <p:nvPr/>
        </p:nvGrpSpPr>
        <p:grpSpPr>
          <a:xfrm>
            <a:off x="8939637" y="4927395"/>
            <a:ext cx="1174314" cy="886007"/>
            <a:chOff x="9742800" y="3201913"/>
            <a:chExt cx="1667734" cy="1179964"/>
          </a:xfrm>
        </p:grpSpPr>
        <p:sp>
          <p:nvSpPr>
            <p:cNvPr id="132" name="Rectangle 131">
              <a:extLst>
                <a:ext uri="{FF2B5EF4-FFF2-40B4-BE49-F238E27FC236}">
                  <a16:creationId xmlns:a16="http://schemas.microsoft.com/office/drawing/2014/main" id="{848CD9A6-304C-4BD6-94B1-28B24E350826}"/>
                </a:ext>
              </a:extLst>
            </p:cNvPr>
            <p:cNvSpPr/>
            <p:nvPr/>
          </p:nvSpPr>
          <p:spPr>
            <a:xfrm>
              <a:off x="9742800" y="3201913"/>
              <a:ext cx="1667734" cy="117996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Hardware in loop</a:t>
              </a:r>
            </a:p>
          </p:txBody>
        </p:sp>
        <p:pic>
          <p:nvPicPr>
            <p:cNvPr id="89" name="Picture 88" descr="A picture containing standing, group, water, people&#10;&#10;Description automatically generated">
              <a:extLst>
                <a:ext uri="{FF2B5EF4-FFF2-40B4-BE49-F238E27FC236}">
                  <a16:creationId xmlns:a16="http://schemas.microsoft.com/office/drawing/2014/main" id="{78453C3B-0AA0-44CE-B94C-F4F25BEEC7F1}"/>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77343" y="3325663"/>
              <a:ext cx="1198648" cy="800915"/>
            </a:xfrm>
            <a:prstGeom prst="rect">
              <a:avLst/>
            </a:prstGeom>
          </p:spPr>
        </p:pic>
      </p:grpSp>
      <p:sp>
        <p:nvSpPr>
          <p:cNvPr id="138" name="TextBox 137">
            <a:extLst>
              <a:ext uri="{FF2B5EF4-FFF2-40B4-BE49-F238E27FC236}">
                <a16:creationId xmlns:a16="http://schemas.microsoft.com/office/drawing/2014/main" id="{D3F6C585-0DA6-40FF-A48D-D3D7C04282E3}"/>
              </a:ext>
            </a:extLst>
          </p:cNvPr>
          <p:cNvSpPr txBox="1"/>
          <p:nvPr/>
        </p:nvSpPr>
        <p:spPr>
          <a:xfrm>
            <a:off x="6896364" y="568597"/>
            <a:ext cx="2711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Simulation, modeling and training</a:t>
            </a:r>
          </a:p>
        </p:txBody>
      </p:sp>
      <p:sp>
        <p:nvSpPr>
          <p:cNvPr id="139" name="TextBox 138">
            <a:extLst>
              <a:ext uri="{FF2B5EF4-FFF2-40B4-BE49-F238E27FC236}">
                <a16:creationId xmlns:a16="http://schemas.microsoft.com/office/drawing/2014/main" id="{6D629D02-37EA-42BA-989F-7A15D7384D5D}"/>
              </a:ext>
            </a:extLst>
          </p:cNvPr>
          <p:cNvSpPr txBox="1"/>
          <p:nvPr/>
        </p:nvSpPr>
        <p:spPr>
          <a:xfrm>
            <a:off x="8462284" y="6319082"/>
            <a:ext cx="13361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Verification in lab</a:t>
            </a:r>
          </a:p>
        </p:txBody>
      </p:sp>
      <p:sp>
        <p:nvSpPr>
          <p:cNvPr id="140" name="Rounded Rectangle 85">
            <a:extLst>
              <a:ext uri="{FF2B5EF4-FFF2-40B4-BE49-F238E27FC236}">
                <a16:creationId xmlns:a16="http://schemas.microsoft.com/office/drawing/2014/main" id="{005BC3A7-DE08-4F05-BB92-EEBF330553F9}"/>
              </a:ext>
            </a:extLst>
          </p:cNvPr>
          <p:cNvSpPr/>
          <p:nvPr/>
        </p:nvSpPr>
        <p:spPr>
          <a:xfrm>
            <a:off x="7280824" y="4562680"/>
            <a:ext cx="4276181"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ounded Rectangle 85">
            <a:extLst>
              <a:ext uri="{FF2B5EF4-FFF2-40B4-BE49-F238E27FC236}">
                <a16:creationId xmlns:a16="http://schemas.microsoft.com/office/drawing/2014/main" id="{3D635164-6576-41B6-8CE6-E09ACD97763C}"/>
              </a:ext>
            </a:extLst>
          </p:cNvPr>
          <p:cNvSpPr/>
          <p:nvPr/>
        </p:nvSpPr>
        <p:spPr>
          <a:xfrm>
            <a:off x="2602080" y="826509"/>
            <a:ext cx="3245898" cy="337666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85">
            <a:extLst>
              <a:ext uri="{FF2B5EF4-FFF2-40B4-BE49-F238E27FC236}">
                <a16:creationId xmlns:a16="http://schemas.microsoft.com/office/drawing/2014/main" id="{99B3EADD-5193-4C07-B5A6-5B3A8422844E}"/>
              </a:ext>
            </a:extLst>
          </p:cNvPr>
          <p:cNvSpPr/>
          <p:nvPr/>
        </p:nvSpPr>
        <p:spPr>
          <a:xfrm>
            <a:off x="405446" y="832322"/>
            <a:ext cx="1695287" cy="361372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Arrow: Right 108">
            <a:extLst>
              <a:ext uri="{FF2B5EF4-FFF2-40B4-BE49-F238E27FC236}">
                <a16:creationId xmlns:a16="http://schemas.microsoft.com/office/drawing/2014/main" id="{E723E5ED-97F8-4F44-A3D9-6E41B1EB93EC}"/>
              </a:ext>
            </a:extLst>
          </p:cNvPr>
          <p:cNvSpPr/>
          <p:nvPr/>
        </p:nvSpPr>
        <p:spPr>
          <a:xfrm>
            <a:off x="2171501" y="3065228"/>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Arrow: Right 150">
            <a:extLst>
              <a:ext uri="{FF2B5EF4-FFF2-40B4-BE49-F238E27FC236}">
                <a16:creationId xmlns:a16="http://schemas.microsoft.com/office/drawing/2014/main" id="{DDCFECB2-6EAB-47A3-88E0-8DAD7718628F}"/>
              </a:ext>
            </a:extLst>
          </p:cNvPr>
          <p:cNvSpPr/>
          <p:nvPr/>
        </p:nvSpPr>
        <p:spPr>
          <a:xfrm rot="5400000">
            <a:off x="8641799" y="4203945"/>
            <a:ext cx="380992"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C85F334-7F8C-4B41-90B0-93D8B75C3315}"/>
              </a:ext>
            </a:extLst>
          </p:cNvPr>
          <p:cNvSpPr/>
          <p:nvPr/>
        </p:nvSpPr>
        <p:spPr>
          <a:xfrm>
            <a:off x="559477" y="2640836"/>
            <a:ext cx="1451289" cy="165995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ArcticOcean</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like storage box</a:t>
            </a:r>
          </a:p>
        </p:txBody>
      </p:sp>
      <p:grpSp>
        <p:nvGrpSpPr>
          <p:cNvPr id="77" name="Group 76">
            <a:extLst>
              <a:ext uri="{FF2B5EF4-FFF2-40B4-BE49-F238E27FC236}">
                <a16:creationId xmlns:a16="http://schemas.microsoft.com/office/drawing/2014/main" id="{9DB420DB-FFE7-4D24-9427-A88A480C4DD8}"/>
              </a:ext>
            </a:extLst>
          </p:cNvPr>
          <p:cNvGrpSpPr/>
          <p:nvPr/>
        </p:nvGrpSpPr>
        <p:grpSpPr>
          <a:xfrm>
            <a:off x="2890015" y="1777931"/>
            <a:ext cx="666152" cy="601483"/>
            <a:chOff x="2518203" y="2222776"/>
            <a:chExt cx="1046707" cy="934874"/>
          </a:xfrm>
        </p:grpSpPr>
        <p:sp>
          <p:nvSpPr>
            <p:cNvPr id="78" name="Rectangle 77">
              <a:extLst>
                <a:ext uri="{FF2B5EF4-FFF2-40B4-BE49-F238E27FC236}">
                  <a16:creationId xmlns:a16="http://schemas.microsoft.com/office/drawing/2014/main" id="{1CED7BFF-080C-44AF-B2E2-29D0B1F4AC37}"/>
                </a:ext>
              </a:extLst>
            </p:cNvPr>
            <p:cNvSpPr/>
            <p:nvPr/>
          </p:nvSpPr>
          <p:spPr>
            <a:xfrm>
              <a:off x="2518203" y="2222776"/>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Cleaning</a:t>
              </a:r>
            </a:p>
          </p:txBody>
        </p:sp>
        <p:pic>
          <p:nvPicPr>
            <p:cNvPr id="79" name="Picture 78">
              <a:extLst>
                <a:ext uri="{FF2B5EF4-FFF2-40B4-BE49-F238E27FC236}">
                  <a16:creationId xmlns:a16="http://schemas.microsoft.com/office/drawing/2014/main" id="{33AEA8BB-D7E0-47F8-B0CD-A800290E9A91}"/>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805800" y="2331631"/>
              <a:ext cx="519912" cy="519912"/>
            </a:xfrm>
            <a:prstGeom prst="rect">
              <a:avLst/>
            </a:prstGeom>
          </p:spPr>
        </p:pic>
      </p:grpSp>
      <p:grpSp>
        <p:nvGrpSpPr>
          <p:cNvPr id="81" name="Group 80">
            <a:extLst>
              <a:ext uri="{FF2B5EF4-FFF2-40B4-BE49-F238E27FC236}">
                <a16:creationId xmlns:a16="http://schemas.microsoft.com/office/drawing/2014/main" id="{834FE83A-9C1B-40F2-A8DC-D463B3E6B5B6}"/>
              </a:ext>
            </a:extLst>
          </p:cNvPr>
          <p:cNvGrpSpPr/>
          <p:nvPr/>
        </p:nvGrpSpPr>
        <p:grpSpPr>
          <a:xfrm>
            <a:off x="3628870" y="1777083"/>
            <a:ext cx="666152" cy="601483"/>
            <a:chOff x="2955135" y="3669332"/>
            <a:chExt cx="1046707" cy="934874"/>
          </a:xfrm>
        </p:grpSpPr>
        <p:sp>
          <p:nvSpPr>
            <p:cNvPr id="83" name="Rectangle 82">
              <a:extLst>
                <a:ext uri="{FF2B5EF4-FFF2-40B4-BE49-F238E27FC236}">
                  <a16:creationId xmlns:a16="http://schemas.microsoft.com/office/drawing/2014/main" id="{457368C4-021D-439E-91D1-28A4ADBC9E9C}"/>
                </a:ext>
              </a:extLst>
            </p:cNvPr>
            <p:cNvSpPr/>
            <p:nvPr/>
          </p:nvSpPr>
          <p:spPr>
            <a:xfrm>
              <a:off x="2955135" y="3669332"/>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Tagging</a:t>
              </a:r>
            </a:p>
          </p:txBody>
        </p:sp>
        <p:pic>
          <p:nvPicPr>
            <p:cNvPr id="84" name="Picture 83" descr="A picture containing clock&#10;&#10;Description automatically generated">
              <a:extLst>
                <a:ext uri="{FF2B5EF4-FFF2-40B4-BE49-F238E27FC236}">
                  <a16:creationId xmlns:a16="http://schemas.microsoft.com/office/drawing/2014/main" id="{92873E83-BB2D-4776-91DF-CDB44F6E6CDA}"/>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flipH="1">
              <a:off x="3181387" y="3819652"/>
              <a:ext cx="645848" cy="545787"/>
            </a:xfrm>
            <a:prstGeom prst="rect">
              <a:avLst/>
            </a:prstGeom>
          </p:spPr>
        </p:pic>
      </p:grpSp>
      <p:sp>
        <p:nvSpPr>
          <p:cNvPr id="87" name="Rectangle 86">
            <a:extLst>
              <a:ext uri="{FF2B5EF4-FFF2-40B4-BE49-F238E27FC236}">
                <a16:creationId xmlns:a16="http://schemas.microsoft.com/office/drawing/2014/main" id="{20117DA0-705B-4ACF-BEAF-B3B3102CE7DA}"/>
              </a:ext>
            </a:extLst>
          </p:cNvPr>
          <p:cNvSpPr/>
          <p:nvPr/>
        </p:nvSpPr>
        <p:spPr>
          <a:xfrm>
            <a:off x="7305561" y="2915535"/>
            <a:ext cx="2095744" cy="1232913"/>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2" name="Rounded Rectangle 85">
            <a:extLst>
              <a:ext uri="{FF2B5EF4-FFF2-40B4-BE49-F238E27FC236}">
                <a16:creationId xmlns:a16="http://schemas.microsoft.com/office/drawing/2014/main" id="{A0742047-15B2-446C-894E-E78D4BD0EAE7}"/>
              </a:ext>
            </a:extLst>
          </p:cNvPr>
          <p:cNvSpPr/>
          <p:nvPr/>
        </p:nvSpPr>
        <p:spPr>
          <a:xfrm>
            <a:off x="1442038" y="4562680"/>
            <a:ext cx="5565376"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452ACD04-F5C4-4F01-9C11-56F9C2E5B6D4}"/>
              </a:ext>
            </a:extLst>
          </p:cNvPr>
          <p:cNvSpPr/>
          <p:nvPr/>
        </p:nvSpPr>
        <p:spPr>
          <a:xfrm>
            <a:off x="3951041" y="4900377"/>
            <a:ext cx="170469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C1552FA6-92DA-432C-B79B-E02DF65ABE5E}"/>
              </a:ext>
            </a:extLst>
          </p:cNvPr>
          <p:cNvSpPr txBox="1"/>
          <p:nvPr/>
        </p:nvSpPr>
        <p:spPr>
          <a:xfrm>
            <a:off x="3171542" y="6306693"/>
            <a:ext cx="20308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Backup and Archiving</a:t>
            </a:r>
          </a:p>
        </p:txBody>
      </p:sp>
      <p:cxnSp>
        <p:nvCxnSpPr>
          <p:cNvPr id="8" name="Connector: Elbow 7">
            <a:extLst>
              <a:ext uri="{FF2B5EF4-FFF2-40B4-BE49-F238E27FC236}">
                <a16:creationId xmlns:a16="http://schemas.microsoft.com/office/drawing/2014/main" id="{6E6347F3-8CF2-4F53-8D0D-39A4ED2ECE03}"/>
              </a:ext>
            </a:extLst>
          </p:cNvPr>
          <p:cNvCxnSpPr>
            <a:cxnSpLocks/>
          </p:cNvCxnSpPr>
          <p:nvPr/>
        </p:nvCxnSpPr>
        <p:spPr>
          <a:xfrm rot="16200000" flipH="1">
            <a:off x="4567977" y="3195263"/>
            <a:ext cx="631962" cy="1506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5198E71-8D19-408A-9E73-4CB284C9709F}"/>
              </a:ext>
            </a:extLst>
          </p:cNvPr>
          <p:cNvCxnSpPr>
            <a:cxnSpLocks/>
            <a:stCxn id="87" idx="2"/>
          </p:cNvCxnSpPr>
          <p:nvPr/>
        </p:nvCxnSpPr>
        <p:spPr>
          <a:xfrm rot="5400000">
            <a:off x="7395868" y="3307151"/>
            <a:ext cx="116268" cy="1798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descr="A picture containing drawing&#10;&#10;Description automatically generated">
            <a:extLst>
              <a:ext uri="{FF2B5EF4-FFF2-40B4-BE49-F238E27FC236}">
                <a16:creationId xmlns:a16="http://schemas.microsoft.com/office/drawing/2014/main" id="{CC9AD76E-07C3-4C7A-9DB7-E388359510F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579410" y="2493248"/>
            <a:ext cx="1375224" cy="1375224"/>
          </a:xfrm>
          <a:prstGeom prst="rect">
            <a:avLst/>
          </a:prstGeom>
        </p:spPr>
      </p:pic>
      <p:grpSp>
        <p:nvGrpSpPr>
          <p:cNvPr id="17" name="Group 16">
            <a:extLst>
              <a:ext uri="{FF2B5EF4-FFF2-40B4-BE49-F238E27FC236}">
                <a16:creationId xmlns:a16="http://schemas.microsoft.com/office/drawing/2014/main" id="{A17B3B05-3A64-48CB-ADE5-A6182925F17B}"/>
              </a:ext>
            </a:extLst>
          </p:cNvPr>
          <p:cNvGrpSpPr/>
          <p:nvPr/>
        </p:nvGrpSpPr>
        <p:grpSpPr>
          <a:xfrm>
            <a:off x="879193" y="3118327"/>
            <a:ext cx="820130" cy="640080"/>
            <a:chOff x="629899" y="3017405"/>
            <a:chExt cx="555922" cy="507851"/>
          </a:xfrm>
        </p:grpSpPr>
        <p:pic>
          <p:nvPicPr>
            <p:cNvPr id="16" name="Picture 15">
              <a:extLst>
                <a:ext uri="{FF2B5EF4-FFF2-40B4-BE49-F238E27FC236}">
                  <a16:creationId xmlns:a16="http://schemas.microsoft.com/office/drawing/2014/main" id="{91A2F157-988F-4156-A377-2021E58CB640}"/>
                </a:ext>
              </a:extLst>
            </p:cNvPr>
            <p:cNvPicPr>
              <a:picLocks noChangeAspect="1"/>
            </p:cNvPicPr>
            <p:nvPr/>
          </p:nvPicPr>
          <p:blipFill>
            <a:blip r:embed="rId22"/>
            <a:stretch>
              <a:fillRect/>
            </a:stretch>
          </p:blipFill>
          <p:spPr>
            <a:xfrm flipH="1">
              <a:off x="629899" y="3126070"/>
              <a:ext cx="555922" cy="399186"/>
            </a:xfrm>
            <a:prstGeom prst="rect">
              <a:avLst/>
            </a:prstGeom>
          </p:spPr>
        </p:pic>
        <p:pic>
          <p:nvPicPr>
            <p:cNvPr id="101" name="Picture 100">
              <a:extLst>
                <a:ext uri="{FF2B5EF4-FFF2-40B4-BE49-F238E27FC236}">
                  <a16:creationId xmlns:a16="http://schemas.microsoft.com/office/drawing/2014/main" id="{18DAA826-A82C-4420-AD34-6F9ECB58EB9F}"/>
                </a:ext>
              </a:extLst>
            </p:cNvPr>
            <p:cNvPicPr>
              <a:picLocks noChangeAspect="1"/>
            </p:cNvPicPr>
            <p:nvPr/>
          </p:nvPicPr>
          <p:blipFill>
            <a:blip r:embed="rId22"/>
            <a:stretch>
              <a:fillRect/>
            </a:stretch>
          </p:blipFill>
          <p:spPr>
            <a:xfrm flipH="1">
              <a:off x="629899" y="3017405"/>
              <a:ext cx="555922" cy="399186"/>
            </a:xfrm>
            <a:prstGeom prst="rect">
              <a:avLst/>
            </a:prstGeom>
          </p:spPr>
        </p:pic>
      </p:grpSp>
      <p:pic>
        <p:nvPicPr>
          <p:cNvPr id="20" name="Picture 19" descr="A picture containing mirror&#10;&#10;Description automatically generated">
            <a:extLst>
              <a:ext uri="{FF2B5EF4-FFF2-40B4-BE49-F238E27FC236}">
                <a16:creationId xmlns:a16="http://schemas.microsoft.com/office/drawing/2014/main" id="{2E19A50E-CB0C-43EC-BFC6-3F501D48C4C5}"/>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5757172" y="4900266"/>
            <a:ext cx="1196741" cy="1196741"/>
          </a:xfrm>
          <a:prstGeom prst="rect">
            <a:avLst/>
          </a:prstGeom>
        </p:spPr>
      </p:pic>
      <p:grpSp>
        <p:nvGrpSpPr>
          <p:cNvPr id="30" name="Group 29">
            <a:extLst>
              <a:ext uri="{FF2B5EF4-FFF2-40B4-BE49-F238E27FC236}">
                <a16:creationId xmlns:a16="http://schemas.microsoft.com/office/drawing/2014/main" id="{D0AF2EBC-CFF5-4B7A-9437-93983AFA0720}"/>
              </a:ext>
            </a:extLst>
          </p:cNvPr>
          <p:cNvGrpSpPr/>
          <p:nvPr/>
        </p:nvGrpSpPr>
        <p:grpSpPr>
          <a:xfrm>
            <a:off x="2991468" y="2883572"/>
            <a:ext cx="2171827" cy="1225288"/>
            <a:chOff x="2406168" y="2467913"/>
            <a:chExt cx="2171827" cy="1225288"/>
          </a:xfrm>
        </p:grpSpPr>
        <p:sp>
          <p:nvSpPr>
            <p:cNvPr id="70" name="Rectangle 69">
              <a:extLst>
                <a:ext uri="{FF2B5EF4-FFF2-40B4-BE49-F238E27FC236}">
                  <a16:creationId xmlns:a16="http://schemas.microsoft.com/office/drawing/2014/main" id="{C462653F-6925-47CF-8E59-8B3451058FB6}"/>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3" name="Flowchart: Process 72">
              <a:extLst>
                <a:ext uri="{FF2B5EF4-FFF2-40B4-BE49-F238E27FC236}">
                  <a16:creationId xmlns:a16="http://schemas.microsoft.com/office/drawing/2014/main" id="{05B74131-5D1C-42AC-806C-981C59811614}"/>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Distributed 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Object, HDFS</a:t>
              </a:r>
            </a:p>
          </p:txBody>
        </p:sp>
        <p:pic>
          <p:nvPicPr>
            <p:cNvPr id="25" name="Picture 24">
              <a:extLst>
                <a:ext uri="{FF2B5EF4-FFF2-40B4-BE49-F238E27FC236}">
                  <a16:creationId xmlns:a16="http://schemas.microsoft.com/office/drawing/2014/main" id="{FB255463-2282-49D2-9458-72932FD878B6}"/>
                </a:ext>
              </a:extLst>
            </p:cNvPr>
            <p:cNvPicPr>
              <a:picLocks noChangeAspect="1"/>
            </p:cNvPicPr>
            <p:nvPr/>
          </p:nvPicPr>
          <p:blipFill>
            <a:blip r:embed="rId25"/>
            <a:stretch>
              <a:fillRect/>
            </a:stretch>
          </p:blipFill>
          <p:spPr>
            <a:xfrm>
              <a:off x="2507566" y="2591638"/>
              <a:ext cx="722825" cy="993227"/>
            </a:xfrm>
            <a:prstGeom prst="rect">
              <a:avLst/>
            </a:prstGeom>
          </p:spPr>
        </p:pic>
        <p:pic>
          <p:nvPicPr>
            <p:cNvPr id="27" name="Picture 26">
              <a:extLst>
                <a:ext uri="{FF2B5EF4-FFF2-40B4-BE49-F238E27FC236}">
                  <a16:creationId xmlns:a16="http://schemas.microsoft.com/office/drawing/2014/main" id="{69DF43DF-D03C-40B4-85AE-12A0DE6344DF}"/>
                </a:ext>
              </a:extLst>
            </p:cNvPr>
            <p:cNvPicPr>
              <a:picLocks noChangeAspect="1"/>
            </p:cNvPicPr>
            <p:nvPr/>
          </p:nvPicPr>
          <p:blipFill>
            <a:blip r:embed="rId26"/>
            <a:stretch>
              <a:fillRect/>
            </a:stretch>
          </p:blipFill>
          <p:spPr>
            <a:xfrm>
              <a:off x="2859659" y="3132955"/>
              <a:ext cx="1550394" cy="447462"/>
            </a:xfrm>
            <a:prstGeom prst="rect">
              <a:avLst/>
            </a:prstGeom>
          </p:spPr>
        </p:pic>
      </p:grpSp>
      <p:grpSp>
        <p:nvGrpSpPr>
          <p:cNvPr id="104" name="Group 103">
            <a:extLst>
              <a:ext uri="{FF2B5EF4-FFF2-40B4-BE49-F238E27FC236}">
                <a16:creationId xmlns:a16="http://schemas.microsoft.com/office/drawing/2014/main" id="{D72926CA-78A3-41AD-A9A7-8B316D63CDFD}"/>
              </a:ext>
            </a:extLst>
          </p:cNvPr>
          <p:cNvGrpSpPr/>
          <p:nvPr/>
        </p:nvGrpSpPr>
        <p:grpSpPr>
          <a:xfrm>
            <a:off x="4387995" y="1784650"/>
            <a:ext cx="738854" cy="601483"/>
            <a:chOff x="4143576" y="2333895"/>
            <a:chExt cx="999117" cy="824759"/>
          </a:xfrm>
        </p:grpSpPr>
        <p:sp>
          <p:nvSpPr>
            <p:cNvPr id="105" name="Rectangle 104">
              <a:extLst>
                <a:ext uri="{FF2B5EF4-FFF2-40B4-BE49-F238E27FC236}">
                  <a16:creationId xmlns:a16="http://schemas.microsoft.com/office/drawing/2014/main" id="{BBF7C206-1B53-44AC-9CEF-F8AC32CCABE6}"/>
                </a:ext>
              </a:extLst>
            </p:cNvPr>
            <p:cNvSpPr/>
            <p:nvPr/>
          </p:nvSpPr>
          <p:spPr>
            <a:xfrm>
              <a:off x="4143576" y="2333895"/>
              <a:ext cx="999117" cy="824759"/>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Training data </a:t>
              </a:r>
            </a:p>
          </p:txBody>
        </p:sp>
        <p:pic>
          <p:nvPicPr>
            <p:cNvPr id="106" name="Picture 105">
              <a:extLst>
                <a:ext uri="{FF2B5EF4-FFF2-40B4-BE49-F238E27FC236}">
                  <a16:creationId xmlns:a16="http://schemas.microsoft.com/office/drawing/2014/main" id="{89D889D9-16C2-4FFD-A3E0-EEDE7F5B2145}"/>
                </a:ext>
              </a:extLst>
            </p:cNvPr>
            <p:cNvPicPr>
              <a:picLocks noChangeAspect="1"/>
            </p:cNvPicPr>
            <p:nvPr/>
          </p:nvPicPr>
          <p:blipFill>
            <a:blip r:embed="rId27">
              <a:extLst>
                <a:ext uri="{837473B0-CC2E-450A-ABE3-18F120FF3D39}">
                  <a1611:picAttrSrcUrl xmlns:a1611="http://schemas.microsoft.com/office/drawing/2016/11/main" r:id="rId28"/>
                </a:ext>
              </a:extLst>
            </a:blip>
            <a:stretch>
              <a:fillRect/>
            </a:stretch>
          </p:blipFill>
          <p:spPr>
            <a:xfrm>
              <a:off x="4385664" y="2433040"/>
              <a:ext cx="496577" cy="485952"/>
            </a:xfrm>
            <a:prstGeom prst="rect">
              <a:avLst/>
            </a:prstGeom>
          </p:spPr>
        </p:pic>
      </p:grpSp>
      <p:grpSp>
        <p:nvGrpSpPr>
          <p:cNvPr id="108" name="Group 107">
            <a:extLst>
              <a:ext uri="{FF2B5EF4-FFF2-40B4-BE49-F238E27FC236}">
                <a16:creationId xmlns:a16="http://schemas.microsoft.com/office/drawing/2014/main" id="{1FAFF021-BD18-4439-91EC-BA714E4ADA5B}"/>
              </a:ext>
            </a:extLst>
          </p:cNvPr>
          <p:cNvGrpSpPr/>
          <p:nvPr/>
        </p:nvGrpSpPr>
        <p:grpSpPr>
          <a:xfrm>
            <a:off x="1589940" y="4892942"/>
            <a:ext cx="2171827" cy="1225288"/>
            <a:chOff x="2406168" y="2467913"/>
            <a:chExt cx="2171827" cy="1225288"/>
          </a:xfrm>
        </p:grpSpPr>
        <p:sp>
          <p:nvSpPr>
            <p:cNvPr id="110" name="Rectangle 109">
              <a:extLst>
                <a:ext uri="{FF2B5EF4-FFF2-40B4-BE49-F238E27FC236}">
                  <a16:creationId xmlns:a16="http://schemas.microsoft.com/office/drawing/2014/main" id="{DB5262CD-BE4D-4F57-BBD7-843FBE5072AE}"/>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1" name="Flowchart: Process 110">
              <a:extLst>
                <a:ext uri="{FF2B5EF4-FFF2-40B4-BE49-F238E27FC236}">
                  <a16:creationId xmlns:a16="http://schemas.microsoft.com/office/drawing/2014/main" id="{4B943BC5-9B1A-4EC2-B71F-32FF22698F4A}"/>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Distributed 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Object, HDFS</a:t>
              </a:r>
            </a:p>
          </p:txBody>
        </p:sp>
        <p:pic>
          <p:nvPicPr>
            <p:cNvPr id="113" name="Picture 112">
              <a:extLst>
                <a:ext uri="{FF2B5EF4-FFF2-40B4-BE49-F238E27FC236}">
                  <a16:creationId xmlns:a16="http://schemas.microsoft.com/office/drawing/2014/main" id="{E2633EDC-5367-4F53-80F0-26A97726D5BB}"/>
                </a:ext>
              </a:extLst>
            </p:cNvPr>
            <p:cNvPicPr>
              <a:picLocks noChangeAspect="1"/>
            </p:cNvPicPr>
            <p:nvPr/>
          </p:nvPicPr>
          <p:blipFill>
            <a:blip r:embed="rId25"/>
            <a:stretch>
              <a:fillRect/>
            </a:stretch>
          </p:blipFill>
          <p:spPr>
            <a:xfrm>
              <a:off x="2507566" y="2591638"/>
              <a:ext cx="722825" cy="993227"/>
            </a:xfrm>
            <a:prstGeom prst="rect">
              <a:avLst/>
            </a:prstGeom>
          </p:spPr>
        </p:pic>
        <p:pic>
          <p:nvPicPr>
            <p:cNvPr id="114" name="Picture 113">
              <a:extLst>
                <a:ext uri="{FF2B5EF4-FFF2-40B4-BE49-F238E27FC236}">
                  <a16:creationId xmlns:a16="http://schemas.microsoft.com/office/drawing/2014/main" id="{FC1B3B91-6BCD-46AB-8C05-28AD9B24606C}"/>
                </a:ext>
              </a:extLst>
            </p:cNvPr>
            <p:cNvPicPr>
              <a:picLocks noChangeAspect="1"/>
            </p:cNvPicPr>
            <p:nvPr/>
          </p:nvPicPr>
          <p:blipFill>
            <a:blip r:embed="rId26"/>
            <a:stretch>
              <a:fillRect/>
            </a:stretch>
          </p:blipFill>
          <p:spPr>
            <a:xfrm>
              <a:off x="2859659" y="3132955"/>
              <a:ext cx="1550394" cy="447462"/>
            </a:xfrm>
            <a:prstGeom prst="rect">
              <a:avLst/>
            </a:prstGeom>
          </p:spPr>
        </p:pic>
      </p:grpSp>
      <p:pic>
        <p:nvPicPr>
          <p:cNvPr id="31" name="Picture 30">
            <a:extLst>
              <a:ext uri="{FF2B5EF4-FFF2-40B4-BE49-F238E27FC236}">
                <a16:creationId xmlns:a16="http://schemas.microsoft.com/office/drawing/2014/main" id="{FA1523F8-D18E-4110-B14C-0570FEEE830D}"/>
              </a:ext>
            </a:extLst>
          </p:cNvPr>
          <p:cNvPicPr>
            <a:picLocks noChangeAspect="1"/>
          </p:cNvPicPr>
          <p:nvPr/>
        </p:nvPicPr>
        <p:blipFill>
          <a:blip r:embed="rId29"/>
          <a:stretch>
            <a:fillRect/>
          </a:stretch>
        </p:blipFill>
        <p:spPr>
          <a:xfrm>
            <a:off x="4023648" y="4919606"/>
            <a:ext cx="1377430" cy="960410"/>
          </a:xfrm>
          <a:prstGeom prst="rect">
            <a:avLst/>
          </a:prstGeom>
        </p:spPr>
      </p:pic>
      <p:sp>
        <p:nvSpPr>
          <p:cNvPr id="33" name="TextBox 32">
            <a:extLst>
              <a:ext uri="{FF2B5EF4-FFF2-40B4-BE49-F238E27FC236}">
                <a16:creationId xmlns:a16="http://schemas.microsoft.com/office/drawing/2014/main" id="{54CE352E-FB0F-4F42-B13D-D10BEA723940}"/>
              </a:ext>
            </a:extLst>
          </p:cNvPr>
          <p:cNvSpPr txBox="1"/>
          <p:nvPr/>
        </p:nvSpPr>
        <p:spPr>
          <a:xfrm>
            <a:off x="4023648" y="5876665"/>
            <a:ext cx="15461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SONY optical disk archive</a:t>
            </a:r>
          </a:p>
        </p:txBody>
      </p:sp>
      <p:cxnSp>
        <p:nvCxnSpPr>
          <p:cNvPr id="35" name="Connector: Elbow 34">
            <a:extLst>
              <a:ext uri="{FF2B5EF4-FFF2-40B4-BE49-F238E27FC236}">
                <a16:creationId xmlns:a16="http://schemas.microsoft.com/office/drawing/2014/main" id="{4251A8DA-9E54-445F-9E1E-2BB55C1E155F}"/>
              </a:ext>
            </a:extLst>
          </p:cNvPr>
          <p:cNvCxnSpPr>
            <a:cxnSpLocks/>
            <a:endCxn id="96" idx="0"/>
          </p:cNvCxnSpPr>
          <p:nvPr/>
        </p:nvCxnSpPr>
        <p:spPr>
          <a:xfrm rot="5400000">
            <a:off x="5222531" y="4026907"/>
            <a:ext cx="454329" cy="1292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1818A22-5BAD-4E84-9423-E38D3B2773CA}"/>
              </a:ext>
            </a:extLst>
          </p:cNvPr>
          <p:cNvCxnSpPr>
            <a:cxnSpLocks/>
            <a:endCxn id="20" idx="0"/>
          </p:cNvCxnSpPr>
          <p:nvPr/>
        </p:nvCxnSpPr>
        <p:spPr>
          <a:xfrm rot="16200000" flipH="1">
            <a:off x="5998662" y="4543385"/>
            <a:ext cx="454218" cy="259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Arrow: Up-Down 40">
            <a:extLst>
              <a:ext uri="{FF2B5EF4-FFF2-40B4-BE49-F238E27FC236}">
                <a16:creationId xmlns:a16="http://schemas.microsoft.com/office/drawing/2014/main" id="{BB5C0690-93B5-49AF-BD3E-4E50F8E3FD36}"/>
              </a:ext>
            </a:extLst>
          </p:cNvPr>
          <p:cNvSpPr/>
          <p:nvPr/>
        </p:nvSpPr>
        <p:spPr>
          <a:xfrm>
            <a:off x="3064126" y="4116261"/>
            <a:ext cx="378362" cy="758695"/>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E42307B7-D7B5-40CD-AA9F-AD7D83DDE346}"/>
              </a:ext>
            </a:extLst>
          </p:cNvPr>
          <p:cNvPicPr>
            <a:picLocks noChangeAspect="1"/>
          </p:cNvPicPr>
          <p:nvPr/>
        </p:nvPicPr>
        <p:blipFill>
          <a:blip r:embed="rId30"/>
          <a:stretch>
            <a:fillRect/>
          </a:stretch>
        </p:blipFill>
        <p:spPr>
          <a:xfrm>
            <a:off x="7307537" y="2896902"/>
            <a:ext cx="2093768" cy="932867"/>
          </a:xfrm>
          <a:prstGeom prst="rect">
            <a:avLst/>
          </a:prstGeom>
        </p:spPr>
      </p:pic>
      <p:sp>
        <p:nvSpPr>
          <p:cNvPr id="50" name="TextBox 49">
            <a:extLst>
              <a:ext uri="{FF2B5EF4-FFF2-40B4-BE49-F238E27FC236}">
                <a16:creationId xmlns:a16="http://schemas.microsoft.com/office/drawing/2014/main" id="{585E0A26-95BA-4807-98DA-5BA2675EF342}"/>
              </a:ext>
            </a:extLst>
          </p:cNvPr>
          <p:cNvSpPr txBox="1"/>
          <p:nvPr/>
        </p:nvSpPr>
        <p:spPr>
          <a:xfrm>
            <a:off x="7393692" y="3868472"/>
            <a:ext cx="19281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NAS on all-flash Dorado</a:t>
            </a:r>
          </a:p>
        </p:txBody>
      </p:sp>
      <p:sp>
        <p:nvSpPr>
          <p:cNvPr id="53" name="Arrow: Left-Right 52">
            <a:extLst>
              <a:ext uri="{FF2B5EF4-FFF2-40B4-BE49-F238E27FC236}">
                <a16:creationId xmlns:a16="http://schemas.microsoft.com/office/drawing/2014/main" id="{5AF4951C-FC5D-4FBF-BAA2-914DCAD4660A}"/>
              </a:ext>
            </a:extLst>
          </p:cNvPr>
          <p:cNvSpPr/>
          <p:nvPr/>
        </p:nvSpPr>
        <p:spPr>
          <a:xfrm>
            <a:off x="5280645" y="3084315"/>
            <a:ext cx="1932960" cy="362664"/>
          </a:xfrm>
          <a:prstGeom prst="lef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FE1DCEF9-3606-495E-90F7-5F5990092E47}"/>
              </a:ext>
            </a:extLst>
          </p:cNvPr>
          <p:cNvSpPr txBox="1"/>
          <p:nvPr/>
        </p:nvSpPr>
        <p:spPr>
          <a:xfrm>
            <a:off x="5693158" y="2862145"/>
            <a:ext cx="111213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sp>
        <p:nvSpPr>
          <p:cNvPr id="128" name="TextBox 127">
            <a:extLst>
              <a:ext uri="{FF2B5EF4-FFF2-40B4-BE49-F238E27FC236}">
                <a16:creationId xmlns:a16="http://schemas.microsoft.com/office/drawing/2014/main" id="{63535EEF-A8C2-4266-957E-C5E78B123CAE}"/>
              </a:ext>
            </a:extLst>
          </p:cNvPr>
          <p:cNvSpPr txBox="1"/>
          <p:nvPr/>
        </p:nvSpPr>
        <p:spPr>
          <a:xfrm>
            <a:off x="2166308" y="4249610"/>
            <a:ext cx="11121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pic>
        <p:nvPicPr>
          <p:cNvPr id="107" name="Picture 106">
            <a:extLst>
              <a:ext uri="{FF2B5EF4-FFF2-40B4-BE49-F238E27FC236}">
                <a16:creationId xmlns:a16="http://schemas.microsoft.com/office/drawing/2014/main" id="{FAA7F1E5-68CC-4800-AACE-06FBDB4D607D}"/>
              </a:ext>
            </a:extLst>
          </p:cNvPr>
          <p:cNvPicPr>
            <a:picLocks noChangeAspect="1"/>
          </p:cNvPicPr>
          <p:nvPr/>
        </p:nvPicPr>
        <p:blipFill>
          <a:blip r:embed="rId31"/>
          <a:stretch>
            <a:fillRect/>
          </a:stretch>
        </p:blipFill>
        <p:spPr>
          <a:xfrm>
            <a:off x="3715631" y="2458115"/>
            <a:ext cx="873216" cy="403800"/>
          </a:xfrm>
          <a:prstGeom prst="rect">
            <a:avLst/>
          </a:prstGeom>
        </p:spPr>
      </p:pic>
      <p:pic>
        <p:nvPicPr>
          <p:cNvPr id="115" name="Picture 114">
            <a:extLst>
              <a:ext uri="{FF2B5EF4-FFF2-40B4-BE49-F238E27FC236}">
                <a16:creationId xmlns:a16="http://schemas.microsoft.com/office/drawing/2014/main" id="{58A6FD23-1FD0-425C-8C19-3465C0E7C67D}"/>
              </a:ext>
            </a:extLst>
          </p:cNvPr>
          <p:cNvPicPr>
            <a:picLocks noChangeAspect="1"/>
          </p:cNvPicPr>
          <p:nvPr/>
        </p:nvPicPr>
        <p:blipFill>
          <a:blip r:embed="rId32"/>
          <a:stretch>
            <a:fillRect/>
          </a:stretch>
        </p:blipFill>
        <p:spPr>
          <a:xfrm>
            <a:off x="2867232" y="2485529"/>
            <a:ext cx="916391" cy="382060"/>
          </a:xfrm>
          <a:prstGeom prst="rect">
            <a:avLst/>
          </a:prstGeom>
        </p:spPr>
      </p:pic>
      <p:sp>
        <p:nvSpPr>
          <p:cNvPr id="136" name="TextBox 135">
            <a:extLst>
              <a:ext uri="{FF2B5EF4-FFF2-40B4-BE49-F238E27FC236}">
                <a16:creationId xmlns:a16="http://schemas.microsoft.com/office/drawing/2014/main" id="{A2093DB4-E610-4049-A757-A215274081DD}"/>
              </a:ext>
            </a:extLst>
          </p:cNvPr>
          <p:cNvSpPr txBox="1"/>
          <p:nvPr/>
        </p:nvSpPr>
        <p:spPr>
          <a:xfrm>
            <a:off x="5089120" y="2082515"/>
            <a:ext cx="8151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Huawei Servers Compute and VDI</a:t>
            </a:r>
          </a:p>
        </p:txBody>
      </p:sp>
      <p:pic>
        <p:nvPicPr>
          <p:cNvPr id="137" name="Picture 136">
            <a:extLst>
              <a:ext uri="{FF2B5EF4-FFF2-40B4-BE49-F238E27FC236}">
                <a16:creationId xmlns:a16="http://schemas.microsoft.com/office/drawing/2014/main" id="{6336C138-C064-4B43-86DD-306413D17ED2}"/>
              </a:ext>
            </a:extLst>
          </p:cNvPr>
          <p:cNvPicPr>
            <a:picLocks noChangeAspect="1"/>
          </p:cNvPicPr>
          <p:nvPr/>
        </p:nvPicPr>
        <p:blipFill>
          <a:blip r:embed="rId31"/>
          <a:stretch>
            <a:fillRect/>
          </a:stretch>
        </p:blipFill>
        <p:spPr>
          <a:xfrm>
            <a:off x="9433052" y="1974287"/>
            <a:ext cx="1487021" cy="687641"/>
          </a:xfrm>
          <a:prstGeom prst="rect">
            <a:avLst/>
          </a:prstGeom>
        </p:spPr>
      </p:pic>
      <p:sp>
        <p:nvSpPr>
          <p:cNvPr id="143" name="TextBox 142">
            <a:extLst>
              <a:ext uri="{FF2B5EF4-FFF2-40B4-BE49-F238E27FC236}">
                <a16:creationId xmlns:a16="http://schemas.microsoft.com/office/drawing/2014/main" id="{B1D352A0-13EA-45F6-BB3B-5057DC88BBBA}"/>
              </a:ext>
            </a:extLst>
          </p:cNvPr>
          <p:cNvSpPr txBox="1"/>
          <p:nvPr/>
        </p:nvSpPr>
        <p:spPr>
          <a:xfrm>
            <a:off x="9539012" y="2652531"/>
            <a:ext cx="1955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Huawei FusionServer VDI</a:t>
            </a:r>
          </a:p>
        </p:txBody>
      </p:sp>
      <p:sp>
        <p:nvSpPr>
          <p:cNvPr id="124" name="TextBox 123">
            <a:extLst>
              <a:ext uri="{FF2B5EF4-FFF2-40B4-BE49-F238E27FC236}">
                <a16:creationId xmlns:a16="http://schemas.microsoft.com/office/drawing/2014/main" id="{03520B2B-B875-4929-8B5F-0C9FD232D89D}"/>
              </a:ext>
            </a:extLst>
          </p:cNvPr>
          <p:cNvSpPr txBox="1"/>
          <p:nvPr/>
        </p:nvSpPr>
        <p:spPr>
          <a:xfrm>
            <a:off x="6095999" y="5498636"/>
            <a:ext cx="5724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pic>
        <p:nvPicPr>
          <p:cNvPr id="145" name="Picture 144">
            <a:extLst>
              <a:ext uri="{FF2B5EF4-FFF2-40B4-BE49-F238E27FC236}">
                <a16:creationId xmlns:a16="http://schemas.microsoft.com/office/drawing/2014/main" id="{19316B29-EFD7-4742-912D-F2BD6415A0E0}"/>
              </a:ext>
            </a:extLst>
          </p:cNvPr>
          <p:cNvPicPr>
            <a:picLocks noChangeAspect="1"/>
          </p:cNvPicPr>
          <p:nvPr/>
        </p:nvPicPr>
        <p:blipFill>
          <a:blip r:embed="rId32"/>
          <a:stretch>
            <a:fillRect/>
          </a:stretch>
        </p:blipFill>
        <p:spPr>
          <a:xfrm>
            <a:off x="7781771" y="5834983"/>
            <a:ext cx="916391" cy="382060"/>
          </a:xfrm>
          <a:prstGeom prst="rect">
            <a:avLst/>
          </a:prstGeom>
        </p:spPr>
      </p:pic>
      <p:sp>
        <p:nvSpPr>
          <p:cNvPr id="88" name="同侧圆角矩形 17">
            <a:extLst>
              <a:ext uri="{FF2B5EF4-FFF2-40B4-BE49-F238E27FC236}">
                <a16:creationId xmlns:a16="http://schemas.microsoft.com/office/drawing/2014/main" id="{ED198B64-6BB0-44E5-95B6-563FE4E0A25B}"/>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90" name="同侧圆角矩形 18">
            <a:extLst>
              <a:ext uri="{FF2B5EF4-FFF2-40B4-BE49-F238E27FC236}">
                <a16:creationId xmlns:a16="http://schemas.microsoft.com/office/drawing/2014/main" id="{8841B5F1-C7F4-4A8A-AC35-B36D498C5232}"/>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94" name="同侧圆角矩形 19">
            <a:extLst>
              <a:ext uri="{FF2B5EF4-FFF2-40B4-BE49-F238E27FC236}">
                <a16:creationId xmlns:a16="http://schemas.microsoft.com/office/drawing/2014/main" id="{B3CA6EAB-5C12-4C61-9FF7-5ADB4100CAA3}"/>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97" name="同侧圆角矩形 19">
            <a:extLst>
              <a:ext uri="{FF2B5EF4-FFF2-40B4-BE49-F238E27FC236}">
                <a16:creationId xmlns:a16="http://schemas.microsoft.com/office/drawing/2014/main" id="{77C26F7C-3728-43D8-A64F-E492D7139C4C}"/>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5" name="TextBox 4">
            <a:extLst>
              <a:ext uri="{FF2B5EF4-FFF2-40B4-BE49-F238E27FC236}">
                <a16:creationId xmlns:a16="http://schemas.microsoft.com/office/drawing/2014/main" id="{619C953D-27AF-4883-8CC2-FF0D6259F727}"/>
              </a:ext>
            </a:extLst>
          </p:cNvPr>
          <p:cNvSpPr txBox="1"/>
          <p:nvPr/>
        </p:nvSpPr>
        <p:spPr>
          <a:xfrm>
            <a:off x="3261233" y="3633845"/>
            <a:ext cx="1302605" cy="276999"/>
          </a:xfrm>
          <a:prstGeom prst="rect">
            <a:avLst/>
          </a:prstGeom>
          <a:solidFill>
            <a:srgbClr val="FFFFFF"/>
          </a:solidFill>
        </p:spPr>
        <p:txBody>
          <a:bodyPr wrap="square" rtlCol="0">
            <a:spAutoFit/>
          </a:bodyPr>
          <a:lstStyle/>
          <a:p>
            <a:r>
              <a:rPr lang="en-US" sz="1200" dirty="0"/>
              <a:t>OceanStor 100D</a:t>
            </a:r>
          </a:p>
        </p:txBody>
      </p:sp>
      <p:sp>
        <p:nvSpPr>
          <p:cNvPr id="98" name="TextBox 97">
            <a:extLst>
              <a:ext uri="{FF2B5EF4-FFF2-40B4-BE49-F238E27FC236}">
                <a16:creationId xmlns:a16="http://schemas.microsoft.com/office/drawing/2014/main" id="{124E0848-5C4D-4CA8-B0E3-1143FA557CB6}"/>
              </a:ext>
            </a:extLst>
          </p:cNvPr>
          <p:cNvSpPr txBox="1"/>
          <p:nvPr/>
        </p:nvSpPr>
        <p:spPr>
          <a:xfrm>
            <a:off x="1874757" y="5640485"/>
            <a:ext cx="1302605" cy="276999"/>
          </a:xfrm>
          <a:prstGeom prst="rect">
            <a:avLst/>
          </a:prstGeom>
          <a:solidFill>
            <a:srgbClr val="FFFFFF"/>
          </a:solidFill>
        </p:spPr>
        <p:txBody>
          <a:bodyPr wrap="square" rtlCol="0">
            <a:spAutoFit/>
          </a:bodyPr>
          <a:lstStyle/>
          <a:p>
            <a:r>
              <a:rPr lang="en-US" sz="1200" dirty="0"/>
              <a:t>OceanStor 100D</a:t>
            </a:r>
          </a:p>
        </p:txBody>
      </p:sp>
      <p:sp>
        <p:nvSpPr>
          <p:cNvPr id="6" name="TextBox 5">
            <a:extLst>
              <a:ext uri="{FF2B5EF4-FFF2-40B4-BE49-F238E27FC236}">
                <a16:creationId xmlns:a16="http://schemas.microsoft.com/office/drawing/2014/main" id="{F3E041B4-CC06-4983-BBDA-88BCB72405A7}"/>
              </a:ext>
            </a:extLst>
          </p:cNvPr>
          <p:cNvSpPr txBox="1"/>
          <p:nvPr/>
        </p:nvSpPr>
        <p:spPr>
          <a:xfrm>
            <a:off x="5618913" y="4024012"/>
            <a:ext cx="1130438" cy="461665"/>
          </a:xfrm>
          <a:prstGeom prst="rect">
            <a:avLst/>
          </a:prstGeom>
          <a:noFill/>
        </p:spPr>
        <p:txBody>
          <a:bodyPr wrap="square" rtlCol="0">
            <a:spAutoFit/>
          </a:bodyPr>
          <a:lstStyle/>
          <a:p>
            <a:r>
              <a:rPr lang="en-US" sz="1200" dirty="0"/>
              <a:t>Backup and archive</a:t>
            </a:r>
          </a:p>
        </p:txBody>
      </p:sp>
    </p:spTree>
    <p:extLst>
      <p:ext uri="{BB962C8B-B14F-4D97-AF65-F5344CB8AC3E}">
        <p14:creationId xmlns:p14="http://schemas.microsoft.com/office/powerpoint/2010/main" val="1463766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C5C933-74DC-433F-B9A5-79500E9317C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422305D-CA83-4892-A9B1-49287D09A40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CONFIDENTIAL - Internal Use Only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0472EA4-F16B-4808-95FA-082FB15907B0}"/>
              </a:ext>
            </a:extLst>
          </p:cNvPr>
          <p:cNvSpPr txBox="1"/>
          <p:nvPr/>
        </p:nvSpPr>
        <p:spPr>
          <a:xfrm>
            <a:off x="111148" y="88970"/>
            <a:ext cx="69502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Global Storage Product </a:t>
            </a:r>
            <a:r>
              <a:rPr lang="en-US" dirty="0">
                <a:solidFill>
                  <a:prstClr val="black"/>
                </a:solidFill>
                <a:latin typeface="Calibri" panose="020F0502020204030204"/>
              </a:rPr>
              <a:t>Deployment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(including backup and archive)</a:t>
            </a:r>
          </a:p>
        </p:txBody>
      </p:sp>
      <p:pic>
        <p:nvPicPr>
          <p:cNvPr id="17" name="Picture 16">
            <a:extLst>
              <a:ext uri="{FF2B5EF4-FFF2-40B4-BE49-F238E27FC236}">
                <a16:creationId xmlns:a16="http://schemas.microsoft.com/office/drawing/2014/main" id="{493B75E9-EE1C-42A0-9124-708E7E7041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24000" y="700556"/>
            <a:ext cx="9144000" cy="2027127"/>
          </a:xfrm>
          <a:prstGeom prst="rect">
            <a:avLst/>
          </a:prstGeom>
        </p:spPr>
      </p:pic>
      <p:sp>
        <p:nvSpPr>
          <p:cNvPr id="18" name="Rectangle 17">
            <a:extLst>
              <a:ext uri="{FF2B5EF4-FFF2-40B4-BE49-F238E27FC236}">
                <a16:creationId xmlns:a16="http://schemas.microsoft.com/office/drawing/2014/main" id="{91D13A31-CFC3-4620-A00D-A66F1EA4B61A}"/>
              </a:ext>
            </a:extLst>
          </p:cNvPr>
          <p:cNvSpPr/>
          <p:nvPr/>
        </p:nvSpPr>
        <p:spPr>
          <a:xfrm>
            <a:off x="2959339" y="1311811"/>
            <a:ext cx="232754" cy="1227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E7AFEDC-851F-43C6-B450-0299760419D3}"/>
              </a:ext>
            </a:extLst>
          </p:cNvPr>
          <p:cNvSpPr/>
          <p:nvPr/>
        </p:nvSpPr>
        <p:spPr>
          <a:xfrm>
            <a:off x="6723158" y="1053654"/>
            <a:ext cx="232754" cy="13453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67F07FEA-11C7-42F6-AF87-6C5C78C8A91F}"/>
              </a:ext>
            </a:extLst>
          </p:cNvPr>
          <p:cNvSpPr/>
          <p:nvPr/>
        </p:nvSpPr>
        <p:spPr>
          <a:xfrm>
            <a:off x="8998071" y="1309117"/>
            <a:ext cx="232754" cy="13453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603F8D3-33AC-48B6-93EA-A53B677EF465}"/>
              </a:ext>
            </a:extLst>
          </p:cNvPr>
          <p:cNvSpPr txBox="1"/>
          <p:nvPr/>
        </p:nvSpPr>
        <p:spPr>
          <a:xfrm>
            <a:off x="2313711" y="951352"/>
            <a:ext cx="1463962" cy="276999"/>
          </a:xfrm>
          <a:prstGeom prst="rect">
            <a:avLst/>
          </a:prstGeom>
          <a:solidFill>
            <a:schemeClr val="bg1">
              <a:alpha val="6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North American site</a:t>
            </a:r>
          </a:p>
        </p:txBody>
      </p:sp>
      <p:sp>
        <p:nvSpPr>
          <p:cNvPr id="22" name="TextBox 21">
            <a:extLst>
              <a:ext uri="{FF2B5EF4-FFF2-40B4-BE49-F238E27FC236}">
                <a16:creationId xmlns:a16="http://schemas.microsoft.com/office/drawing/2014/main" id="{8BA3CC1A-2A03-403B-8204-B46930A44773}"/>
              </a:ext>
            </a:extLst>
          </p:cNvPr>
          <p:cNvSpPr txBox="1"/>
          <p:nvPr/>
        </p:nvSpPr>
        <p:spPr>
          <a:xfrm>
            <a:off x="6257644" y="685728"/>
            <a:ext cx="1039084" cy="276999"/>
          </a:xfrm>
          <a:prstGeom prst="rect">
            <a:avLst/>
          </a:prstGeom>
          <a:solidFill>
            <a:schemeClr val="bg1">
              <a:alpha val="6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European site</a:t>
            </a:r>
          </a:p>
        </p:txBody>
      </p:sp>
      <p:sp>
        <p:nvSpPr>
          <p:cNvPr id="23" name="TextBox 22">
            <a:extLst>
              <a:ext uri="{FF2B5EF4-FFF2-40B4-BE49-F238E27FC236}">
                <a16:creationId xmlns:a16="http://schemas.microsoft.com/office/drawing/2014/main" id="{E16B874E-CE8A-4195-8B16-BA0582E8AEE6}"/>
              </a:ext>
            </a:extLst>
          </p:cNvPr>
          <p:cNvSpPr txBox="1"/>
          <p:nvPr/>
        </p:nvSpPr>
        <p:spPr>
          <a:xfrm>
            <a:off x="8661409" y="941287"/>
            <a:ext cx="778156" cy="276999"/>
          </a:xfrm>
          <a:prstGeom prst="rect">
            <a:avLst/>
          </a:prstGeom>
          <a:solidFill>
            <a:schemeClr val="bg1">
              <a:alpha val="6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Asian site</a:t>
            </a:r>
          </a:p>
        </p:txBody>
      </p:sp>
      <p:sp>
        <p:nvSpPr>
          <p:cNvPr id="28" name="Rounded Rectangle 85">
            <a:extLst>
              <a:ext uri="{FF2B5EF4-FFF2-40B4-BE49-F238E27FC236}">
                <a16:creationId xmlns:a16="http://schemas.microsoft.com/office/drawing/2014/main" id="{4C04CE7A-125E-4BA9-B90F-4638322C6628}"/>
              </a:ext>
            </a:extLst>
          </p:cNvPr>
          <p:cNvSpPr/>
          <p:nvPr/>
        </p:nvSpPr>
        <p:spPr>
          <a:xfrm>
            <a:off x="1562230" y="583160"/>
            <a:ext cx="2439880" cy="525052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le 85">
            <a:extLst>
              <a:ext uri="{FF2B5EF4-FFF2-40B4-BE49-F238E27FC236}">
                <a16:creationId xmlns:a16="http://schemas.microsoft.com/office/drawing/2014/main" id="{0C1BBDC8-85EC-4859-B34B-FF22551B717B}"/>
              </a:ext>
            </a:extLst>
          </p:cNvPr>
          <p:cNvSpPr/>
          <p:nvPr/>
        </p:nvSpPr>
        <p:spPr>
          <a:xfrm>
            <a:off x="5300205" y="559609"/>
            <a:ext cx="2299013" cy="529278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ounded Rectangle 85">
            <a:extLst>
              <a:ext uri="{FF2B5EF4-FFF2-40B4-BE49-F238E27FC236}">
                <a16:creationId xmlns:a16="http://schemas.microsoft.com/office/drawing/2014/main" id="{E5988B3D-D171-452A-B206-601E585D31CC}"/>
              </a:ext>
            </a:extLst>
          </p:cNvPr>
          <p:cNvSpPr/>
          <p:nvPr/>
        </p:nvSpPr>
        <p:spPr>
          <a:xfrm>
            <a:off x="8483494" y="545762"/>
            <a:ext cx="2184505" cy="5287924"/>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2F17B3D0-FFA5-4D58-B442-BC0A1FC91029}"/>
              </a:ext>
            </a:extLst>
          </p:cNvPr>
          <p:cNvPicPr>
            <a:picLocks noChangeAspect="1"/>
          </p:cNvPicPr>
          <p:nvPr/>
        </p:nvPicPr>
        <p:blipFill>
          <a:blip r:embed="rId4"/>
          <a:stretch>
            <a:fillRect/>
          </a:stretch>
        </p:blipFill>
        <p:spPr>
          <a:xfrm>
            <a:off x="2236895" y="5364408"/>
            <a:ext cx="603005" cy="420444"/>
          </a:xfrm>
          <a:prstGeom prst="rect">
            <a:avLst/>
          </a:prstGeom>
        </p:spPr>
      </p:pic>
      <p:pic>
        <p:nvPicPr>
          <p:cNvPr id="56" name="Picture 55">
            <a:extLst>
              <a:ext uri="{FF2B5EF4-FFF2-40B4-BE49-F238E27FC236}">
                <a16:creationId xmlns:a16="http://schemas.microsoft.com/office/drawing/2014/main" id="{E0FA6E32-B30E-4998-A980-522E7805A18E}"/>
              </a:ext>
            </a:extLst>
          </p:cNvPr>
          <p:cNvPicPr>
            <a:picLocks noChangeAspect="1"/>
          </p:cNvPicPr>
          <p:nvPr/>
        </p:nvPicPr>
        <p:blipFill>
          <a:blip r:embed="rId4"/>
          <a:stretch>
            <a:fillRect/>
          </a:stretch>
        </p:blipFill>
        <p:spPr>
          <a:xfrm>
            <a:off x="6930036" y="5395946"/>
            <a:ext cx="603005" cy="420444"/>
          </a:xfrm>
          <a:prstGeom prst="rect">
            <a:avLst/>
          </a:prstGeom>
        </p:spPr>
      </p:pic>
      <p:pic>
        <p:nvPicPr>
          <p:cNvPr id="68" name="Picture 67">
            <a:extLst>
              <a:ext uri="{FF2B5EF4-FFF2-40B4-BE49-F238E27FC236}">
                <a16:creationId xmlns:a16="http://schemas.microsoft.com/office/drawing/2014/main" id="{455395E4-14A0-4BBE-9F70-B0749EFC8B86}"/>
              </a:ext>
            </a:extLst>
          </p:cNvPr>
          <p:cNvPicPr>
            <a:picLocks noChangeAspect="1"/>
          </p:cNvPicPr>
          <p:nvPr/>
        </p:nvPicPr>
        <p:blipFill>
          <a:blip r:embed="rId4"/>
          <a:stretch>
            <a:fillRect/>
          </a:stretch>
        </p:blipFill>
        <p:spPr>
          <a:xfrm>
            <a:off x="9532902" y="5398878"/>
            <a:ext cx="603005" cy="420444"/>
          </a:xfrm>
          <a:prstGeom prst="rect">
            <a:avLst/>
          </a:prstGeom>
        </p:spPr>
      </p:pic>
      <p:sp>
        <p:nvSpPr>
          <p:cNvPr id="70" name="Isosceles Triangle 69">
            <a:extLst>
              <a:ext uri="{FF2B5EF4-FFF2-40B4-BE49-F238E27FC236}">
                <a16:creationId xmlns:a16="http://schemas.microsoft.com/office/drawing/2014/main" id="{F3DD48BC-C0C4-4955-BF32-EA19C9D74EFA}"/>
              </a:ext>
            </a:extLst>
          </p:cNvPr>
          <p:cNvSpPr/>
          <p:nvPr/>
        </p:nvSpPr>
        <p:spPr>
          <a:xfrm>
            <a:off x="3344492" y="3538846"/>
            <a:ext cx="5720999" cy="236991"/>
          </a:xfrm>
          <a:prstGeom prst="triangle">
            <a:avLst>
              <a:gd name="adj" fmla="val 62154"/>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78F97332-E600-4696-A2D4-B0FF4A11DDAB}"/>
              </a:ext>
            </a:extLst>
          </p:cNvPr>
          <p:cNvGrpSpPr/>
          <p:nvPr/>
        </p:nvGrpSpPr>
        <p:grpSpPr>
          <a:xfrm>
            <a:off x="8829875" y="3501134"/>
            <a:ext cx="894822" cy="549405"/>
            <a:chOff x="9975967" y="4146504"/>
            <a:chExt cx="894822" cy="549405"/>
          </a:xfrm>
        </p:grpSpPr>
        <p:grpSp>
          <p:nvGrpSpPr>
            <p:cNvPr id="62" name="Group 61">
              <a:extLst>
                <a:ext uri="{FF2B5EF4-FFF2-40B4-BE49-F238E27FC236}">
                  <a16:creationId xmlns:a16="http://schemas.microsoft.com/office/drawing/2014/main" id="{42DBD18A-7FC4-4948-8D30-AECDD3DA5A71}"/>
                </a:ext>
              </a:extLst>
            </p:cNvPr>
            <p:cNvGrpSpPr/>
            <p:nvPr/>
          </p:nvGrpSpPr>
          <p:grpSpPr>
            <a:xfrm>
              <a:off x="9975967" y="4146504"/>
              <a:ext cx="894822" cy="549405"/>
              <a:chOff x="2406168" y="2467913"/>
              <a:chExt cx="2171827" cy="1225288"/>
            </a:xfrm>
          </p:grpSpPr>
          <p:sp>
            <p:nvSpPr>
              <p:cNvPr id="63" name="Rectangle 62">
                <a:extLst>
                  <a:ext uri="{FF2B5EF4-FFF2-40B4-BE49-F238E27FC236}">
                    <a16:creationId xmlns:a16="http://schemas.microsoft.com/office/drawing/2014/main" id="{732E11A8-B219-426A-A52D-31046DE97256}"/>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4" name="Flowchart: Process 63">
                <a:extLst>
                  <a:ext uri="{FF2B5EF4-FFF2-40B4-BE49-F238E27FC236}">
                    <a16:creationId xmlns:a16="http://schemas.microsoft.com/office/drawing/2014/main" id="{42867D5E-96A1-400B-8511-8AA1BF853901}"/>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a:extLst>
                  <a:ext uri="{FF2B5EF4-FFF2-40B4-BE49-F238E27FC236}">
                    <a16:creationId xmlns:a16="http://schemas.microsoft.com/office/drawing/2014/main" id="{4A4BF9E6-F04E-4830-994C-A82AA458A3B8}"/>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66" name="Picture 65">
                <a:extLst>
                  <a:ext uri="{FF2B5EF4-FFF2-40B4-BE49-F238E27FC236}">
                    <a16:creationId xmlns:a16="http://schemas.microsoft.com/office/drawing/2014/main" id="{56CEFAF8-6D07-4615-A1C6-B5155C3FDD62}"/>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67" name="Picture 66">
              <a:extLst>
                <a:ext uri="{FF2B5EF4-FFF2-40B4-BE49-F238E27FC236}">
                  <a16:creationId xmlns:a16="http://schemas.microsoft.com/office/drawing/2014/main" id="{8D1D42EF-753E-456B-8F53-6D03E0886A15}"/>
                </a:ext>
              </a:extLst>
            </p:cNvPr>
            <p:cNvPicPr>
              <a:picLocks noChangeAspect="1"/>
            </p:cNvPicPr>
            <p:nvPr/>
          </p:nvPicPr>
          <p:blipFill>
            <a:blip r:embed="rId7"/>
            <a:stretch>
              <a:fillRect/>
            </a:stretch>
          </p:blipFill>
          <p:spPr>
            <a:xfrm>
              <a:off x="10314926" y="4224144"/>
              <a:ext cx="524233" cy="218562"/>
            </a:xfrm>
            <a:prstGeom prst="rect">
              <a:avLst/>
            </a:prstGeom>
          </p:spPr>
        </p:pic>
      </p:grpSp>
      <p:grpSp>
        <p:nvGrpSpPr>
          <p:cNvPr id="72" name="Group 71">
            <a:extLst>
              <a:ext uri="{FF2B5EF4-FFF2-40B4-BE49-F238E27FC236}">
                <a16:creationId xmlns:a16="http://schemas.microsoft.com/office/drawing/2014/main" id="{0D914EF8-B754-49E1-B158-EB21B941B82A}"/>
              </a:ext>
            </a:extLst>
          </p:cNvPr>
          <p:cNvGrpSpPr/>
          <p:nvPr/>
        </p:nvGrpSpPr>
        <p:grpSpPr>
          <a:xfrm>
            <a:off x="2547736" y="3539770"/>
            <a:ext cx="894822" cy="549405"/>
            <a:chOff x="2411796" y="3839536"/>
            <a:chExt cx="894822" cy="549405"/>
          </a:xfrm>
        </p:grpSpPr>
        <p:grpSp>
          <p:nvGrpSpPr>
            <p:cNvPr id="33" name="Group 32">
              <a:extLst>
                <a:ext uri="{FF2B5EF4-FFF2-40B4-BE49-F238E27FC236}">
                  <a16:creationId xmlns:a16="http://schemas.microsoft.com/office/drawing/2014/main" id="{E4B97124-C7E4-43E4-A15A-DF1453FF37BB}"/>
                </a:ext>
              </a:extLst>
            </p:cNvPr>
            <p:cNvGrpSpPr/>
            <p:nvPr/>
          </p:nvGrpSpPr>
          <p:grpSpPr>
            <a:xfrm>
              <a:off x="2411796" y="3839536"/>
              <a:ext cx="894822" cy="549405"/>
              <a:chOff x="2406168" y="2467913"/>
              <a:chExt cx="2171827" cy="1225288"/>
            </a:xfrm>
          </p:grpSpPr>
          <p:sp>
            <p:nvSpPr>
              <p:cNvPr id="34" name="Rectangle 33">
                <a:extLst>
                  <a:ext uri="{FF2B5EF4-FFF2-40B4-BE49-F238E27FC236}">
                    <a16:creationId xmlns:a16="http://schemas.microsoft.com/office/drawing/2014/main" id="{5FC897A6-F1BC-4621-8C70-D641406FE7E7}"/>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5" name="Flowchart: Process 34">
                <a:extLst>
                  <a:ext uri="{FF2B5EF4-FFF2-40B4-BE49-F238E27FC236}">
                    <a16:creationId xmlns:a16="http://schemas.microsoft.com/office/drawing/2014/main" id="{3D9E699D-AEBC-476A-88C3-B0B1E464FAE2}"/>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8A2F5DF3-ECC3-422F-9944-57360AA173CD}"/>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37" name="Picture 36">
                <a:extLst>
                  <a:ext uri="{FF2B5EF4-FFF2-40B4-BE49-F238E27FC236}">
                    <a16:creationId xmlns:a16="http://schemas.microsoft.com/office/drawing/2014/main" id="{C17DBAA8-FCCD-4A53-B296-349BC16002B1}"/>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43" name="Picture 42">
              <a:extLst>
                <a:ext uri="{FF2B5EF4-FFF2-40B4-BE49-F238E27FC236}">
                  <a16:creationId xmlns:a16="http://schemas.microsoft.com/office/drawing/2014/main" id="{F0D27C56-3772-46AB-9495-807A3A7815D8}"/>
                </a:ext>
              </a:extLst>
            </p:cNvPr>
            <p:cNvPicPr>
              <a:picLocks noChangeAspect="1"/>
            </p:cNvPicPr>
            <p:nvPr/>
          </p:nvPicPr>
          <p:blipFill>
            <a:blip r:embed="rId7"/>
            <a:stretch>
              <a:fillRect/>
            </a:stretch>
          </p:blipFill>
          <p:spPr>
            <a:xfrm>
              <a:off x="2747788" y="3904289"/>
              <a:ext cx="524233" cy="218562"/>
            </a:xfrm>
            <a:prstGeom prst="rect">
              <a:avLst/>
            </a:prstGeom>
          </p:spPr>
        </p:pic>
      </p:grpSp>
      <p:grpSp>
        <p:nvGrpSpPr>
          <p:cNvPr id="73" name="Group 72">
            <a:extLst>
              <a:ext uri="{FF2B5EF4-FFF2-40B4-BE49-F238E27FC236}">
                <a16:creationId xmlns:a16="http://schemas.microsoft.com/office/drawing/2014/main" id="{1B752776-C3D3-4AD8-9E14-6AE4D38CA441}"/>
              </a:ext>
            </a:extLst>
          </p:cNvPr>
          <p:cNvGrpSpPr/>
          <p:nvPr/>
        </p:nvGrpSpPr>
        <p:grpSpPr>
          <a:xfrm>
            <a:off x="6371314" y="3094189"/>
            <a:ext cx="894822" cy="549405"/>
            <a:chOff x="2411796" y="3839536"/>
            <a:chExt cx="894822" cy="549405"/>
          </a:xfrm>
        </p:grpSpPr>
        <p:grpSp>
          <p:nvGrpSpPr>
            <p:cNvPr id="74" name="Group 73">
              <a:extLst>
                <a:ext uri="{FF2B5EF4-FFF2-40B4-BE49-F238E27FC236}">
                  <a16:creationId xmlns:a16="http://schemas.microsoft.com/office/drawing/2014/main" id="{53CE0A16-A054-4EA9-AC29-112DCEA7B0DC}"/>
                </a:ext>
              </a:extLst>
            </p:cNvPr>
            <p:cNvGrpSpPr/>
            <p:nvPr/>
          </p:nvGrpSpPr>
          <p:grpSpPr>
            <a:xfrm>
              <a:off x="2411796" y="3839536"/>
              <a:ext cx="894822" cy="549405"/>
              <a:chOff x="2406168" y="2467913"/>
              <a:chExt cx="2171827" cy="1225288"/>
            </a:xfrm>
          </p:grpSpPr>
          <p:sp>
            <p:nvSpPr>
              <p:cNvPr id="76" name="Rectangle 75">
                <a:extLst>
                  <a:ext uri="{FF2B5EF4-FFF2-40B4-BE49-F238E27FC236}">
                    <a16:creationId xmlns:a16="http://schemas.microsoft.com/office/drawing/2014/main" id="{0E09D27D-D967-4BE5-9CF5-F24FA2DED74B}"/>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7" name="Flowchart: Process 76">
                <a:extLst>
                  <a:ext uri="{FF2B5EF4-FFF2-40B4-BE49-F238E27FC236}">
                    <a16:creationId xmlns:a16="http://schemas.microsoft.com/office/drawing/2014/main" id="{2022AF0B-975B-4631-9148-C4C262A90075}"/>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8" name="Picture 77">
                <a:extLst>
                  <a:ext uri="{FF2B5EF4-FFF2-40B4-BE49-F238E27FC236}">
                    <a16:creationId xmlns:a16="http://schemas.microsoft.com/office/drawing/2014/main" id="{9619D984-F495-4407-A799-CCB2345E5D1A}"/>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79" name="Picture 78">
                <a:extLst>
                  <a:ext uri="{FF2B5EF4-FFF2-40B4-BE49-F238E27FC236}">
                    <a16:creationId xmlns:a16="http://schemas.microsoft.com/office/drawing/2014/main" id="{BA84A28A-7AD7-477C-8465-A26806BC94E4}"/>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75" name="Picture 74">
              <a:extLst>
                <a:ext uri="{FF2B5EF4-FFF2-40B4-BE49-F238E27FC236}">
                  <a16:creationId xmlns:a16="http://schemas.microsoft.com/office/drawing/2014/main" id="{52F241AC-F9B2-4815-B37E-CABA2C37F6C7}"/>
                </a:ext>
              </a:extLst>
            </p:cNvPr>
            <p:cNvPicPr>
              <a:picLocks noChangeAspect="1"/>
            </p:cNvPicPr>
            <p:nvPr/>
          </p:nvPicPr>
          <p:blipFill>
            <a:blip r:embed="rId7"/>
            <a:stretch>
              <a:fillRect/>
            </a:stretch>
          </p:blipFill>
          <p:spPr>
            <a:xfrm>
              <a:off x="2747788" y="3904289"/>
              <a:ext cx="524233" cy="218562"/>
            </a:xfrm>
            <a:prstGeom prst="rect">
              <a:avLst/>
            </a:prstGeom>
          </p:spPr>
        </p:pic>
      </p:grpSp>
      <p:sp>
        <p:nvSpPr>
          <p:cNvPr id="80" name="Isosceles Triangle 79">
            <a:extLst>
              <a:ext uri="{FF2B5EF4-FFF2-40B4-BE49-F238E27FC236}">
                <a16:creationId xmlns:a16="http://schemas.microsoft.com/office/drawing/2014/main" id="{C8DCB676-C6A3-48DF-965B-EE4AFBCEF167}"/>
              </a:ext>
            </a:extLst>
          </p:cNvPr>
          <p:cNvSpPr/>
          <p:nvPr/>
        </p:nvSpPr>
        <p:spPr>
          <a:xfrm>
            <a:off x="3205462" y="2740303"/>
            <a:ext cx="5720999" cy="236991"/>
          </a:xfrm>
          <a:prstGeom prst="triangle">
            <a:avLst>
              <a:gd name="adj" fmla="val 62154"/>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3AD9AE9C-7637-45BA-AF3E-4CEEF3307D6A}"/>
              </a:ext>
            </a:extLst>
          </p:cNvPr>
          <p:cNvGrpSpPr/>
          <p:nvPr/>
        </p:nvGrpSpPr>
        <p:grpSpPr>
          <a:xfrm>
            <a:off x="2547736" y="2506297"/>
            <a:ext cx="1067891" cy="782650"/>
            <a:chOff x="6940920" y="2677471"/>
            <a:chExt cx="2222408" cy="1407335"/>
          </a:xfrm>
        </p:grpSpPr>
        <p:sp>
          <p:nvSpPr>
            <p:cNvPr id="25" name="Rectangle 24">
              <a:extLst>
                <a:ext uri="{FF2B5EF4-FFF2-40B4-BE49-F238E27FC236}">
                  <a16:creationId xmlns:a16="http://schemas.microsoft.com/office/drawing/2014/main" id="{6C5096BB-3991-4EB6-9C8F-24C8C1FADE8C}"/>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213347A-A308-4088-8B44-EE19AC02E45B}"/>
                </a:ext>
              </a:extLst>
            </p:cNvPr>
            <p:cNvSpPr txBox="1"/>
            <p:nvPr/>
          </p:nvSpPr>
          <p:spPr>
            <a:xfrm>
              <a:off x="7235215" y="3622584"/>
              <a:ext cx="1928113" cy="4622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27" name="Picture 26">
              <a:extLst>
                <a:ext uri="{FF2B5EF4-FFF2-40B4-BE49-F238E27FC236}">
                  <a16:creationId xmlns:a16="http://schemas.microsoft.com/office/drawing/2014/main" id="{2FFA8194-C35C-4497-B0CB-18DB3D43A692}"/>
                </a:ext>
              </a:extLst>
            </p:cNvPr>
            <p:cNvPicPr>
              <a:picLocks noChangeAspect="1"/>
            </p:cNvPicPr>
            <p:nvPr/>
          </p:nvPicPr>
          <p:blipFill>
            <a:blip r:embed="rId8"/>
            <a:stretch>
              <a:fillRect/>
            </a:stretch>
          </p:blipFill>
          <p:spPr>
            <a:xfrm>
              <a:off x="7252053" y="2826149"/>
              <a:ext cx="1184747" cy="965826"/>
            </a:xfrm>
            <a:prstGeom prst="rect">
              <a:avLst/>
            </a:prstGeom>
          </p:spPr>
        </p:pic>
      </p:grpSp>
      <p:grpSp>
        <p:nvGrpSpPr>
          <p:cNvPr id="46" name="Group 45">
            <a:extLst>
              <a:ext uri="{FF2B5EF4-FFF2-40B4-BE49-F238E27FC236}">
                <a16:creationId xmlns:a16="http://schemas.microsoft.com/office/drawing/2014/main" id="{4C93BE70-DA29-4696-ADED-3E5ADA7FB4FB}"/>
              </a:ext>
            </a:extLst>
          </p:cNvPr>
          <p:cNvGrpSpPr/>
          <p:nvPr/>
        </p:nvGrpSpPr>
        <p:grpSpPr>
          <a:xfrm>
            <a:off x="6342563" y="2083004"/>
            <a:ext cx="1089618" cy="795162"/>
            <a:chOff x="6940920" y="2677471"/>
            <a:chExt cx="2267625" cy="1429833"/>
          </a:xfrm>
        </p:grpSpPr>
        <p:sp>
          <p:nvSpPr>
            <p:cNvPr id="47" name="Rectangle 46">
              <a:extLst>
                <a:ext uri="{FF2B5EF4-FFF2-40B4-BE49-F238E27FC236}">
                  <a16:creationId xmlns:a16="http://schemas.microsoft.com/office/drawing/2014/main" id="{0E2B0ECF-64F0-4E20-84E3-A80D96A9FA54}"/>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CBF428C9-65DD-4DD4-AA70-4E80307F1E4B}"/>
                </a:ext>
              </a:extLst>
            </p:cNvPr>
            <p:cNvSpPr txBox="1"/>
            <p:nvPr/>
          </p:nvSpPr>
          <p:spPr>
            <a:xfrm>
              <a:off x="7280432" y="3645082"/>
              <a:ext cx="1928113" cy="4622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49" name="Picture 48">
              <a:extLst>
                <a:ext uri="{FF2B5EF4-FFF2-40B4-BE49-F238E27FC236}">
                  <a16:creationId xmlns:a16="http://schemas.microsoft.com/office/drawing/2014/main" id="{A188270C-816F-4F11-93F9-742E18044FAE}"/>
                </a:ext>
              </a:extLst>
            </p:cNvPr>
            <p:cNvPicPr>
              <a:picLocks noChangeAspect="1"/>
            </p:cNvPicPr>
            <p:nvPr/>
          </p:nvPicPr>
          <p:blipFill>
            <a:blip r:embed="rId8"/>
            <a:stretch>
              <a:fillRect/>
            </a:stretch>
          </p:blipFill>
          <p:spPr>
            <a:xfrm>
              <a:off x="7252053" y="2826149"/>
              <a:ext cx="1184747" cy="965826"/>
            </a:xfrm>
            <a:prstGeom prst="rect">
              <a:avLst/>
            </a:prstGeom>
          </p:spPr>
        </p:pic>
      </p:grpSp>
      <p:grpSp>
        <p:nvGrpSpPr>
          <p:cNvPr id="58" name="Group 57">
            <a:extLst>
              <a:ext uri="{FF2B5EF4-FFF2-40B4-BE49-F238E27FC236}">
                <a16:creationId xmlns:a16="http://schemas.microsoft.com/office/drawing/2014/main" id="{CC328D9B-15C1-4A8F-AF8F-C4C8C415D03F}"/>
              </a:ext>
            </a:extLst>
          </p:cNvPr>
          <p:cNvGrpSpPr/>
          <p:nvPr/>
        </p:nvGrpSpPr>
        <p:grpSpPr>
          <a:xfrm>
            <a:off x="8851696" y="2490938"/>
            <a:ext cx="968827" cy="873268"/>
            <a:chOff x="6940920" y="2677471"/>
            <a:chExt cx="2016244" cy="1570281"/>
          </a:xfrm>
        </p:grpSpPr>
        <p:sp>
          <p:nvSpPr>
            <p:cNvPr id="59" name="Rectangle 58">
              <a:extLst>
                <a:ext uri="{FF2B5EF4-FFF2-40B4-BE49-F238E27FC236}">
                  <a16:creationId xmlns:a16="http://schemas.microsoft.com/office/drawing/2014/main" id="{F311C34B-66F3-47D3-8C48-C1292DA80413}"/>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B046C97-6016-46AE-A107-21C9CABD34AD}"/>
                </a:ext>
              </a:extLst>
            </p:cNvPr>
            <p:cNvSpPr txBox="1"/>
            <p:nvPr/>
          </p:nvSpPr>
          <p:spPr>
            <a:xfrm>
              <a:off x="7029051" y="3785529"/>
              <a:ext cx="1928113" cy="4622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61" name="Picture 60">
              <a:extLst>
                <a:ext uri="{FF2B5EF4-FFF2-40B4-BE49-F238E27FC236}">
                  <a16:creationId xmlns:a16="http://schemas.microsoft.com/office/drawing/2014/main" id="{021A99B4-9C94-4791-AC08-15EE12B3531E}"/>
                </a:ext>
              </a:extLst>
            </p:cNvPr>
            <p:cNvPicPr>
              <a:picLocks noChangeAspect="1"/>
            </p:cNvPicPr>
            <p:nvPr/>
          </p:nvPicPr>
          <p:blipFill>
            <a:blip r:embed="rId8"/>
            <a:stretch>
              <a:fillRect/>
            </a:stretch>
          </p:blipFill>
          <p:spPr>
            <a:xfrm>
              <a:off x="7252053" y="2826149"/>
              <a:ext cx="1184747" cy="965826"/>
            </a:xfrm>
            <a:prstGeom prst="rect">
              <a:avLst/>
            </a:prstGeom>
          </p:spPr>
        </p:pic>
      </p:grpSp>
      <p:sp>
        <p:nvSpPr>
          <p:cNvPr id="81" name="Isosceles Triangle 80">
            <a:extLst>
              <a:ext uri="{FF2B5EF4-FFF2-40B4-BE49-F238E27FC236}">
                <a16:creationId xmlns:a16="http://schemas.microsoft.com/office/drawing/2014/main" id="{5C64684D-ED44-4D8A-BC51-A52D14FB7EFF}"/>
              </a:ext>
            </a:extLst>
          </p:cNvPr>
          <p:cNvSpPr/>
          <p:nvPr/>
        </p:nvSpPr>
        <p:spPr>
          <a:xfrm>
            <a:off x="3235500" y="5150181"/>
            <a:ext cx="5720999" cy="236991"/>
          </a:xfrm>
          <a:prstGeom prst="triangle">
            <a:avLst>
              <a:gd name="adj" fmla="val 62154"/>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 name="Straight Connector 82">
            <a:extLst>
              <a:ext uri="{FF2B5EF4-FFF2-40B4-BE49-F238E27FC236}">
                <a16:creationId xmlns:a16="http://schemas.microsoft.com/office/drawing/2014/main" id="{E4963A1E-CF2D-4DC9-947B-B64608D7495C}"/>
              </a:ext>
            </a:extLst>
          </p:cNvPr>
          <p:cNvCxnSpPr>
            <a:cxnSpLocks/>
            <a:endCxn id="44" idx="0"/>
          </p:cNvCxnSpPr>
          <p:nvPr/>
        </p:nvCxnSpPr>
        <p:spPr>
          <a:xfrm flipH="1">
            <a:off x="2538398" y="5203881"/>
            <a:ext cx="80832" cy="16052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C824280-0FA6-4D46-9598-C45D1D34C2D2}"/>
              </a:ext>
            </a:extLst>
          </p:cNvPr>
          <p:cNvCxnSpPr>
            <a:cxnSpLocks/>
            <a:stCxn id="81" idx="0"/>
            <a:endCxn id="56" idx="1"/>
          </p:cNvCxnSpPr>
          <p:nvPr/>
        </p:nvCxnSpPr>
        <p:spPr>
          <a:xfrm>
            <a:off x="6791330" y="5150181"/>
            <a:ext cx="138706" cy="45598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79F55B6-5A5D-4EEC-AAE4-1CB13AEEF777}"/>
              </a:ext>
            </a:extLst>
          </p:cNvPr>
          <p:cNvCxnSpPr>
            <a:cxnSpLocks/>
            <a:endCxn id="68" idx="0"/>
          </p:cNvCxnSpPr>
          <p:nvPr/>
        </p:nvCxnSpPr>
        <p:spPr>
          <a:xfrm>
            <a:off x="9653601" y="5203880"/>
            <a:ext cx="180804" cy="1949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5DD6E42-2AD3-487D-AC0A-3BB05BA8A1B0}"/>
              </a:ext>
            </a:extLst>
          </p:cNvPr>
          <p:cNvCxnSpPr>
            <a:cxnSpLocks/>
            <a:endCxn id="34" idx="0"/>
          </p:cNvCxnSpPr>
          <p:nvPr/>
        </p:nvCxnSpPr>
        <p:spPr>
          <a:xfrm flipH="1">
            <a:off x="2995147" y="3222553"/>
            <a:ext cx="58177" cy="31721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A2FC799-183E-4B6F-91FC-85BAA296C298}"/>
              </a:ext>
            </a:extLst>
          </p:cNvPr>
          <p:cNvCxnSpPr>
            <a:cxnSpLocks/>
          </p:cNvCxnSpPr>
          <p:nvPr/>
        </p:nvCxnSpPr>
        <p:spPr>
          <a:xfrm>
            <a:off x="2990529" y="4758808"/>
            <a:ext cx="5768" cy="29596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04E4751-0C77-46B0-9CFE-A624D08523DB}"/>
              </a:ext>
            </a:extLst>
          </p:cNvPr>
          <p:cNvCxnSpPr>
            <a:stCxn id="48" idx="2"/>
            <a:endCxn id="76" idx="0"/>
          </p:cNvCxnSpPr>
          <p:nvPr/>
        </p:nvCxnSpPr>
        <p:spPr>
          <a:xfrm flipH="1">
            <a:off x="6818725" y="2878166"/>
            <a:ext cx="150217" cy="21602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0CBAFC-B8F6-4F91-9D43-A18A17BDB1B7}"/>
              </a:ext>
            </a:extLst>
          </p:cNvPr>
          <p:cNvCxnSpPr>
            <a:cxnSpLocks/>
            <a:stCxn id="157" idx="2"/>
          </p:cNvCxnSpPr>
          <p:nvPr/>
        </p:nvCxnSpPr>
        <p:spPr>
          <a:xfrm flipH="1">
            <a:off x="6767091" y="4396351"/>
            <a:ext cx="47016" cy="501219"/>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F72000B-3481-4D35-AE70-3CC3D406CF57}"/>
              </a:ext>
            </a:extLst>
          </p:cNvPr>
          <p:cNvCxnSpPr>
            <a:cxnSpLocks/>
            <a:endCxn id="63" idx="0"/>
          </p:cNvCxnSpPr>
          <p:nvPr/>
        </p:nvCxnSpPr>
        <p:spPr>
          <a:xfrm flipH="1">
            <a:off x="9277286" y="3207194"/>
            <a:ext cx="79998" cy="29394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0316DD-C266-45FF-9BBC-12828A9D893A}"/>
              </a:ext>
            </a:extLst>
          </p:cNvPr>
          <p:cNvCxnSpPr>
            <a:cxnSpLocks/>
          </p:cNvCxnSpPr>
          <p:nvPr/>
        </p:nvCxnSpPr>
        <p:spPr>
          <a:xfrm>
            <a:off x="9272668" y="4720172"/>
            <a:ext cx="3866" cy="33460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8E16A88-C7CC-4A4E-BF87-E6FF40BAEE7A}"/>
              </a:ext>
            </a:extLst>
          </p:cNvPr>
          <p:cNvCxnSpPr/>
          <p:nvPr/>
        </p:nvCxnSpPr>
        <p:spPr>
          <a:xfrm>
            <a:off x="10961332" y="4639524"/>
            <a:ext cx="480291"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98EB1E8-980A-45A2-9465-4726873A980D}"/>
              </a:ext>
            </a:extLst>
          </p:cNvPr>
          <p:cNvSpPr txBox="1"/>
          <p:nvPr/>
        </p:nvSpPr>
        <p:spPr>
          <a:xfrm>
            <a:off x="10867961" y="4663903"/>
            <a:ext cx="13392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Cross site links</a:t>
            </a:r>
          </a:p>
        </p:txBody>
      </p:sp>
      <p:cxnSp>
        <p:nvCxnSpPr>
          <p:cNvPr id="109" name="Straight Connector 108">
            <a:extLst>
              <a:ext uri="{FF2B5EF4-FFF2-40B4-BE49-F238E27FC236}">
                <a16:creationId xmlns:a16="http://schemas.microsoft.com/office/drawing/2014/main" id="{F1D79827-8AEA-40FA-9823-91CD3AC03816}"/>
              </a:ext>
            </a:extLst>
          </p:cNvPr>
          <p:cNvCxnSpPr>
            <a:cxnSpLocks/>
          </p:cNvCxnSpPr>
          <p:nvPr/>
        </p:nvCxnSpPr>
        <p:spPr>
          <a:xfrm>
            <a:off x="10977128" y="5853304"/>
            <a:ext cx="478270"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DB82892-9B22-416E-B5DE-6B15C196E3F7}"/>
              </a:ext>
            </a:extLst>
          </p:cNvPr>
          <p:cNvSpPr txBox="1"/>
          <p:nvPr/>
        </p:nvSpPr>
        <p:spPr>
          <a:xfrm>
            <a:off x="10890183" y="5871573"/>
            <a:ext cx="13392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Intra site links</a:t>
            </a:r>
          </a:p>
        </p:txBody>
      </p:sp>
      <p:sp>
        <p:nvSpPr>
          <p:cNvPr id="139" name="Isosceles Triangle 138">
            <a:extLst>
              <a:ext uri="{FF2B5EF4-FFF2-40B4-BE49-F238E27FC236}">
                <a16:creationId xmlns:a16="http://schemas.microsoft.com/office/drawing/2014/main" id="{FBD7B6DC-7B09-4058-8727-4D2479F6E5CC}"/>
              </a:ext>
            </a:extLst>
          </p:cNvPr>
          <p:cNvSpPr/>
          <p:nvPr/>
        </p:nvSpPr>
        <p:spPr>
          <a:xfrm>
            <a:off x="3339874" y="4291603"/>
            <a:ext cx="5720999" cy="236991"/>
          </a:xfrm>
          <a:prstGeom prst="triangle">
            <a:avLst>
              <a:gd name="adj" fmla="val 62154"/>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9220E22E-E6C9-49B6-94A3-990991A1BC47}"/>
              </a:ext>
            </a:extLst>
          </p:cNvPr>
          <p:cNvGrpSpPr/>
          <p:nvPr/>
        </p:nvGrpSpPr>
        <p:grpSpPr>
          <a:xfrm>
            <a:off x="8825257" y="4253891"/>
            <a:ext cx="894822" cy="549405"/>
            <a:chOff x="9975967" y="4146504"/>
            <a:chExt cx="894822" cy="549405"/>
          </a:xfrm>
        </p:grpSpPr>
        <p:grpSp>
          <p:nvGrpSpPr>
            <p:cNvPr id="141" name="Group 140">
              <a:extLst>
                <a:ext uri="{FF2B5EF4-FFF2-40B4-BE49-F238E27FC236}">
                  <a16:creationId xmlns:a16="http://schemas.microsoft.com/office/drawing/2014/main" id="{E311C06A-26A2-4F22-BB0F-A20BF0BC9C35}"/>
                </a:ext>
              </a:extLst>
            </p:cNvPr>
            <p:cNvGrpSpPr/>
            <p:nvPr/>
          </p:nvGrpSpPr>
          <p:grpSpPr>
            <a:xfrm>
              <a:off x="9975967" y="4146504"/>
              <a:ext cx="894822" cy="549405"/>
              <a:chOff x="2406168" y="2467913"/>
              <a:chExt cx="2171827" cy="1225288"/>
            </a:xfrm>
          </p:grpSpPr>
          <p:sp>
            <p:nvSpPr>
              <p:cNvPr id="143" name="Rectangle 142">
                <a:extLst>
                  <a:ext uri="{FF2B5EF4-FFF2-40B4-BE49-F238E27FC236}">
                    <a16:creationId xmlns:a16="http://schemas.microsoft.com/office/drawing/2014/main" id="{F22DB50D-718B-4A28-BA1C-9FCE4ED12A0A}"/>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44" name="Flowchart: Process 143">
                <a:extLst>
                  <a:ext uri="{FF2B5EF4-FFF2-40B4-BE49-F238E27FC236}">
                    <a16:creationId xmlns:a16="http://schemas.microsoft.com/office/drawing/2014/main" id="{72F7AA01-26FF-408A-A596-5FD8F13F47D3}"/>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BD8579B4-4ADC-4FE5-8607-C92E525E10AF}"/>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146" name="Picture 145">
                <a:extLst>
                  <a:ext uri="{FF2B5EF4-FFF2-40B4-BE49-F238E27FC236}">
                    <a16:creationId xmlns:a16="http://schemas.microsoft.com/office/drawing/2014/main" id="{57B9BB83-0286-477C-A8EE-F602C5E171C3}"/>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142" name="Picture 141">
              <a:extLst>
                <a:ext uri="{FF2B5EF4-FFF2-40B4-BE49-F238E27FC236}">
                  <a16:creationId xmlns:a16="http://schemas.microsoft.com/office/drawing/2014/main" id="{4E3B6683-9E6E-4709-BC37-4508A9D36710}"/>
                </a:ext>
              </a:extLst>
            </p:cNvPr>
            <p:cNvPicPr>
              <a:picLocks noChangeAspect="1"/>
            </p:cNvPicPr>
            <p:nvPr/>
          </p:nvPicPr>
          <p:blipFill>
            <a:blip r:embed="rId7"/>
            <a:stretch>
              <a:fillRect/>
            </a:stretch>
          </p:blipFill>
          <p:spPr>
            <a:xfrm>
              <a:off x="10314926" y="4224144"/>
              <a:ext cx="524233" cy="218562"/>
            </a:xfrm>
            <a:prstGeom prst="rect">
              <a:avLst/>
            </a:prstGeom>
          </p:spPr>
        </p:pic>
      </p:grpSp>
      <p:grpSp>
        <p:nvGrpSpPr>
          <p:cNvPr id="147" name="Group 146">
            <a:extLst>
              <a:ext uri="{FF2B5EF4-FFF2-40B4-BE49-F238E27FC236}">
                <a16:creationId xmlns:a16="http://schemas.microsoft.com/office/drawing/2014/main" id="{A81C06E4-A918-4F12-8C12-15F4E9FBDC31}"/>
              </a:ext>
            </a:extLst>
          </p:cNvPr>
          <p:cNvGrpSpPr/>
          <p:nvPr/>
        </p:nvGrpSpPr>
        <p:grpSpPr>
          <a:xfrm>
            <a:off x="2543118" y="4292527"/>
            <a:ext cx="894822" cy="549405"/>
            <a:chOff x="2411796" y="3839536"/>
            <a:chExt cx="894822" cy="549405"/>
          </a:xfrm>
        </p:grpSpPr>
        <p:grpSp>
          <p:nvGrpSpPr>
            <p:cNvPr id="148" name="Group 147">
              <a:extLst>
                <a:ext uri="{FF2B5EF4-FFF2-40B4-BE49-F238E27FC236}">
                  <a16:creationId xmlns:a16="http://schemas.microsoft.com/office/drawing/2014/main" id="{73F316B6-B022-4540-8C8D-909F284837AE}"/>
                </a:ext>
              </a:extLst>
            </p:cNvPr>
            <p:cNvGrpSpPr/>
            <p:nvPr/>
          </p:nvGrpSpPr>
          <p:grpSpPr>
            <a:xfrm>
              <a:off x="2411796" y="3839536"/>
              <a:ext cx="894822" cy="549405"/>
              <a:chOff x="2406168" y="2467913"/>
              <a:chExt cx="2171827" cy="1225288"/>
            </a:xfrm>
          </p:grpSpPr>
          <p:sp>
            <p:nvSpPr>
              <p:cNvPr id="150" name="Rectangle 149">
                <a:extLst>
                  <a:ext uri="{FF2B5EF4-FFF2-40B4-BE49-F238E27FC236}">
                    <a16:creationId xmlns:a16="http://schemas.microsoft.com/office/drawing/2014/main" id="{672FA364-6516-4970-8F8D-D698523DA920}"/>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1" name="Flowchart: Process 150">
                <a:extLst>
                  <a:ext uri="{FF2B5EF4-FFF2-40B4-BE49-F238E27FC236}">
                    <a16:creationId xmlns:a16="http://schemas.microsoft.com/office/drawing/2014/main" id="{4E5D7406-179F-4182-B8F7-D7E6DC98217F}"/>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2" name="Picture 151">
                <a:extLst>
                  <a:ext uri="{FF2B5EF4-FFF2-40B4-BE49-F238E27FC236}">
                    <a16:creationId xmlns:a16="http://schemas.microsoft.com/office/drawing/2014/main" id="{8E8289C3-64DB-44EA-A1AC-25E2015A32E3}"/>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153" name="Picture 152">
                <a:extLst>
                  <a:ext uri="{FF2B5EF4-FFF2-40B4-BE49-F238E27FC236}">
                    <a16:creationId xmlns:a16="http://schemas.microsoft.com/office/drawing/2014/main" id="{1233B12C-47B3-4449-98D8-B7B5EEFA775F}"/>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149" name="Picture 148">
              <a:extLst>
                <a:ext uri="{FF2B5EF4-FFF2-40B4-BE49-F238E27FC236}">
                  <a16:creationId xmlns:a16="http://schemas.microsoft.com/office/drawing/2014/main" id="{B36C9A0A-82CB-4245-B090-31C4EC860DF2}"/>
                </a:ext>
              </a:extLst>
            </p:cNvPr>
            <p:cNvPicPr>
              <a:picLocks noChangeAspect="1"/>
            </p:cNvPicPr>
            <p:nvPr/>
          </p:nvPicPr>
          <p:blipFill>
            <a:blip r:embed="rId7"/>
            <a:stretch>
              <a:fillRect/>
            </a:stretch>
          </p:blipFill>
          <p:spPr>
            <a:xfrm>
              <a:off x="2747788" y="3904289"/>
              <a:ext cx="524233" cy="218562"/>
            </a:xfrm>
            <a:prstGeom prst="rect">
              <a:avLst/>
            </a:prstGeom>
          </p:spPr>
        </p:pic>
      </p:grpSp>
      <p:grpSp>
        <p:nvGrpSpPr>
          <p:cNvPr id="154" name="Group 153">
            <a:extLst>
              <a:ext uri="{FF2B5EF4-FFF2-40B4-BE49-F238E27FC236}">
                <a16:creationId xmlns:a16="http://schemas.microsoft.com/office/drawing/2014/main" id="{C88AE1E2-DB02-45DD-809E-F4B557597D7C}"/>
              </a:ext>
            </a:extLst>
          </p:cNvPr>
          <p:cNvGrpSpPr/>
          <p:nvPr/>
        </p:nvGrpSpPr>
        <p:grpSpPr>
          <a:xfrm>
            <a:off x="6366696" y="3846946"/>
            <a:ext cx="894822" cy="549405"/>
            <a:chOff x="2411796" y="3839536"/>
            <a:chExt cx="894822" cy="549405"/>
          </a:xfrm>
        </p:grpSpPr>
        <p:grpSp>
          <p:nvGrpSpPr>
            <p:cNvPr id="155" name="Group 154">
              <a:extLst>
                <a:ext uri="{FF2B5EF4-FFF2-40B4-BE49-F238E27FC236}">
                  <a16:creationId xmlns:a16="http://schemas.microsoft.com/office/drawing/2014/main" id="{6A5CE093-B9BE-425A-A4AD-431EC01E00AC}"/>
                </a:ext>
              </a:extLst>
            </p:cNvPr>
            <p:cNvGrpSpPr/>
            <p:nvPr/>
          </p:nvGrpSpPr>
          <p:grpSpPr>
            <a:xfrm>
              <a:off x="2411796" y="3839536"/>
              <a:ext cx="894822" cy="549405"/>
              <a:chOff x="2406168" y="2467913"/>
              <a:chExt cx="2171827" cy="1225288"/>
            </a:xfrm>
          </p:grpSpPr>
          <p:sp>
            <p:nvSpPr>
              <p:cNvPr id="157" name="Rectangle 156">
                <a:extLst>
                  <a:ext uri="{FF2B5EF4-FFF2-40B4-BE49-F238E27FC236}">
                    <a16:creationId xmlns:a16="http://schemas.microsoft.com/office/drawing/2014/main" id="{A68DBD8E-3034-42A1-A71F-1A8F28ED725E}"/>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8" name="Flowchart: Process 157">
                <a:extLst>
                  <a:ext uri="{FF2B5EF4-FFF2-40B4-BE49-F238E27FC236}">
                    <a16:creationId xmlns:a16="http://schemas.microsoft.com/office/drawing/2014/main" id="{D7399734-217A-4281-A3E8-F2A8EC995D19}"/>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9" name="Picture 158">
                <a:extLst>
                  <a:ext uri="{FF2B5EF4-FFF2-40B4-BE49-F238E27FC236}">
                    <a16:creationId xmlns:a16="http://schemas.microsoft.com/office/drawing/2014/main" id="{C1FB3227-EC6F-43B7-8900-9CDA464151F1}"/>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160" name="Picture 159">
                <a:extLst>
                  <a:ext uri="{FF2B5EF4-FFF2-40B4-BE49-F238E27FC236}">
                    <a16:creationId xmlns:a16="http://schemas.microsoft.com/office/drawing/2014/main" id="{48728C56-85B8-414F-9E4B-1950877316E5}"/>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156" name="Picture 155">
              <a:extLst>
                <a:ext uri="{FF2B5EF4-FFF2-40B4-BE49-F238E27FC236}">
                  <a16:creationId xmlns:a16="http://schemas.microsoft.com/office/drawing/2014/main" id="{32D82F67-70DD-4390-82EC-DE5249B39B40}"/>
                </a:ext>
              </a:extLst>
            </p:cNvPr>
            <p:cNvPicPr>
              <a:picLocks noChangeAspect="1"/>
            </p:cNvPicPr>
            <p:nvPr/>
          </p:nvPicPr>
          <p:blipFill>
            <a:blip r:embed="rId7"/>
            <a:stretch>
              <a:fillRect/>
            </a:stretch>
          </p:blipFill>
          <p:spPr>
            <a:xfrm>
              <a:off x="2747788" y="3904289"/>
              <a:ext cx="524233" cy="218562"/>
            </a:xfrm>
            <a:prstGeom prst="rect">
              <a:avLst/>
            </a:prstGeom>
          </p:spPr>
        </p:pic>
      </p:grpSp>
      <p:cxnSp>
        <p:nvCxnSpPr>
          <p:cNvPr id="161" name="Straight Connector 160">
            <a:extLst>
              <a:ext uri="{FF2B5EF4-FFF2-40B4-BE49-F238E27FC236}">
                <a16:creationId xmlns:a16="http://schemas.microsoft.com/office/drawing/2014/main" id="{FF7EA9D0-45B3-4C4B-9621-5A031D94DAFD}"/>
              </a:ext>
            </a:extLst>
          </p:cNvPr>
          <p:cNvCxnSpPr>
            <a:cxnSpLocks/>
            <a:stCxn id="34" idx="2"/>
            <a:endCxn id="150" idx="0"/>
          </p:cNvCxnSpPr>
          <p:nvPr/>
        </p:nvCxnSpPr>
        <p:spPr>
          <a:xfrm flipH="1">
            <a:off x="2990529" y="4089175"/>
            <a:ext cx="4618" cy="20335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D21B2F6-1325-41EB-B64C-2E3C711743DA}"/>
              </a:ext>
            </a:extLst>
          </p:cNvPr>
          <p:cNvCxnSpPr>
            <a:cxnSpLocks/>
            <a:stCxn id="63" idx="2"/>
            <a:endCxn id="143" idx="0"/>
          </p:cNvCxnSpPr>
          <p:nvPr/>
        </p:nvCxnSpPr>
        <p:spPr>
          <a:xfrm flipH="1">
            <a:off x="9272668" y="4050539"/>
            <a:ext cx="4618" cy="203352"/>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C63A4C5-EE09-4A18-86D6-1CE2C87E49A1}"/>
              </a:ext>
            </a:extLst>
          </p:cNvPr>
          <p:cNvCxnSpPr>
            <a:cxnSpLocks/>
            <a:stCxn id="76" idx="2"/>
            <a:endCxn id="157" idx="0"/>
          </p:cNvCxnSpPr>
          <p:nvPr/>
        </p:nvCxnSpPr>
        <p:spPr>
          <a:xfrm flipH="1">
            <a:off x="6814107" y="3643594"/>
            <a:ext cx="4618" cy="203352"/>
          </a:xfrm>
          <a:prstGeom prst="line">
            <a:avLst/>
          </a:prstGeom>
          <a:ln w="22225"/>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16A81456-E075-4316-AD48-87562DC45BA8}"/>
              </a:ext>
            </a:extLst>
          </p:cNvPr>
          <p:cNvGrpSpPr/>
          <p:nvPr/>
        </p:nvGrpSpPr>
        <p:grpSpPr>
          <a:xfrm>
            <a:off x="1674834" y="2503090"/>
            <a:ext cx="1034700" cy="805028"/>
            <a:chOff x="6940920" y="2677471"/>
            <a:chExt cx="2153334" cy="1447574"/>
          </a:xfrm>
        </p:grpSpPr>
        <p:sp>
          <p:nvSpPr>
            <p:cNvPr id="177" name="Rectangle 176">
              <a:extLst>
                <a:ext uri="{FF2B5EF4-FFF2-40B4-BE49-F238E27FC236}">
                  <a16:creationId xmlns:a16="http://schemas.microsoft.com/office/drawing/2014/main" id="{4CE1AFB9-F308-4138-9F27-740F25ECF44C}"/>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5FA0AA79-6F23-42D6-A62C-0A9AA8AE791B}"/>
                </a:ext>
              </a:extLst>
            </p:cNvPr>
            <p:cNvSpPr txBox="1"/>
            <p:nvPr/>
          </p:nvSpPr>
          <p:spPr>
            <a:xfrm>
              <a:off x="7166141" y="3662823"/>
              <a:ext cx="1928113" cy="4622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179" name="Picture 178">
              <a:extLst>
                <a:ext uri="{FF2B5EF4-FFF2-40B4-BE49-F238E27FC236}">
                  <a16:creationId xmlns:a16="http://schemas.microsoft.com/office/drawing/2014/main" id="{FA10912C-F691-40BA-A5EC-D03B7CCB999F}"/>
                </a:ext>
              </a:extLst>
            </p:cNvPr>
            <p:cNvPicPr>
              <a:picLocks noChangeAspect="1"/>
            </p:cNvPicPr>
            <p:nvPr/>
          </p:nvPicPr>
          <p:blipFill>
            <a:blip r:embed="rId8"/>
            <a:stretch>
              <a:fillRect/>
            </a:stretch>
          </p:blipFill>
          <p:spPr>
            <a:xfrm>
              <a:off x="7252053" y="2826149"/>
              <a:ext cx="1184747" cy="965826"/>
            </a:xfrm>
            <a:prstGeom prst="rect">
              <a:avLst/>
            </a:prstGeom>
          </p:spPr>
        </p:pic>
      </p:grpSp>
      <p:grpSp>
        <p:nvGrpSpPr>
          <p:cNvPr id="180" name="Group 179">
            <a:extLst>
              <a:ext uri="{FF2B5EF4-FFF2-40B4-BE49-F238E27FC236}">
                <a16:creationId xmlns:a16="http://schemas.microsoft.com/office/drawing/2014/main" id="{8340866C-93BA-4F94-92F4-4F33B69C06B1}"/>
              </a:ext>
            </a:extLst>
          </p:cNvPr>
          <p:cNvGrpSpPr/>
          <p:nvPr/>
        </p:nvGrpSpPr>
        <p:grpSpPr>
          <a:xfrm>
            <a:off x="5478289" y="2087144"/>
            <a:ext cx="1057638" cy="795078"/>
            <a:chOff x="6940920" y="2677471"/>
            <a:chExt cx="2201070" cy="1429682"/>
          </a:xfrm>
        </p:grpSpPr>
        <p:sp>
          <p:nvSpPr>
            <p:cNvPr id="181" name="Rectangle 180">
              <a:extLst>
                <a:ext uri="{FF2B5EF4-FFF2-40B4-BE49-F238E27FC236}">
                  <a16:creationId xmlns:a16="http://schemas.microsoft.com/office/drawing/2014/main" id="{B38AF171-37E3-4612-91A8-1A59F4F41B5B}"/>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20663387-D5E2-433E-A6F4-3B89C0831CCD}"/>
                </a:ext>
              </a:extLst>
            </p:cNvPr>
            <p:cNvSpPr txBox="1"/>
            <p:nvPr/>
          </p:nvSpPr>
          <p:spPr>
            <a:xfrm>
              <a:off x="7213877" y="3644931"/>
              <a:ext cx="1928113" cy="4622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183" name="Picture 182">
              <a:extLst>
                <a:ext uri="{FF2B5EF4-FFF2-40B4-BE49-F238E27FC236}">
                  <a16:creationId xmlns:a16="http://schemas.microsoft.com/office/drawing/2014/main" id="{BD19F5D4-F11E-4F27-9863-408C56F1C950}"/>
                </a:ext>
              </a:extLst>
            </p:cNvPr>
            <p:cNvPicPr>
              <a:picLocks noChangeAspect="1"/>
            </p:cNvPicPr>
            <p:nvPr/>
          </p:nvPicPr>
          <p:blipFill>
            <a:blip r:embed="rId8"/>
            <a:stretch>
              <a:fillRect/>
            </a:stretch>
          </p:blipFill>
          <p:spPr>
            <a:xfrm>
              <a:off x="7252053" y="2826149"/>
              <a:ext cx="1184747" cy="965826"/>
            </a:xfrm>
            <a:prstGeom prst="rect">
              <a:avLst/>
            </a:prstGeom>
          </p:spPr>
        </p:pic>
      </p:grpSp>
      <p:grpSp>
        <p:nvGrpSpPr>
          <p:cNvPr id="184" name="Group 183">
            <a:extLst>
              <a:ext uri="{FF2B5EF4-FFF2-40B4-BE49-F238E27FC236}">
                <a16:creationId xmlns:a16="http://schemas.microsoft.com/office/drawing/2014/main" id="{E3EABFE7-74BB-494A-9377-FD513E5D99F3}"/>
              </a:ext>
            </a:extLst>
          </p:cNvPr>
          <p:cNvGrpSpPr/>
          <p:nvPr/>
        </p:nvGrpSpPr>
        <p:grpSpPr>
          <a:xfrm>
            <a:off x="9727887" y="2490938"/>
            <a:ext cx="968827" cy="873268"/>
            <a:chOff x="6940920" y="2677471"/>
            <a:chExt cx="2016244" cy="1570281"/>
          </a:xfrm>
        </p:grpSpPr>
        <p:sp>
          <p:nvSpPr>
            <p:cNvPr id="185" name="Rectangle 184">
              <a:extLst>
                <a:ext uri="{FF2B5EF4-FFF2-40B4-BE49-F238E27FC236}">
                  <a16:creationId xmlns:a16="http://schemas.microsoft.com/office/drawing/2014/main" id="{BEA3D370-F520-4E9B-837F-A784E787E7D1}"/>
                </a:ext>
              </a:extLst>
            </p:cNvPr>
            <p:cNvSpPr/>
            <p:nvPr/>
          </p:nvSpPr>
          <p:spPr>
            <a:xfrm>
              <a:off x="6940920" y="2677471"/>
              <a:ext cx="1807014" cy="138803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5A0B3CA0-4E93-4345-AA9A-699E227765DC}"/>
                </a:ext>
              </a:extLst>
            </p:cNvPr>
            <p:cNvSpPr txBox="1"/>
            <p:nvPr/>
          </p:nvSpPr>
          <p:spPr>
            <a:xfrm>
              <a:off x="7029051" y="3785529"/>
              <a:ext cx="1928113" cy="4622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Dorado</a:t>
              </a:r>
            </a:p>
          </p:txBody>
        </p:sp>
        <p:pic>
          <p:nvPicPr>
            <p:cNvPr id="187" name="Picture 186">
              <a:extLst>
                <a:ext uri="{FF2B5EF4-FFF2-40B4-BE49-F238E27FC236}">
                  <a16:creationId xmlns:a16="http://schemas.microsoft.com/office/drawing/2014/main" id="{DE7985E3-9E4F-4252-B97A-FE681147D4DE}"/>
                </a:ext>
              </a:extLst>
            </p:cNvPr>
            <p:cNvPicPr>
              <a:picLocks noChangeAspect="1"/>
            </p:cNvPicPr>
            <p:nvPr/>
          </p:nvPicPr>
          <p:blipFill>
            <a:blip r:embed="rId8"/>
            <a:stretch>
              <a:fillRect/>
            </a:stretch>
          </p:blipFill>
          <p:spPr>
            <a:xfrm>
              <a:off x="7252053" y="2826149"/>
              <a:ext cx="1184747" cy="965826"/>
            </a:xfrm>
            <a:prstGeom prst="rect">
              <a:avLst/>
            </a:prstGeom>
          </p:spPr>
        </p:pic>
      </p:grpSp>
      <p:grpSp>
        <p:nvGrpSpPr>
          <p:cNvPr id="188" name="Group 187">
            <a:extLst>
              <a:ext uri="{FF2B5EF4-FFF2-40B4-BE49-F238E27FC236}">
                <a16:creationId xmlns:a16="http://schemas.microsoft.com/office/drawing/2014/main" id="{4FD10B44-C88A-44AA-B437-89ADE4EFF5B8}"/>
              </a:ext>
            </a:extLst>
          </p:cNvPr>
          <p:cNvGrpSpPr/>
          <p:nvPr/>
        </p:nvGrpSpPr>
        <p:grpSpPr>
          <a:xfrm>
            <a:off x="1656296" y="3536870"/>
            <a:ext cx="894822" cy="549405"/>
            <a:chOff x="2411796" y="3839536"/>
            <a:chExt cx="894822" cy="549405"/>
          </a:xfrm>
        </p:grpSpPr>
        <p:grpSp>
          <p:nvGrpSpPr>
            <p:cNvPr id="189" name="Group 188">
              <a:extLst>
                <a:ext uri="{FF2B5EF4-FFF2-40B4-BE49-F238E27FC236}">
                  <a16:creationId xmlns:a16="http://schemas.microsoft.com/office/drawing/2014/main" id="{6C936B8C-0DE3-4E9C-AC6D-2FCCE9D01B09}"/>
                </a:ext>
              </a:extLst>
            </p:cNvPr>
            <p:cNvGrpSpPr/>
            <p:nvPr/>
          </p:nvGrpSpPr>
          <p:grpSpPr>
            <a:xfrm>
              <a:off x="2411796" y="3839536"/>
              <a:ext cx="894822" cy="549405"/>
              <a:chOff x="2406168" y="2467913"/>
              <a:chExt cx="2171827" cy="1225288"/>
            </a:xfrm>
          </p:grpSpPr>
          <p:sp>
            <p:nvSpPr>
              <p:cNvPr id="191" name="Rectangle 190">
                <a:extLst>
                  <a:ext uri="{FF2B5EF4-FFF2-40B4-BE49-F238E27FC236}">
                    <a16:creationId xmlns:a16="http://schemas.microsoft.com/office/drawing/2014/main" id="{CD069E9B-738A-44F8-9897-B7473ABFCD8B}"/>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92" name="Flowchart: Process 191">
                <a:extLst>
                  <a:ext uri="{FF2B5EF4-FFF2-40B4-BE49-F238E27FC236}">
                    <a16:creationId xmlns:a16="http://schemas.microsoft.com/office/drawing/2014/main" id="{4C04B212-484A-4744-A018-0358726A9583}"/>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3" name="Picture 192">
                <a:extLst>
                  <a:ext uri="{FF2B5EF4-FFF2-40B4-BE49-F238E27FC236}">
                    <a16:creationId xmlns:a16="http://schemas.microsoft.com/office/drawing/2014/main" id="{3710064B-F3EF-4723-BB66-FE0CCA8405BE}"/>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194" name="Picture 193">
                <a:extLst>
                  <a:ext uri="{FF2B5EF4-FFF2-40B4-BE49-F238E27FC236}">
                    <a16:creationId xmlns:a16="http://schemas.microsoft.com/office/drawing/2014/main" id="{A706E96C-B954-45BB-B11B-659E1CCDFAD9}"/>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190" name="Picture 189">
              <a:extLst>
                <a:ext uri="{FF2B5EF4-FFF2-40B4-BE49-F238E27FC236}">
                  <a16:creationId xmlns:a16="http://schemas.microsoft.com/office/drawing/2014/main" id="{F55C8793-B14D-4ACC-9283-2B902A005C66}"/>
                </a:ext>
              </a:extLst>
            </p:cNvPr>
            <p:cNvPicPr>
              <a:picLocks noChangeAspect="1"/>
            </p:cNvPicPr>
            <p:nvPr/>
          </p:nvPicPr>
          <p:blipFill>
            <a:blip r:embed="rId7"/>
            <a:stretch>
              <a:fillRect/>
            </a:stretch>
          </p:blipFill>
          <p:spPr>
            <a:xfrm>
              <a:off x="2747788" y="3904289"/>
              <a:ext cx="524233" cy="218562"/>
            </a:xfrm>
            <a:prstGeom prst="rect">
              <a:avLst/>
            </a:prstGeom>
          </p:spPr>
        </p:pic>
      </p:grpSp>
      <p:grpSp>
        <p:nvGrpSpPr>
          <p:cNvPr id="195" name="Group 194">
            <a:extLst>
              <a:ext uri="{FF2B5EF4-FFF2-40B4-BE49-F238E27FC236}">
                <a16:creationId xmlns:a16="http://schemas.microsoft.com/office/drawing/2014/main" id="{6472786D-47FF-4370-AE85-A293E0716C0A}"/>
              </a:ext>
            </a:extLst>
          </p:cNvPr>
          <p:cNvGrpSpPr/>
          <p:nvPr/>
        </p:nvGrpSpPr>
        <p:grpSpPr>
          <a:xfrm>
            <a:off x="5471065" y="3092198"/>
            <a:ext cx="894822" cy="549405"/>
            <a:chOff x="2411796" y="3839536"/>
            <a:chExt cx="894822" cy="549405"/>
          </a:xfrm>
        </p:grpSpPr>
        <p:grpSp>
          <p:nvGrpSpPr>
            <p:cNvPr id="196" name="Group 195">
              <a:extLst>
                <a:ext uri="{FF2B5EF4-FFF2-40B4-BE49-F238E27FC236}">
                  <a16:creationId xmlns:a16="http://schemas.microsoft.com/office/drawing/2014/main" id="{61659A45-4171-46A6-AA05-6BCF31EF459A}"/>
                </a:ext>
              </a:extLst>
            </p:cNvPr>
            <p:cNvGrpSpPr/>
            <p:nvPr/>
          </p:nvGrpSpPr>
          <p:grpSpPr>
            <a:xfrm>
              <a:off x="2411796" y="3839536"/>
              <a:ext cx="894822" cy="549405"/>
              <a:chOff x="2406168" y="2467913"/>
              <a:chExt cx="2171827" cy="1225288"/>
            </a:xfrm>
          </p:grpSpPr>
          <p:sp>
            <p:nvSpPr>
              <p:cNvPr id="198" name="Rectangle 197">
                <a:extLst>
                  <a:ext uri="{FF2B5EF4-FFF2-40B4-BE49-F238E27FC236}">
                    <a16:creationId xmlns:a16="http://schemas.microsoft.com/office/drawing/2014/main" id="{EE103FF8-99FA-476D-8823-C12DA6A1E813}"/>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99" name="Flowchart: Process 198">
                <a:extLst>
                  <a:ext uri="{FF2B5EF4-FFF2-40B4-BE49-F238E27FC236}">
                    <a16:creationId xmlns:a16="http://schemas.microsoft.com/office/drawing/2014/main" id="{59229DC4-E32A-4D99-8CD7-2CF63598FE67}"/>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0" name="Picture 199">
                <a:extLst>
                  <a:ext uri="{FF2B5EF4-FFF2-40B4-BE49-F238E27FC236}">
                    <a16:creationId xmlns:a16="http://schemas.microsoft.com/office/drawing/2014/main" id="{D27CBEF4-05D2-4703-8658-B48996E43EAE}"/>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201" name="Picture 200">
                <a:extLst>
                  <a:ext uri="{FF2B5EF4-FFF2-40B4-BE49-F238E27FC236}">
                    <a16:creationId xmlns:a16="http://schemas.microsoft.com/office/drawing/2014/main" id="{B0862E68-038C-4A96-A491-96423078D157}"/>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197" name="Picture 196">
              <a:extLst>
                <a:ext uri="{FF2B5EF4-FFF2-40B4-BE49-F238E27FC236}">
                  <a16:creationId xmlns:a16="http://schemas.microsoft.com/office/drawing/2014/main" id="{3706B844-C8A4-4DC6-9DF4-865C93931415}"/>
                </a:ext>
              </a:extLst>
            </p:cNvPr>
            <p:cNvPicPr>
              <a:picLocks noChangeAspect="1"/>
            </p:cNvPicPr>
            <p:nvPr/>
          </p:nvPicPr>
          <p:blipFill>
            <a:blip r:embed="rId7"/>
            <a:stretch>
              <a:fillRect/>
            </a:stretch>
          </p:blipFill>
          <p:spPr>
            <a:xfrm>
              <a:off x="2747788" y="3904289"/>
              <a:ext cx="524233" cy="218562"/>
            </a:xfrm>
            <a:prstGeom prst="rect">
              <a:avLst/>
            </a:prstGeom>
          </p:spPr>
        </p:pic>
      </p:grpSp>
      <p:grpSp>
        <p:nvGrpSpPr>
          <p:cNvPr id="202" name="Group 201">
            <a:extLst>
              <a:ext uri="{FF2B5EF4-FFF2-40B4-BE49-F238E27FC236}">
                <a16:creationId xmlns:a16="http://schemas.microsoft.com/office/drawing/2014/main" id="{B85FDED8-9E91-44FD-A179-92139A719DF0}"/>
              </a:ext>
            </a:extLst>
          </p:cNvPr>
          <p:cNvGrpSpPr/>
          <p:nvPr/>
        </p:nvGrpSpPr>
        <p:grpSpPr>
          <a:xfrm>
            <a:off x="9727887" y="3500005"/>
            <a:ext cx="894822" cy="549405"/>
            <a:chOff x="2411796" y="3839536"/>
            <a:chExt cx="894822" cy="549405"/>
          </a:xfrm>
        </p:grpSpPr>
        <p:grpSp>
          <p:nvGrpSpPr>
            <p:cNvPr id="203" name="Group 202">
              <a:extLst>
                <a:ext uri="{FF2B5EF4-FFF2-40B4-BE49-F238E27FC236}">
                  <a16:creationId xmlns:a16="http://schemas.microsoft.com/office/drawing/2014/main" id="{9AAC9C8C-007F-4CAB-B684-889736F202F7}"/>
                </a:ext>
              </a:extLst>
            </p:cNvPr>
            <p:cNvGrpSpPr/>
            <p:nvPr/>
          </p:nvGrpSpPr>
          <p:grpSpPr>
            <a:xfrm>
              <a:off x="2411796" y="3839536"/>
              <a:ext cx="894822" cy="549405"/>
              <a:chOff x="2406168" y="2467913"/>
              <a:chExt cx="2171827" cy="1225288"/>
            </a:xfrm>
          </p:grpSpPr>
          <p:sp>
            <p:nvSpPr>
              <p:cNvPr id="205" name="Rectangle 204">
                <a:extLst>
                  <a:ext uri="{FF2B5EF4-FFF2-40B4-BE49-F238E27FC236}">
                    <a16:creationId xmlns:a16="http://schemas.microsoft.com/office/drawing/2014/main" id="{1EFBAAFF-1984-4973-803E-CF7456985A28}"/>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06" name="Flowchart: Process 205">
                <a:extLst>
                  <a:ext uri="{FF2B5EF4-FFF2-40B4-BE49-F238E27FC236}">
                    <a16:creationId xmlns:a16="http://schemas.microsoft.com/office/drawing/2014/main" id="{CD071DE8-ADA4-4356-9F63-439B3610E894}"/>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 name="Picture 206">
                <a:extLst>
                  <a:ext uri="{FF2B5EF4-FFF2-40B4-BE49-F238E27FC236}">
                    <a16:creationId xmlns:a16="http://schemas.microsoft.com/office/drawing/2014/main" id="{74439F2B-FFF9-4879-B61A-C7DB1F1A0F43}"/>
                  </a:ext>
                </a:extLst>
              </p:cNvPr>
              <p:cNvPicPr>
                <a:picLocks noChangeAspect="1"/>
              </p:cNvPicPr>
              <p:nvPr/>
            </p:nvPicPr>
            <p:blipFill>
              <a:blip r:embed="rId5"/>
              <a:stretch>
                <a:fillRect/>
              </a:stretch>
            </p:blipFill>
            <p:spPr>
              <a:xfrm>
                <a:off x="2507566" y="2591638"/>
                <a:ext cx="722825" cy="993227"/>
              </a:xfrm>
              <a:prstGeom prst="rect">
                <a:avLst/>
              </a:prstGeom>
            </p:spPr>
          </p:pic>
          <p:pic>
            <p:nvPicPr>
              <p:cNvPr id="208" name="Picture 207">
                <a:extLst>
                  <a:ext uri="{FF2B5EF4-FFF2-40B4-BE49-F238E27FC236}">
                    <a16:creationId xmlns:a16="http://schemas.microsoft.com/office/drawing/2014/main" id="{305FD9E9-2692-46B5-B6E6-394EE012A6E6}"/>
                  </a:ext>
                </a:extLst>
              </p:cNvPr>
              <p:cNvPicPr>
                <a:picLocks noChangeAspect="1"/>
              </p:cNvPicPr>
              <p:nvPr/>
            </p:nvPicPr>
            <p:blipFill>
              <a:blip r:embed="rId6"/>
              <a:stretch>
                <a:fillRect/>
              </a:stretch>
            </p:blipFill>
            <p:spPr>
              <a:xfrm>
                <a:off x="2859659" y="3132955"/>
                <a:ext cx="1550394" cy="447462"/>
              </a:xfrm>
              <a:prstGeom prst="rect">
                <a:avLst/>
              </a:prstGeom>
            </p:spPr>
          </p:pic>
        </p:grpSp>
        <p:pic>
          <p:nvPicPr>
            <p:cNvPr id="204" name="Picture 203">
              <a:extLst>
                <a:ext uri="{FF2B5EF4-FFF2-40B4-BE49-F238E27FC236}">
                  <a16:creationId xmlns:a16="http://schemas.microsoft.com/office/drawing/2014/main" id="{DE756FE6-A018-4335-BC21-ED2B1B43D165}"/>
                </a:ext>
              </a:extLst>
            </p:cNvPr>
            <p:cNvPicPr>
              <a:picLocks noChangeAspect="1"/>
            </p:cNvPicPr>
            <p:nvPr/>
          </p:nvPicPr>
          <p:blipFill>
            <a:blip r:embed="rId7"/>
            <a:stretch>
              <a:fillRect/>
            </a:stretch>
          </p:blipFill>
          <p:spPr>
            <a:xfrm>
              <a:off x="2747788" y="3904289"/>
              <a:ext cx="524233" cy="218562"/>
            </a:xfrm>
            <a:prstGeom prst="rect">
              <a:avLst/>
            </a:prstGeom>
          </p:spPr>
        </p:pic>
      </p:grpSp>
      <p:sp>
        <p:nvSpPr>
          <p:cNvPr id="209" name="TextBox 208">
            <a:extLst>
              <a:ext uri="{FF2B5EF4-FFF2-40B4-BE49-F238E27FC236}">
                <a16:creationId xmlns:a16="http://schemas.microsoft.com/office/drawing/2014/main" id="{E11FA7EA-8CE7-49D4-B420-51D58E2AF139}"/>
              </a:ext>
            </a:extLst>
          </p:cNvPr>
          <p:cNvSpPr txBox="1"/>
          <p:nvPr/>
        </p:nvSpPr>
        <p:spPr>
          <a:xfrm>
            <a:off x="899392" y="2749892"/>
            <a:ext cx="465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A</a:t>
            </a:r>
          </a:p>
        </p:txBody>
      </p:sp>
      <p:sp>
        <p:nvSpPr>
          <p:cNvPr id="210" name="TextBox 209">
            <a:extLst>
              <a:ext uri="{FF2B5EF4-FFF2-40B4-BE49-F238E27FC236}">
                <a16:creationId xmlns:a16="http://schemas.microsoft.com/office/drawing/2014/main" id="{B55FB368-FD97-4722-A3AA-1DA727838F4A}"/>
              </a:ext>
            </a:extLst>
          </p:cNvPr>
          <p:cNvSpPr txBox="1"/>
          <p:nvPr/>
        </p:nvSpPr>
        <p:spPr>
          <a:xfrm>
            <a:off x="902198" y="3548229"/>
            <a:ext cx="465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B</a:t>
            </a:r>
          </a:p>
        </p:txBody>
      </p:sp>
      <p:sp>
        <p:nvSpPr>
          <p:cNvPr id="211" name="TextBox 210">
            <a:extLst>
              <a:ext uri="{FF2B5EF4-FFF2-40B4-BE49-F238E27FC236}">
                <a16:creationId xmlns:a16="http://schemas.microsoft.com/office/drawing/2014/main" id="{48262F67-C9A5-4734-8A79-5102A782ED43}"/>
              </a:ext>
            </a:extLst>
          </p:cNvPr>
          <p:cNvSpPr txBox="1"/>
          <p:nvPr/>
        </p:nvSpPr>
        <p:spPr>
          <a:xfrm>
            <a:off x="899391" y="4420742"/>
            <a:ext cx="465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C</a:t>
            </a:r>
          </a:p>
        </p:txBody>
      </p:sp>
      <p:sp>
        <p:nvSpPr>
          <p:cNvPr id="212" name="TextBox 211">
            <a:extLst>
              <a:ext uri="{FF2B5EF4-FFF2-40B4-BE49-F238E27FC236}">
                <a16:creationId xmlns:a16="http://schemas.microsoft.com/office/drawing/2014/main" id="{7672B250-6958-47FE-8795-9F42F1DB3ADC}"/>
              </a:ext>
            </a:extLst>
          </p:cNvPr>
          <p:cNvSpPr txBox="1"/>
          <p:nvPr/>
        </p:nvSpPr>
        <p:spPr>
          <a:xfrm>
            <a:off x="902198" y="5293255"/>
            <a:ext cx="465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D</a:t>
            </a:r>
          </a:p>
        </p:txBody>
      </p:sp>
      <p:pic>
        <p:nvPicPr>
          <p:cNvPr id="213" name="Picture 212" descr="A picture containing mirror&#10;&#10;Description automatically generated">
            <a:extLst>
              <a:ext uri="{FF2B5EF4-FFF2-40B4-BE49-F238E27FC236}">
                <a16:creationId xmlns:a16="http://schemas.microsoft.com/office/drawing/2014/main" id="{07206284-D5E2-47A8-BBBB-49B2A91E128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530237" y="5886096"/>
            <a:ext cx="5682630" cy="684386"/>
          </a:xfrm>
          <a:prstGeom prst="rect">
            <a:avLst/>
          </a:prstGeom>
          <a:solidFill>
            <a:schemeClr val="bg1"/>
          </a:solidFill>
        </p:spPr>
      </p:pic>
      <p:sp>
        <p:nvSpPr>
          <p:cNvPr id="228" name="TextBox 227">
            <a:extLst>
              <a:ext uri="{FF2B5EF4-FFF2-40B4-BE49-F238E27FC236}">
                <a16:creationId xmlns:a16="http://schemas.microsoft.com/office/drawing/2014/main" id="{797A0CF7-416B-4148-8B7B-9381A767DCBC}"/>
              </a:ext>
            </a:extLst>
          </p:cNvPr>
          <p:cNvSpPr txBox="1"/>
          <p:nvPr/>
        </p:nvSpPr>
        <p:spPr>
          <a:xfrm>
            <a:off x="899390" y="6045887"/>
            <a:ext cx="465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rPr>
              <a:t>E</a:t>
            </a:r>
          </a:p>
        </p:txBody>
      </p:sp>
      <p:cxnSp>
        <p:nvCxnSpPr>
          <p:cNvPr id="230" name="Straight Connector 229">
            <a:extLst>
              <a:ext uri="{FF2B5EF4-FFF2-40B4-BE49-F238E27FC236}">
                <a16:creationId xmlns:a16="http://schemas.microsoft.com/office/drawing/2014/main" id="{8CB288E3-4C3A-4A04-A374-FD117971E91E}"/>
              </a:ext>
            </a:extLst>
          </p:cNvPr>
          <p:cNvCxnSpPr>
            <a:cxnSpLocks/>
            <a:endCxn id="213" idx="1"/>
          </p:cNvCxnSpPr>
          <p:nvPr/>
        </p:nvCxnSpPr>
        <p:spPr>
          <a:xfrm>
            <a:off x="2996297" y="5352984"/>
            <a:ext cx="533940" cy="87530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CAE7C67-0DEE-49EC-88A5-AC1BE1A8A38E}"/>
              </a:ext>
            </a:extLst>
          </p:cNvPr>
          <p:cNvCxnSpPr>
            <a:cxnSpLocks/>
            <a:endCxn id="213" idx="0"/>
          </p:cNvCxnSpPr>
          <p:nvPr/>
        </p:nvCxnSpPr>
        <p:spPr>
          <a:xfrm flipH="1">
            <a:off x="6371552" y="5112653"/>
            <a:ext cx="377067" cy="77344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3BD8411-A2F5-480B-A5AE-FDFC41E404F8}"/>
              </a:ext>
            </a:extLst>
          </p:cNvPr>
          <p:cNvCxnSpPr>
            <a:cxnSpLocks/>
            <a:endCxn id="213" idx="3"/>
          </p:cNvCxnSpPr>
          <p:nvPr/>
        </p:nvCxnSpPr>
        <p:spPr>
          <a:xfrm flipH="1">
            <a:off x="9212867" y="5352983"/>
            <a:ext cx="63667" cy="87530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049F6C19-EC16-449D-87B3-AB689A7566D8}"/>
              </a:ext>
            </a:extLst>
          </p:cNvPr>
          <p:cNvSpPr txBox="1"/>
          <p:nvPr/>
        </p:nvSpPr>
        <p:spPr>
          <a:xfrm>
            <a:off x="5735780" y="6082831"/>
            <a:ext cx="11502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External cloud</a:t>
            </a:r>
          </a:p>
        </p:txBody>
      </p:sp>
      <p:cxnSp>
        <p:nvCxnSpPr>
          <p:cNvPr id="163" name="Straight Connector 162">
            <a:extLst>
              <a:ext uri="{FF2B5EF4-FFF2-40B4-BE49-F238E27FC236}">
                <a16:creationId xmlns:a16="http://schemas.microsoft.com/office/drawing/2014/main" id="{A5BD6FA1-4371-4C41-A761-577CA7717AD6}"/>
              </a:ext>
            </a:extLst>
          </p:cNvPr>
          <p:cNvCxnSpPr/>
          <p:nvPr/>
        </p:nvCxnSpPr>
        <p:spPr>
          <a:xfrm>
            <a:off x="10958646" y="5105547"/>
            <a:ext cx="480291" cy="0"/>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9980152C-38B4-4F24-9976-D3DBFA4F42A0}"/>
              </a:ext>
            </a:extLst>
          </p:cNvPr>
          <p:cNvSpPr txBox="1"/>
          <p:nvPr/>
        </p:nvSpPr>
        <p:spPr>
          <a:xfrm>
            <a:off x="10865275" y="5129926"/>
            <a:ext cx="133927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Cross site data links (subject to regulations such as GDPR)</a:t>
            </a:r>
          </a:p>
        </p:txBody>
      </p:sp>
      <p:sp>
        <p:nvSpPr>
          <p:cNvPr id="6" name="TextBox 5">
            <a:extLst>
              <a:ext uri="{FF2B5EF4-FFF2-40B4-BE49-F238E27FC236}">
                <a16:creationId xmlns:a16="http://schemas.microsoft.com/office/drawing/2014/main" id="{13BA52A7-7525-4520-A4E8-E41DA7473D10}"/>
              </a:ext>
            </a:extLst>
          </p:cNvPr>
          <p:cNvSpPr txBox="1"/>
          <p:nvPr/>
        </p:nvSpPr>
        <p:spPr>
          <a:xfrm>
            <a:off x="1690708" y="1806005"/>
            <a:ext cx="519712" cy="2769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APPS</a:t>
            </a:r>
          </a:p>
        </p:txBody>
      </p:sp>
      <p:sp>
        <p:nvSpPr>
          <p:cNvPr id="166" name="TextBox 165">
            <a:extLst>
              <a:ext uri="{FF2B5EF4-FFF2-40B4-BE49-F238E27FC236}">
                <a16:creationId xmlns:a16="http://schemas.microsoft.com/office/drawing/2014/main" id="{91BE560A-17C8-4B32-A75B-8D1A92CD8B01}"/>
              </a:ext>
            </a:extLst>
          </p:cNvPr>
          <p:cNvSpPr txBox="1"/>
          <p:nvPr/>
        </p:nvSpPr>
        <p:spPr>
          <a:xfrm>
            <a:off x="5457588" y="1739671"/>
            <a:ext cx="519712" cy="2769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APPS</a:t>
            </a:r>
          </a:p>
        </p:txBody>
      </p:sp>
      <p:sp>
        <p:nvSpPr>
          <p:cNvPr id="167" name="TextBox 166">
            <a:extLst>
              <a:ext uri="{FF2B5EF4-FFF2-40B4-BE49-F238E27FC236}">
                <a16:creationId xmlns:a16="http://schemas.microsoft.com/office/drawing/2014/main" id="{7F4FBA70-A9A8-4C59-B3C3-7AD9028185AC}"/>
              </a:ext>
            </a:extLst>
          </p:cNvPr>
          <p:cNvSpPr txBox="1"/>
          <p:nvPr/>
        </p:nvSpPr>
        <p:spPr>
          <a:xfrm>
            <a:off x="8655359" y="1765498"/>
            <a:ext cx="519712" cy="276999"/>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APPS</a:t>
            </a:r>
          </a:p>
        </p:txBody>
      </p:sp>
      <p:cxnSp>
        <p:nvCxnSpPr>
          <p:cNvPr id="168" name="Straight Connector 167">
            <a:extLst>
              <a:ext uri="{FF2B5EF4-FFF2-40B4-BE49-F238E27FC236}">
                <a16:creationId xmlns:a16="http://schemas.microsoft.com/office/drawing/2014/main" id="{6A4FD652-F3A0-40B6-95EA-394018A2A563}"/>
              </a:ext>
            </a:extLst>
          </p:cNvPr>
          <p:cNvCxnSpPr>
            <a:cxnSpLocks/>
            <a:stCxn id="18" idx="2"/>
            <a:endCxn id="6" idx="0"/>
          </p:cNvCxnSpPr>
          <p:nvPr/>
        </p:nvCxnSpPr>
        <p:spPr>
          <a:xfrm flipH="1">
            <a:off x="1950564" y="1434541"/>
            <a:ext cx="1125152" cy="37146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ABFD41B-03F3-4548-8363-FD16423353E4}"/>
              </a:ext>
            </a:extLst>
          </p:cNvPr>
          <p:cNvCxnSpPr>
            <a:cxnSpLocks/>
            <a:stCxn id="19" idx="2"/>
            <a:endCxn id="166" idx="0"/>
          </p:cNvCxnSpPr>
          <p:nvPr/>
        </p:nvCxnSpPr>
        <p:spPr>
          <a:xfrm flipH="1">
            <a:off x="5717444" y="1188185"/>
            <a:ext cx="1122091" cy="55148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67FF9D4-B3B2-4317-8308-CC3C93A84EE9}"/>
              </a:ext>
            </a:extLst>
          </p:cNvPr>
          <p:cNvCxnSpPr>
            <a:cxnSpLocks/>
            <a:stCxn id="20" idx="2"/>
            <a:endCxn id="167" idx="0"/>
          </p:cNvCxnSpPr>
          <p:nvPr/>
        </p:nvCxnSpPr>
        <p:spPr>
          <a:xfrm flipH="1">
            <a:off x="8915215" y="1443648"/>
            <a:ext cx="199233" cy="32185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C57D44-86DF-498D-9966-32C68BBF40FF}"/>
              </a:ext>
            </a:extLst>
          </p:cNvPr>
          <p:cNvSpPr txBox="1"/>
          <p:nvPr/>
        </p:nvSpPr>
        <p:spPr>
          <a:xfrm>
            <a:off x="2481924" y="1557389"/>
            <a:ext cx="4379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VDI</a:t>
            </a:r>
          </a:p>
        </p:txBody>
      </p:sp>
      <p:cxnSp>
        <p:nvCxnSpPr>
          <p:cNvPr id="29" name="Straight Connector 28">
            <a:extLst>
              <a:ext uri="{FF2B5EF4-FFF2-40B4-BE49-F238E27FC236}">
                <a16:creationId xmlns:a16="http://schemas.microsoft.com/office/drawing/2014/main" id="{9C18299C-1006-445D-8988-D3FE8FDB7EB1}"/>
              </a:ext>
            </a:extLst>
          </p:cNvPr>
          <p:cNvCxnSpPr>
            <a:endCxn id="166" idx="1"/>
          </p:cNvCxnSpPr>
          <p:nvPr/>
        </p:nvCxnSpPr>
        <p:spPr>
          <a:xfrm>
            <a:off x="3075716" y="1459122"/>
            <a:ext cx="2381872" cy="419049"/>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8A70EFF-2A91-406D-BF3B-65154313CA1E}"/>
              </a:ext>
            </a:extLst>
          </p:cNvPr>
          <p:cNvCxnSpPr>
            <a:cxnSpLocks/>
            <a:stCxn id="18" idx="2"/>
            <a:endCxn id="167" idx="1"/>
          </p:cNvCxnSpPr>
          <p:nvPr/>
        </p:nvCxnSpPr>
        <p:spPr>
          <a:xfrm>
            <a:off x="3075716" y="1434541"/>
            <a:ext cx="5579643" cy="4694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99E1453-FD5E-480F-8397-D19E69E041DD}"/>
              </a:ext>
            </a:extLst>
          </p:cNvPr>
          <p:cNvCxnSpPr>
            <a:cxnSpLocks/>
            <a:stCxn id="19" idx="2"/>
            <a:endCxn id="6" idx="3"/>
          </p:cNvCxnSpPr>
          <p:nvPr/>
        </p:nvCxnSpPr>
        <p:spPr>
          <a:xfrm flipH="1">
            <a:off x="2210420" y="1188185"/>
            <a:ext cx="4629115" cy="75632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483DA75-1EAE-49A8-9D0A-63E04FD51BDA}"/>
              </a:ext>
            </a:extLst>
          </p:cNvPr>
          <p:cNvCxnSpPr>
            <a:cxnSpLocks/>
            <a:endCxn id="167" idx="1"/>
          </p:cNvCxnSpPr>
          <p:nvPr/>
        </p:nvCxnSpPr>
        <p:spPr>
          <a:xfrm>
            <a:off x="6818726" y="1188185"/>
            <a:ext cx="1836633" cy="71581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A1B70FA-521C-4D73-A09E-A709A9FA3F27}"/>
              </a:ext>
            </a:extLst>
          </p:cNvPr>
          <p:cNvCxnSpPr>
            <a:cxnSpLocks/>
            <a:endCxn id="6" idx="3"/>
          </p:cNvCxnSpPr>
          <p:nvPr/>
        </p:nvCxnSpPr>
        <p:spPr>
          <a:xfrm flipH="1">
            <a:off x="2210420" y="1459122"/>
            <a:ext cx="6904028" cy="48538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5B5D0A-729A-4572-8E2C-CF8E0528C58C}"/>
              </a:ext>
            </a:extLst>
          </p:cNvPr>
          <p:cNvCxnSpPr>
            <a:cxnSpLocks/>
            <a:stCxn id="20" idx="2"/>
            <a:endCxn id="166" idx="3"/>
          </p:cNvCxnSpPr>
          <p:nvPr/>
        </p:nvCxnSpPr>
        <p:spPr>
          <a:xfrm flipH="1">
            <a:off x="5977300" y="1443648"/>
            <a:ext cx="3137148" cy="43452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9E92E670-C8CC-48A0-8B53-4E1E7FAC3156}"/>
              </a:ext>
            </a:extLst>
          </p:cNvPr>
          <p:cNvSpPr txBox="1"/>
          <p:nvPr/>
        </p:nvSpPr>
        <p:spPr>
          <a:xfrm>
            <a:off x="4423749" y="1277186"/>
            <a:ext cx="4379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VDI</a:t>
            </a:r>
          </a:p>
        </p:txBody>
      </p:sp>
      <p:sp>
        <p:nvSpPr>
          <p:cNvPr id="215" name="TextBox 214">
            <a:extLst>
              <a:ext uri="{FF2B5EF4-FFF2-40B4-BE49-F238E27FC236}">
                <a16:creationId xmlns:a16="http://schemas.microsoft.com/office/drawing/2014/main" id="{B6E31EB1-405F-4723-8194-6CCEC4F3F505}"/>
              </a:ext>
            </a:extLst>
          </p:cNvPr>
          <p:cNvSpPr txBox="1"/>
          <p:nvPr/>
        </p:nvSpPr>
        <p:spPr>
          <a:xfrm>
            <a:off x="7713856" y="1296041"/>
            <a:ext cx="4379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VDI</a:t>
            </a:r>
          </a:p>
        </p:txBody>
      </p:sp>
      <p:sp>
        <p:nvSpPr>
          <p:cNvPr id="220" name="TextBox 219">
            <a:extLst>
              <a:ext uri="{FF2B5EF4-FFF2-40B4-BE49-F238E27FC236}">
                <a16:creationId xmlns:a16="http://schemas.microsoft.com/office/drawing/2014/main" id="{8B1458FE-12A3-4981-A3D5-132362633DEF}"/>
              </a:ext>
            </a:extLst>
          </p:cNvPr>
          <p:cNvSpPr txBox="1"/>
          <p:nvPr/>
        </p:nvSpPr>
        <p:spPr>
          <a:xfrm>
            <a:off x="2018188" y="3858386"/>
            <a:ext cx="1188287" cy="261610"/>
          </a:xfrm>
          <a:prstGeom prst="rect">
            <a:avLst/>
          </a:prstGeom>
          <a:solidFill>
            <a:srgbClr val="FFFFFF"/>
          </a:solidFill>
        </p:spPr>
        <p:txBody>
          <a:bodyPr wrap="square" rtlCol="0">
            <a:spAutoFit/>
          </a:bodyPr>
          <a:lstStyle/>
          <a:p>
            <a:r>
              <a:rPr lang="en-US" sz="1100" dirty="0"/>
              <a:t>OceanStor 100D</a:t>
            </a:r>
          </a:p>
        </p:txBody>
      </p:sp>
      <p:sp>
        <p:nvSpPr>
          <p:cNvPr id="221" name="TextBox 220">
            <a:extLst>
              <a:ext uri="{FF2B5EF4-FFF2-40B4-BE49-F238E27FC236}">
                <a16:creationId xmlns:a16="http://schemas.microsoft.com/office/drawing/2014/main" id="{A4504468-96AB-48FD-9726-B26CF22363DC}"/>
              </a:ext>
            </a:extLst>
          </p:cNvPr>
          <p:cNvSpPr txBox="1"/>
          <p:nvPr/>
        </p:nvSpPr>
        <p:spPr>
          <a:xfrm>
            <a:off x="2387737" y="4607906"/>
            <a:ext cx="1188287" cy="261610"/>
          </a:xfrm>
          <a:prstGeom prst="rect">
            <a:avLst/>
          </a:prstGeom>
          <a:solidFill>
            <a:srgbClr val="FFFFFF"/>
          </a:solidFill>
        </p:spPr>
        <p:txBody>
          <a:bodyPr wrap="square" rtlCol="0">
            <a:spAutoFit/>
          </a:bodyPr>
          <a:lstStyle/>
          <a:p>
            <a:r>
              <a:rPr lang="en-US" sz="1100" dirty="0"/>
              <a:t>OceanStor 100D</a:t>
            </a:r>
          </a:p>
        </p:txBody>
      </p:sp>
      <p:sp>
        <p:nvSpPr>
          <p:cNvPr id="222" name="TextBox 221">
            <a:extLst>
              <a:ext uri="{FF2B5EF4-FFF2-40B4-BE49-F238E27FC236}">
                <a16:creationId xmlns:a16="http://schemas.microsoft.com/office/drawing/2014/main" id="{3FCBBCC2-9D00-4398-AB11-CED6C78EA8C2}"/>
              </a:ext>
            </a:extLst>
          </p:cNvPr>
          <p:cNvSpPr txBox="1"/>
          <p:nvPr/>
        </p:nvSpPr>
        <p:spPr>
          <a:xfrm>
            <a:off x="5771744" y="3423078"/>
            <a:ext cx="1188287" cy="261610"/>
          </a:xfrm>
          <a:prstGeom prst="rect">
            <a:avLst/>
          </a:prstGeom>
          <a:solidFill>
            <a:srgbClr val="FFFFFF"/>
          </a:solidFill>
        </p:spPr>
        <p:txBody>
          <a:bodyPr wrap="square" rtlCol="0">
            <a:spAutoFit/>
          </a:bodyPr>
          <a:lstStyle/>
          <a:p>
            <a:r>
              <a:rPr lang="en-US" sz="1100" dirty="0"/>
              <a:t>OceanStor 100D</a:t>
            </a:r>
          </a:p>
        </p:txBody>
      </p:sp>
      <p:sp>
        <p:nvSpPr>
          <p:cNvPr id="223" name="TextBox 222">
            <a:extLst>
              <a:ext uri="{FF2B5EF4-FFF2-40B4-BE49-F238E27FC236}">
                <a16:creationId xmlns:a16="http://schemas.microsoft.com/office/drawing/2014/main" id="{ECBA6B08-2D16-4357-9C07-82F4FA82175B}"/>
              </a:ext>
            </a:extLst>
          </p:cNvPr>
          <p:cNvSpPr txBox="1"/>
          <p:nvPr/>
        </p:nvSpPr>
        <p:spPr>
          <a:xfrm>
            <a:off x="6219963" y="4150767"/>
            <a:ext cx="1188287" cy="261610"/>
          </a:xfrm>
          <a:prstGeom prst="rect">
            <a:avLst/>
          </a:prstGeom>
          <a:solidFill>
            <a:srgbClr val="FFFFFF"/>
          </a:solidFill>
        </p:spPr>
        <p:txBody>
          <a:bodyPr wrap="square" rtlCol="0">
            <a:spAutoFit/>
          </a:bodyPr>
          <a:lstStyle/>
          <a:p>
            <a:r>
              <a:rPr lang="en-US" sz="1100" dirty="0"/>
              <a:t>OceanStor 100D</a:t>
            </a:r>
          </a:p>
        </p:txBody>
      </p:sp>
      <p:sp>
        <p:nvSpPr>
          <p:cNvPr id="224" name="TextBox 223">
            <a:extLst>
              <a:ext uri="{FF2B5EF4-FFF2-40B4-BE49-F238E27FC236}">
                <a16:creationId xmlns:a16="http://schemas.microsoft.com/office/drawing/2014/main" id="{F808ABAE-A319-4AC8-BB79-E2AF1E267B0F}"/>
              </a:ext>
            </a:extLst>
          </p:cNvPr>
          <p:cNvSpPr txBox="1"/>
          <p:nvPr/>
        </p:nvSpPr>
        <p:spPr>
          <a:xfrm>
            <a:off x="9206425" y="3796877"/>
            <a:ext cx="1188287" cy="261610"/>
          </a:xfrm>
          <a:prstGeom prst="rect">
            <a:avLst/>
          </a:prstGeom>
          <a:solidFill>
            <a:srgbClr val="FFFFFF"/>
          </a:solidFill>
        </p:spPr>
        <p:txBody>
          <a:bodyPr wrap="square" rtlCol="0">
            <a:spAutoFit/>
          </a:bodyPr>
          <a:lstStyle/>
          <a:p>
            <a:r>
              <a:rPr lang="en-US" sz="1100" dirty="0"/>
              <a:t>OceanStor 100D</a:t>
            </a:r>
          </a:p>
        </p:txBody>
      </p:sp>
      <p:sp>
        <p:nvSpPr>
          <p:cNvPr id="225" name="TextBox 224">
            <a:extLst>
              <a:ext uri="{FF2B5EF4-FFF2-40B4-BE49-F238E27FC236}">
                <a16:creationId xmlns:a16="http://schemas.microsoft.com/office/drawing/2014/main" id="{FDA8E295-EF96-4092-9D90-6DC4C3B4B1BA}"/>
              </a:ext>
            </a:extLst>
          </p:cNvPr>
          <p:cNvSpPr txBox="1"/>
          <p:nvPr/>
        </p:nvSpPr>
        <p:spPr>
          <a:xfrm>
            <a:off x="8775042" y="4535140"/>
            <a:ext cx="1188287" cy="261610"/>
          </a:xfrm>
          <a:prstGeom prst="rect">
            <a:avLst/>
          </a:prstGeom>
          <a:solidFill>
            <a:srgbClr val="FFFFFF"/>
          </a:solidFill>
        </p:spPr>
        <p:txBody>
          <a:bodyPr wrap="square" rtlCol="0">
            <a:spAutoFit/>
          </a:bodyPr>
          <a:lstStyle/>
          <a:p>
            <a:r>
              <a:rPr lang="en-US" sz="1100" dirty="0"/>
              <a:t>OceanStor 100D</a:t>
            </a:r>
          </a:p>
        </p:txBody>
      </p:sp>
      <p:sp>
        <p:nvSpPr>
          <p:cNvPr id="226" name="TextBox 225">
            <a:extLst>
              <a:ext uri="{FF2B5EF4-FFF2-40B4-BE49-F238E27FC236}">
                <a16:creationId xmlns:a16="http://schemas.microsoft.com/office/drawing/2014/main" id="{F5A8DA75-30DB-494A-9379-DE07B654F6E2}"/>
              </a:ext>
            </a:extLst>
          </p:cNvPr>
          <p:cNvSpPr txBox="1"/>
          <p:nvPr/>
        </p:nvSpPr>
        <p:spPr>
          <a:xfrm>
            <a:off x="2661868" y="5002932"/>
            <a:ext cx="1130438" cy="461665"/>
          </a:xfrm>
          <a:prstGeom prst="rect">
            <a:avLst/>
          </a:prstGeom>
          <a:noFill/>
        </p:spPr>
        <p:txBody>
          <a:bodyPr wrap="square" rtlCol="0">
            <a:spAutoFit/>
          </a:bodyPr>
          <a:lstStyle/>
          <a:p>
            <a:r>
              <a:rPr lang="en-US" sz="1200" dirty="0"/>
              <a:t>Backup and archive</a:t>
            </a:r>
          </a:p>
        </p:txBody>
      </p:sp>
      <p:sp>
        <p:nvSpPr>
          <p:cNvPr id="227" name="TextBox 226">
            <a:extLst>
              <a:ext uri="{FF2B5EF4-FFF2-40B4-BE49-F238E27FC236}">
                <a16:creationId xmlns:a16="http://schemas.microsoft.com/office/drawing/2014/main" id="{4A55DF3E-3876-4A41-A60A-676E39216DF9}"/>
              </a:ext>
            </a:extLst>
          </p:cNvPr>
          <p:cNvSpPr txBox="1"/>
          <p:nvPr/>
        </p:nvSpPr>
        <p:spPr>
          <a:xfrm>
            <a:off x="6380676" y="4742214"/>
            <a:ext cx="1130438" cy="461665"/>
          </a:xfrm>
          <a:prstGeom prst="rect">
            <a:avLst/>
          </a:prstGeom>
          <a:noFill/>
        </p:spPr>
        <p:txBody>
          <a:bodyPr wrap="square" rtlCol="0">
            <a:spAutoFit/>
          </a:bodyPr>
          <a:lstStyle/>
          <a:p>
            <a:r>
              <a:rPr lang="en-US" sz="1200" dirty="0"/>
              <a:t>Backup and archive</a:t>
            </a:r>
          </a:p>
        </p:txBody>
      </p:sp>
      <p:sp>
        <p:nvSpPr>
          <p:cNvPr id="229" name="TextBox 228">
            <a:extLst>
              <a:ext uri="{FF2B5EF4-FFF2-40B4-BE49-F238E27FC236}">
                <a16:creationId xmlns:a16="http://schemas.microsoft.com/office/drawing/2014/main" id="{31D80F4C-EC36-479E-8769-1AE1D45B1DFC}"/>
              </a:ext>
            </a:extLst>
          </p:cNvPr>
          <p:cNvSpPr txBox="1"/>
          <p:nvPr/>
        </p:nvSpPr>
        <p:spPr>
          <a:xfrm>
            <a:off x="8894044" y="5041124"/>
            <a:ext cx="1130438" cy="461665"/>
          </a:xfrm>
          <a:prstGeom prst="rect">
            <a:avLst/>
          </a:prstGeom>
          <a:noFill/>
        </p:spPr>
        <p:txBody>
          <a:bodyPr wrap="square" rtlCol="0">
            <a:spAutoFit/>
          </a:bodyPr>
          <a:lstStyle/>
          <a:p>
            <a:r>
              <a:rPr lang="en-US" sz="1200" dirty="0"/>
              <a:t>Backup and archive</a:t>
            </a:r>
          </a:p>
        </p:txBody>
      </p:sp>
      <p:sp>
        <p:nvSpPr>
          <p:cNvPr id="231" name="同侧圆角矩形 17">
            <a:extLst>
              <a:ext uri="{FF2B5EF4-FFF2-40B4-BE49-F238E27FC236}">
                <a16:creationId xmlns:a16="http://schemas.microsoft.com/office/drawing/2014/main" id="{BAFD57A1-2BA9-43A8-87AA-92B7844CA961}"/>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32" name="同侧圆角矩形 18">
            <a:extLst>
              <a:ext uri="{FF2B5EF4-FFF2-40B4-BE49-F238E27FC236}">
                <a16:creationId xmlns:a16="http://schemas.microsoft.com/office/drawing/2014/main" id="{535C7BAA-0DDC-428A-AA8A-0B089646DA59}"/>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235" name="同侧圆角矩形 19">
            <a:extLst>
              <a:ext uri="{FF2B5EF4-FFF2-40B4-BE49-F238E27FC236}">
                <a16:creationId xmlns:a16="http://schemas.microsoft.com/office/drawing/2014/main" id="{F82D267C-68D5-4A4B-9AA4-E31170B9CB38}"/>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36" name="同侧圆角矩形 19">
            <a:extLst>
              <a:ext uri="{FF2B5EF4-FFF2-40B4-BE49-F238E27FC236}">
                <a16:creationId xmlns:a16="http://schemas.microsoft.com/office/drawing/2014/main" id="{D2F19286-6773-42DB-9166-78C48950388B}"/>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80068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736E157-FDBB-41E8-9748-C19DCC516D70}"/>
              </a:ext>
            </a:extLst>
          </p:cNvPr>
          <p:cNvSpPr txBox="1"/>
          <p:nvPr/>
        </p:nvSpPr>
        <p:spPr>
          <a:xfrm>
            <a:off x="589560" y="856180"/>
            <a:ext cx="5279408" cy="112806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What is Pay-per-use?</a:t>
            </a:r>
          </a:p>
        </p:txBody>
      </p:sp>
      <p:grpSp>
        <p:nvGrpSpPr>
          <p:cNvPr id="44" name="Group 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5" name="Rectangle 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3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7312645-7E73-4CBE-8699-904B459BBC40}"/>
              </a:ext>
            </a:extLst>
          </p:cNvPr>
          <p:cNvSpPr txBox="1"/>
          <p:nvPr/>
        </p:nvSpPr>
        <p:spPr>
          <a:xfrm>
            <a:off x="513585" y="2728806"/>
            <a:ext cx="5278066" cy="1608497"/>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HPE’s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Greenlake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is an enterprise supported solution to offer customers a pay as you go environment. It aims to compete with not only traditional IT vendors but also public cloud vendors and hybrid cloud providers.</a:t>
            </a:r>
          </a:p>
        </p:txBody>
      </p:sp>
      <p:sp>
        <p:nvSpPr>
          <p:cNvPr id="22" name="TextBox 21">
            <a:extLst>
              <a:ext uri="{FF2B5EF4-FFF2-40B4-BE49-F238E27FC236}">
                <a16:creationId xmlns:a16="http://schemas.microsoft.com/office/drawing/2014/main" id="{74A02C79-8C20-455F-AA73-B199A4DA30D0}"/>
              </a:ext>
            </a:extLst>
          </p:cNvPr>
          <p:cNvSpPr txBox="1"/>
          <p:nvPr/>
        </p:nvSpPr>
        <p:spPr>
          <a:xfrm>
            <a:off x="1288696" y="5047665"/>
            <a:ext cx="228167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Covers a broad range of services needed by enterprises, from database to big data, from storage to HPC.</a:t>
            </a:r>
          </a:p>
        </p:txBody>
      </p:sp>
      <p:sp>
        <p:nvSpPr>
          <p:cNvPr id="23" name="Arrow: Right 22">
            <a:extLst>
              <a:ext uri="{FF2B5EF4-FFF2-40B4-BE49-F238E27FC236}">
                <a16:creationId xmlns:a16="http://schemas.microsoft.com/office/drawing/2014/main" id="{5B8E7657-A925-4BDF-8C60-826936CB18F1}"/>
              </a:ext>
            </a:extLst>
          </p:cNvPr>
          <p:cNvSpPr/>
          <p:nvPr/>
        </p:nvSpPr>
        <p:spPr>
          <a:xfrm>
            <a:off x="4734078" y="4972988"/>
            <a:ext cx="850605" cy="48909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EF2D81F-8BC8-4C6B-8E58-30E3825CC9AF}"/>
              </a:ext>
            </a:extLst>
          </p:cNvPr>
          <p:cNvSpPr txBox="1"/>
          <p:nvPr/>
        </p:nvSpPr>
        <p:spPr>
          <a:xfrm>
            <a:off x="7292381" y="4662991"/>
            <a:ext cx="368808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an overview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greenlake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please check out its official website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https://www.hpe.com/us/en/greenlake/overview.html</a:t>
            </a:r>
          </a:p>
        </p:txBody>
      </p:sp>
      <p:sp>
        <p:nvSpPr>
          <p:cNvPr id="17" name="TextBox 16">
            <a:extLst>
              <a:ext uri="{FF2B5EF4-FFF2-40B4-BE49-F238E27FC236}">
                <a16:creationId xmlns:a16="http://schemas.microsoft.com/office/drawing/2014/main" id="{798D8C10-1ED1-462A-8A88-8D0BBB5ADEC1}"/>
              </a:ext>
            </a:extLst>
          </p:cNvPr>
          <p:cNvSpPr txBox="1"/>
          <p:nvPr/>
        </p:nvSpPr>
        <p:spPr>
          <a:xfrm>
            <a:off x="7201400" y="1170817"/>
            <a:ext cx="368808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Pay-per-use is a market strategy that allows customers to only pay based on consumption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Also known as “pay as you go”.</a:t>
            </a:r>
          </a:p>
        </p:txBody>
      </p:sp>
      <p:sp>
        <p:nvSpPr>
          <p:cNvPr id="16" name="同侧圆角矩形 17">
            <a:extLst>
              <a:ext uri="{FF2B5EF4-FFF2-40B4-BE49-F238E27FC236}">
                <a16:creationId xmlns:a16="http://schemas.microsoft.com/office/drawing/2014/main" id="{3A797073-D0B2-48C9-9BF7-871517DA38C0}"/>
              </a:ext>
            </a:extLst>
          </p:cNvPr>
          <p:cNvSpPr/>
          <p:nvPr/>
        </p:nvSpPr>
        <p:spPr bwMode="gray">
          <a:xfrm>
            <a:off x="6363931"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8" name="同侧圆角矩形 18">
            <a:extLst>
              <a:ext uri="{FF2B5EF4-FFF2-40B4-BE49-F238E27FC236}">
                <a16:creationId xmlns:a16="http://schemas.microsoft.com/office/drawing/2014/main" id="{B06E7084-9125-41F9-9CC8-85B18EC9F541}"/>
              </a:ext>
            </a:extLst>
          </p:cNvPr>
          <p:cNvSpPr/>
          <p:nvPr/>
        </p:nvSpPr>
        <p:spPr bwMode="gray">
          <a:xfrm>
            <a:off x="7477703"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9" name="同侧圆角矩形 19">
            <a:extLst>
              <a:ext uri="{FF2B5EF4-FFF2-40B4-BE49-F238E27FC236}">
                <a16:creationId xmlns:a16="http://schemas.microsoft.com/office/drawing/2014/main" id="{1CBEBA9B-9400-46BC-8DA5-C6D08D22E8A2}"/>
              </a:ext>
            </a:extLst>
          </p:cNvPr>
          <p:cNvSpPr/>
          <p:nvPr/>
        </p:nvSpPr>
        <p:spPr bwMode="gray">
          <a:xfrm>
            <a:off x="8572413"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0" name="同侧圆角矩形 19">
            <a:extLst>
              <a:ext uri="{FF2B5EF4-FFF2-40B4-BE49-F238E27FC236}">
                <a16:creationId xmlns:a16="http://schemas.microsoft.com/office/drawing/2014/main" id="{EAB72537-3193-48A9-9384-E9C364B027F3}"/>
              </a:ext>
            </a:extLst>
          </p:cNvPr>
          <p:cNvSpPr/>
          <p:nvPr/>
        </p:nvSpPr>
        <p:spPr bwMode="gray">
          <a:xfrm>
            <a:off x="9558001"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714812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AE8ABC-1704-4580-AAC6-A5223A6BC82A}"/>
              </a:ext>
            </a:extLst>
          </p:cNvPr>
          <p:cNvSpPr txBox="1"/>
          <p:nvPr/>
        </p:nvSpPr>
        <p:spPr>
          <a:xfrm>
            <a:off x="4861918" y="4193179"/>
            <a:ext cx="4265482"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 vendor support for public and private clouds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 as you go, consume-based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HPE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pointnext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services, infrastructure as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HPE adaptive management services.</a:t>
            </a:r>
          </a:p>
        </p:txBody>
      </p:sp>
      <p:sp>
        <p:nvSpPr>
          <p:cNvPr id="6" name="TextBox 5">
            <a:extLst>
              <a:ext uri="{FF2B5EF4-FFF2-40B4-BE49-F238E27FC236}">
                <a16:creationId xmlns:a16="http://schemas.microsoft.com/office/drawing/2014/main" id="{BEAE8B36-3486-4297-B75F-4E4EDC9B65A7}"/>
              </a:ext>
            </a:extLst>
          </p:cNvPr>
          <p:cNvSpPr txBox="1"/>
          <p:nvPr/>
        </p:nvSpPr>
        <p:spPr>
          <a:xfrm>
            <a:off x="521292" y="4272835"/>
            <a:ext cx="411373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Consumption analytics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Visibility/control/capacity planning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Storage consumed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Interactive charts/graphs (insight)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Automate capacity planning</a:t>
            </a:r>
          </a:p>
        </p:txBody>
      </p:sp>
      <p:sp>
        <p:nvSpPr>
          <p:cNvPr id="7" name="TextBox 6">
            <a:extLst>
              <a:ext uri="{FF2B5EF4-FFF2-40B4-BE49-F238E27FC236}">
                <a16:creationId xmlns:a16="http://schemas.microsoft.com/office/drawing/2014/main" id="{2CD941B9-BEE5-4A2E-A030-7F0146E35D6D}"/>
              </a:ext>
            </a:extLst>
          </p:cNvPr>
          <p:cNvSpPr txBox="1"/>
          <p:nvPr/>
        </p:nvSpPr>
        <p:spPr>
          <a:xfrm>
            <a:off x="497594" y="3462547"/>
            <a:ext cx="2710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EVERYTHING is metered!</a:t>
            </a:r>
          </a:p>
        </p:txBody>
      </p:sp>
      <p:sp>
        <p:nvSpPr>
          <p:cNvPr id="8" name="TextBox 7">
            <a:extLst>
              <a:ext uri="{FF2B5EF4-FFF2-40B4-BE49-F238E27FC236}">
                <a16:creationId xmlns:a16="http://schemas.microsoft.com/office/drawing/2014/main" id="{35C9B673-B4E5-4A90-A6D8-B8CEC40FE385}"/>
              </a:ext>
            </a:extLst>
          </p:cNvPr>
          <p:cNvSpPr txBox="1"/>
          <p:nvPr/>
        </p:nvSpPr>
        <p:spPr>
          <a:xfrm>
            <a:off x="497594" y="3831879"/>
            <a:ext cx="3689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Not paying for unused resources.</a:t>
            </a:r>
          </a:p>
        </p:txBody>
      </p:sp>
      <p:sp>
        <p:nvSpPr>
          <p:cNvPr id="9" name="Arrow: Down 8">
            <a:extLst>
              <a:ext uri="{FF2B5EF4-FFF2-40B4-BE49-F238E27FC236}">
                <a16:creationId xmlns:a16="http://schemas.microsoft.com/office/drawing/2014/main" id="{BA5A0C03-B74E-4F09-9BD9-0940BCB0AF39}"/>
              </a:ext>
            </a:extLst>
          </p:cNvPr>
          <p:cNvSpPr/>
          <p:nvPr/>
        </p:nvSpPr>
        <p:spPr>
          <a:xfrm rot="18290422">
            <a:off x="6710563" y="1384793"/>
            <a:ext cx="332837" cy="1367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icture containing drawing, room&#10;&#10;Description automatically generated">
            <a:extLst>
              <a:ext uri="{FF2B5EF4-FFF2-40B4-BE49-F238E27FC236}">
                <a16:creationId xmlns:a16="http://schemas.microsoft.com/office/drawing/2014/main" id="{335C449C-C0DA-4A8E-A052-5ED5C3F1E90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7594" y="2505945"/>
            <a:ext cx="864133" cy="864133"/>
          </a:xfrm>
          <a:prstGeom prst="rect">
            <a:avLst/>
          </a:prstGeom>
        </p:spPr>
      </p:pic>
      <p:sp>
        <p:nvSpPr>
          <p:cNvPr id="15" name="TextBox 14">
            <a:extLst>
              <a:ext uri="{FF2B5EF4-FFF2-40B4-BE49-F238E27FC236}">
                <a16:creationId xmlns:a16="http://schemas.microsoft.com/office/drawing/2014/main" id="{1DFACD4C-0BA1-4F1F-AEA4-C77FB5A9322C}"/>
              </a:ext>
            </a:extLst>
          </p:cNvPr>
          <p:cNvSpPr txBox="1"/>
          <p:nvPr/>
        </p:nvSpPr>
        <p:spPr>
          <a:xfrm>
            <a:off x="1527132" y="2878944"/>
            <a:ext cx="1429789" cy="3782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Cost saving</a:t>
            </a:r>
          </a:p>
        </p:txBody>
      </p:sp>
      <p:sp>
        <p:nvSpPr>
          <p:cNvPr id="16" name="TextBox 15">
            <a:extLst>
              <a:ext uri="{FF2B5EF4-FFF2-40B4-BE49-F238E27FC236}">
                <a16:creationId xmlns:a16="http://schemas.microsoft.com/office/drawing/2014/main" id="{BCA3D32A-1835-4268-B587-3B0ECF6262A5}"/>
              </a:ext>
            </a:extLst>
          </p:cNvPr>
          <p:cNvSpPr txBox="1"/>
          <p:nvPr/>
        </p:nvSpPr>
        <p:spPr>
          <a:xfrm>
            <a:off x="5813814" y="2887841"/>
            <a:ext cx="3486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Ease of use and management</a:t>
            </a:r>
          </a:p>
        </p:txBody>
      </p:sp>
      <p:pic>
        <p:nvPicPr>
          <p:cNvPr id="18" name="Picture 17" descr="A picture containing person, laptop, man, woman&#10;&#10;Description automatically generated">
            <a:extLst>
              <a:ext uri="{FF2B5EF4-FFF2-40B4-BE49-F238E27FC236}">
                <a16:creationId xmlns:a16="http://schemas.microsoft.com/office/drawing/2014/main" id="{C94499C8-DCD9-4243-A3AA-7A77E65C697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48267" y="352296"/>
            <a:ext cx="1565713" cy="1147422"/>
          </a:xfrm>
          <a:prstGeom prst="rect">
            <a:avLst/>
          </a:prstGeom>
        </p:spPr>
      </p:pic>
      <p:sp>
        <p:nvSpPr>
          <p:cNvPr id="20" name="Arrow: Down 19">
            <a:extLst>
              <a:ext uri="{FF2B5EF4-FFF2-40B4-BE49-F238E27FC236}">
                <a16:creationId xmlns:a16="http://schemas.microsoft.com/office/drawing/2014/main" id="{8D940717-73B0-46BB-B00A-DC1A0F67E85C}"/>
              </a:ext>
            </a:extLst>
          </p:cNvPr>
          <p:cNvSpPr/>
          <p:nvPr/>
        </p:nvSpPr>
        <p:spPr>
          <a:xfrm rot="3330569">
            <a:off x="3790239" y="1297893"/>
            <a:ext cx="332837" cy="16765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25A7D74F-852A-431E-A386-6F7C9AB9D9D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61918" y="2539844"/>
            <a:ext cx="864134" cy="864134"/>
          </a:xfrm>
          <a:prstGeom prst="rect">
            <a:avLst/>
          </a:prstGeom>
        </p:spPr>
      </p:pic>
      <p:sp>
        <p:nvSpPr>
          <p:cNvPr id="19" name="TextBox 18">
            <a:extLst>
              <a:ext uri="{FF2B5EF4-FFF2-40B4-BE49-F238E27FC236}">
                <a16:creationId xmlns:a16="http://schemas.microsoft.com/office/drawing/2014/main" id="{29845E59-7418-4C59-B123-4A9A2AA5A6DC}"/>
              </a:ext>
            </a:extLst>
          </p:cNvPr>
          <p:cNvSpPr txBox="1"/>
          <p:nvPr/>
        </p:nvSpPr>
        <p:spPr>
          <a:xfrm>
            <a:off x="4861918" y="3387471"/>
            <a:ext cx="2710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Professionally managed!</a:t>
            </a:r>
          </a:p>
        </p:txBody>
      </p:sp>
      <p:sp>
        <p:nvSpPr>
          <p:cNvPr id="21" name="TextBox 20">
            <a:extLst>
              <a:ext uri="{FF2B5EF4-FFF2-40B4-BE49-F238E27FC236}">
                <a16:creationId xmlns:a16="http://schemas.microsoft.com/office/drawing/2014/main" id="{22804051-8B2B-489E-9B14-5725D8536EF2}"/>
              </a:ext>
            </a:extLst>
          </p:cNvPr>
          <p:cNvSpPr txBox="1"/>
          <p:nvPr/>
        </p:nvSpPr>
        <p:spPr>
          <a:xfrm>
            <a:off x="4861918" y="3756803"/>
            <a:ext cx="3689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 vendor covers all.</a:t>
            </a:r>
          </a:p>
        </p:txBody>
      </p:sp>
      <p:sp>
        <p:nvSpPr>
          <p:cNvPr id="22" name="TextBox 21">
            <a:extLst>
              <a:ext uri="{FF2B5EF4-FFF2-40B4-BE49-F238E27FC236}">
                <a16:creationId xmlns:a16="http://schemas.microsoft.com/office/drawing/2014/main" id="{ADC6D5E5-3677-4944-99C9-F2A237570A59}"/>
              </a:ext>
            </a:extLst>
          </p:cNvPr>
          <p:cNvSpPr txBox="1"/>
          <p:nvPr/>
        </p:nvSpPr>
        <p:spPr>
          <a:xfrm>
            <a:off x="289448" y="119738"/>
            <a:ext cx="41671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Why did customers choose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Greenlake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 name="TextBox 13">
            <a:extLst>
              <a:ext uri="{FF2B5EF4-FFF2-40B4-BE49-F238E27FC236}">
                <a16:creationId xmlns:a16="http://schemas.microsoft.com/office/drawing/2014/main" id="{32475E2C-2B1D-4B83-AD51-753C0F378551}"/>
              </a:ext>
            </a:extLst>
          </p:cNvPr>
          <p:cNvSpPr txBox="1"/>
          <p:nvPr/>
        </p:nvSpPr>
        <p:spPr>
          <a:xfrm>
            <a:off x="269685" y="2065220"/>
            <a:ext cx="3297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aims to solve two pain points,</a:t>
            </a:r>
          </a:p>
        </p:txBody>
      </p:sp>
      <p:sp>
        <p:nvSpPr>
          <p:cNvPr id="2" name="Rectangle 1">
            <a:extLst>
              <a:ext uri="{FF2B5EF4-FFF2-40B4-BE49-F238E27FC236}">
                <a16:creationId xmlns:a16="http://schemas.microsoft.com/office/drawing/2014/main" id="{2EA5C86C-72E5-4F9E-AB63-55D240DA102C}"/>
              </a:ext>
            </a:extLst>
          </p:cNvPr>
          <p:cNvSpPr/>
          <p:nvPr/>
        </p:nvSpPr>
        <p:spPr>
          <a:xfrm>
            <a:off x="255319" y="1107837"/>
            <a:ext cx="348403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etric Light"/>
                <a:ea typeface="+mn-ea"/>
                <a:cs typeface="+mn-cs"/>
              </a:rPr>
              <a:t> $2.8 billion in total contract value,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etric Light"/>
                <a:ea typeface="+mn-ea"/>
                <a:cs typeface="+mn-cs"/>
              </a:rPr>
              <a:t>and over 600 customers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drawing of a face&#10;&#10;Description automatically generated">
            <a:extLst>
              <a:ext uri="{FF2B5EF4-FFF2-40B4-BE49-F238E27FC236}">
                <a16:creationId xmlns:a16="http://schemas.microsoft.com/office/drawing/2014/main" id="{24B62275-C204-4B1C-8B1A-0606C51E273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081391" y="751112"/>
            <a:ext cx="748606" cy="748606"/>
          </a:xfrm>
          <a:prstGeom prst="rect">
            <a:avLst/>
          </a:prstGeom>
        </p:spPr>
      </p:pic>
      <p:sp>
        <p:nvSpPr>
          <p:cNvPr id="23" name="TextBox 22">
            <a:extLst>
              <a:ext uri="{FF2B5EF4-FFF2-40B4-BE49-F238E27FC236}">
                <a16:creationId xmlns:a16="http://schemas.microsoft.com/office/drawing/2014/main" id="{7532A9F3-828E-4C02-BC44-0282B5707D63}"/>
              </a:ext>
            </a:extLst>
          </p:cNvPr>
          <p:cNvSpPr txBox="1"/>
          <p:nvPr/>
        </p:nvSpPr>
        <p:spPr>
          <a:xfrm>
            <a:off x="10816532" y="948556"/>
            <a:ext cx="12025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Ecosystem</a:t>
            </a:r>
          </a:p>
        </p:txBody>
      </p:sp>
      <p:sp>
        <p:nvSpPr>
          <p:cNvPr id="12" name="Arrow: Right 11">
            <a:extLst>
              <a:ext uri="{FF2B5EF4-FFF2-40B4-BE49-F238E27FC236}">
                <a16:creationId xmlns:a16="http://schemas.microsoft.com/office/drawing/2014/main" id="{8AF0835D-65B6-49C4-BA71-2177D5A570DF}"/>
              </a:ext>
            </a:extLst>
          </p:cNvPr>
          <p:cNvSpPr/>
          <p:nvPr/>
        </p:nvSpPr>
        <p:spPr>
          <a:xfrm>
            <a:off x="7322897" y="902165"/>
            <a:ext cx="1648646" cy="32855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8E80B81-5666-4118-A987-97F567CFC549}"/>
              </a:ext>
            </a:extLst>
          </p:cNvPr>
          <p:cNvSpPr txBox="1"/>
          <p:nvPr/>
        </p:nvSpPr>
        <p:spPr>
          <a:xfrm>
            <a:off x="6627406" y="465789"/>
            <a:ext cx="5177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ease the customer’s concern of vendor lock in.</a:t>
            </a:r>
          </a:p>
        </p:txBody>
      </p:sp>
      <p:sp>
        <p:nvSpPr>
          <p:cNvPr id="25" name="TextBox 24">
            <a:extLst>
              <a:ext uri="{FF2B5EF4-FFF2-40B4-BE49-F238E27FC236}">
                <a16:creationId xmlns:a16="http://schemas.microsoft.com/office/drawing/2014/main" id="{567DB6E7-FF9B-4CC0-9390-482BD467BED5}"/>
              </a:ext>
            </a:extLst>
          </p:cNvPr>
          <p:cNvSpPr txBox="1"/>
          <p:nvPr/>
        </p:nvSpPr>
        <p:spPr>
          <a:xfrm>
            <a:off x="8894709" y="1582503"/>
            <a:ext cx="32972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HPE plays a service provider role.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Collaboration with all major players in the industry.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Public cloud vendors, storage vendors, data management vendors, etc.</a:t>
            </a:r>
          </a:p>
        </p:txBody>
      </p:sp>
      <p:sp>
        <p:nvSpPr>
          <p:cNvPr id="26" name="同侧圆角矩形 17">
            <a:extLst>
              <a:ext uri="{FF2B5EF4-FFF2-40B4-BE49-F238E27FC236}">
                <a16:creationId xmlns:a16="http://schemas.microsoft.com/office/drawing/2014/main" id="{6B9D3231-01FD-4F48-935F-73A8F5C2D910}"/>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7" name="同侧圆角矩形 18">
            <a:extLst>
              <a:ext uri="{FF2B5EF4-FFF2-40B4-BE49-F238E27FC236}">
                <a16:creationId xmlns:a16="http://schemas.microsoft.com/office/drawing/2014/main" id="{D027037A-1F13-467C-8D14-9ABCB7FEDD6A}"/>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28" name="同侧圆角矩形 19">
            <a:extLst>
              <a:ext uri="{FF2B5EF4-FFF2-40B4-BE49-F238E27FC236}">
                <a16:creationId xmlns:a16="http://schemas.microsoft.com/office/drawing/2014/main" id="{3EC7B31B-DC2B-4028-9764-187B40499A21}"/>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9" name="同侧圆角矩形 19">
            <a:extLst>
              <a:ext uri="{FF2B5EF4-FFF2-40B4-BE49-F238E27FC236}">
                <a16:creationId xmlns:a16="http://schemas.microsoft.com/office/drawing/2014/main" id="{0B9843F0-AD71-4DB7-9549-EFF0AA9A208C}"/>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148937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83A8-C702-4FFA-90E1-66EE03EAA1CE}"/>
              </a:ext>
            </a:extLst>
          </p:cNvPr>
          <p:cNvSpPr>
            <a:spLocks noGrp="1"/>
          </p:cNvSpPr>
          <p:nvPr>
            <p:ph type="title"/>
          </p:nvPr>
        </p:nvSpPr>
        <p:spPr>
          <a:xfrm>
            <a:off x="147734" y="-176398"/>
            <a:ext cx="10515600" cy="1325563"/>
          </a:xfrm>
        </p:spPr>
        <p:txBody>
          <a:bodyPr/>
          <a:lstStyle/>
          <a:p>
            <a:r>
              <a:rPr lang="en-US" sz="4000" dirty="0"/>
              <a:t>Business model – </a:t>
            </a:r>
            <a:r>
              <a:rPr lang="en-US" sz="3600" dirty="0"/>
              <a:t>A win-win strategy</a:t>
            </a:r>
            <a:r>
              <a:rPr lang="en-US" dirty="0"/>
              <a:t> </a:t>
            </a:r>
          </a:p>
        </p:txBody>
      </p:sp>
      <p:cxnSp>
        <p:nvCxnSpPr>
          <p:cNvPr id="3" name="Straight Arrow Connector 2">
            <a:extLst>
              <a:ext uri="{FF2B5EF4-FFF2-40B4-BE49-F238E27FC236}">
                <a16:creationId xmlns:a16="http://schemas.microsoft.com/office/drawing/2014/main" id="{168975DF-67D3-4492-B463-7560DCA93CB3}"/>
              </a:ext>
            </a:extLst>
          </p:cNvPr>
          <p:cNvCxnSpPr>
            <a:cxnSpLocks/>
          </p:cNvCxnSpPr>
          <p:nvPr/>
        </p:nvCxnSpPr>
        <p:spPr>
          <a:xfrm flipH="1">
            <a:off x="8851392" y="1548882"/>
            <a:ext cx="1235001" cy="70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19B416-97E3-48C4-89D5-75483C72B02F}"/>
              </a:ext>
            </a:extLst>
          </p:cNvPr>
          <p:cNvSpPr txBox="1"/>
          <p:nvPr/>
        </p:nvSpPr>
        <p:spPr>
          <a:xfrm>
            <a:off x="10100657" y="1122442"/>
            <a:ext cx="18786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Auto-provisioned </a:t>
            </a:r>
          </a:p>
        </p:txBody>
      </p:sp>
      <p:cxnSp>
        <p:nvCxnSpPr>
          <p:cNvPr id="11" name="Straight Arrow Connector 10">
            <a:extLst>
              <a:ext uri="{FF2B5EF4-FFF2-40B4-BE49-F238E27FC236}">
                <a16:creationId xmlns:a16="http://schemas.microsoft.com/office/drawing/2014/main" id="{3521DB0B-29A0-4BB8-B5CD-9F81E86BA852}"/>
              </a:ext>
            </a:extLst>
          </p:cNvPr>
          <p:cNvCxnSpPr>
            <a:cxnSpLocks/>
          </p:cNvCxnSpPr>
          <p:nvPr/>
        </p:nvCxnSpPr>
        <p:spPr>
          <a:xfrm flipH="1">
            <a:off x="9185565" y="2562988"/>
            <a:ext cx="900828" cy="236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1B40C5-5ED0-4511-B0D8-8C21EFB6D98D}"/>
              </a:ext>
            </a:extLst>
          </p:cNvPr>
          <p:cNvSpPr txBox="1"/>
          <p:nvPr/>
        </p:nvSpPr>
        <p:spPr>
          <a:xfrm>
            <a:off x="10165590" y="2392027"/>
            <a:ext cx="18786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Actual usage</a:t>
            </a:r>
          </a:p>
        </p:txBody>
      </p:sp>
      <p:cxnSp>
        <p:nvCxnSpPr>
          <p:cNvPr id="15" name="Straight Arrow Connector 14">
            <a:extLst>
              <a:ext uri="{FF2B5EF4-FFF2-40B4-BE49-F238E27FC236}">
                <a16:creationId xmlns:a16="http://schemas.microsoft.com/office/drawing/2014/main" id="{34E49269-A684-45F7-B775-DE362C8AC005}"/>
              </a:ext>
            </a:extLst>
          </p:cNvPr>
          <p:cNvCxnSpPr>
            <a:cxnSpLocks/>
          </p:cNvCxnSpPr>
          <p:nvPr/>
        </p:nvCxnSpPr>
        <p:spPr>
          <a:xfrm flipH="1" flipV="1">
            <a:off x="9271463" y="3256351"/>
            <a:ext cx="936566" cy="30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94A9F9-2C9F-4375-9B73-E532A1ED689F}"/>
              </a:ext>
            </a:extLst>
          </p:cNvPr>
          <p:cNvSpPr txBox="1"/>
          <p:nvPr/>
        </p:nvSpPr>
        <p:spPr>
          <a:xfrm>
            <a:off x="10208029" y="3367411"/>
            <a:ext cx="18786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Committed usage for basic contract</a:t>
            </a:r>
          </a:p>
        </p:txBody>
      </p:sp>
      <p:sp>
        <p:nvSpPr>
          <p:cNvPr id="18" name="TextBox 17">
            <a:extLst>
              <a:ext uri="{FF2B5EF4-FFF2-40B4-BE49-F238E27FC236}">
                <a16:creationId xmlns:a16="http://schemas.microsoft.com/office/drawing/2014/main" id="{0BB552CB-C2FE-4FFF-8C64-A06142F6D001}"/>
              </a:ext>
            </a:extLst>
          </p:cNvPr>
          <p:cNvSpPr txBox="1"/>
          <p:nvPr/>
        </p:nvSpPr>
        <p:spPr>
          <a:xfrm>
            <a:off x="7500158" y="4124321"/>
            <a:ext cx="44791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Max(actual usage, committed usage)</a:t>
            </a:r>
          </a:p>
        </p:txBody>
      </p:sp>
      <p:cxnSp>
        <p:nvCxnSpPr>
          <p:cNvPr id="20" name="Straight Arrow Connector 19">
            <a:extLst>
              <a:ext uri="{FF2B5EF4-FFF2-40B4-BE49-F238E27FC236}">
                <a16:creationId xmlns:a16="http://schemas.microsoft.com/office/drawing/2014/main" id="{59C18F89-C642-4B78-87AC-F52FCC124FD4}"/>
              </a:ext>
            </a:extLst>
          </p:cNvPr>
          <p:cNvCxnSpPr>
            <a:cxnSpLocks/>
          </p:cNvCxnSpPr>
          <p:nvPr/>
        </p:nvCxnSpPr>
        <p:spPr>
          <a:xfrm>
            <a:off x="2217776" y="2928453"/>
            <a:ext cx="250366" cy="84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7366A8-35B0-4446-9AEC-189C7FF31921}"/>
              </a:ext>
            </a:extLst>
          </p:cNvPr>
          <p:cNvSpPr txBox="1"/>
          <p:nvPr/>
        </p:nvSpPr>
        <p:spPr>
          <a:xfrm>
            <a:off x="10165590" y="4926912"/>
            <a:ext cx="18786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Actual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(Billed)</a:t>
            </a:r>
          </a:p>
        </p:txBody>
      </p:sp>
      <p:cxnSp>
        <p:nvCxnSpPr>
          <p:cNvPr id="22" name="Straight Arrow Connector 21">
            <a:extLst>
              <a:ext uri="{FF2B5EF4-FFF2-40B4-BE49-F238E27FC236}">
                <a16:creationId xmlns:a16="http://schemas.microsoft.com/office/drawing/2014/main" id="{2A36B56A-5534-4A44-9910-353B537CB322}"/>
              </a:ext>
            </a:extLst>
          </p:cNvPr>
          <p:cNvCxnSpPr/>
          <p:nvPr/>
        </p:nvCxnSpPr>
        <p:spPr>
          <a:xfrm flipH="1" flipV="1">
            <a:off x="10152611" y="4525973"/>
            <a:ext cx="663123" cy="39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9A8B9-4A30-4708-97BC-C8A65E34774B}"/>
              </a:ext>
            </a:extLst>
          </p:cNvPr>
          <p:cNvSpPr txBox="1"/>
          <p:nvPr/>
        </p:nvSpPr>
        <p:spPr>
          <a:xfrm>
            <a:off x="1243970" y="2328635"/>
            <a:ext cx="18786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Billed based on committed usage</a:t>
            </a:r>
          </a:p>
        </p:txBody>
      </p:sp>
      <p:sp>
        <p:nvSpPr>
          <p:cNvPr id="26" name="TextBox 25">
            <a:extLst>
              <a:ext uri="{FF2B5EF4-FFF2-40B4-BE49-F238E27FC236}">
                <a16:creationId xmlns:a16="http://schemas.microsoft.com/office/drawing/2014/main" id="{3EDB455B-47FF-4CB1-85E7-6C70FFB0A26D}"/>
              </a:ext>
            </a:extLst>
          </p:cNvPr>
          <p:cNvSpPr txBox="1"/>
          <p:nvPr/>
        </p:nvSpPr>
        <p:spPr>
          <a:xfrm>
            <a:off x="146380" y="5321965"/>
            <a:ext cx="41427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HPE is seeing on average a 22 – 30 percent cash flow savings with customers adopting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GreenLake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a:t>
            </a:r>
          </a:p>
        </p:txBody>
      </p:sp>
      <p:sp>
        <p:nvSpPr>
          <p:cNvPr id="27" name="TextBox 26">
            <a:extLst>
              <a:ext uri="{FF2B5EF4-FFF2-40B4-BE49-F238E27FC236}">
                <a16:creationId xmlns:a16="http://schemas.microsoft.com/office/drawing/2014/main" id="{F1C70B01-DBA0-4F04-8829-8068EA1C00A4}"/>
              </a:ext>
            </a:extLst>
          </p:cNvPr>
          <p:cNvSpPr txBox="1"/>
          <p:nvPr/>
        </p:nvSpPr>
        <p:spPr>
          <a:xfrm>
            <a:off x="0" y="6259118"/>
            <a:ext cx="538376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https://www.crn.com/slide-shows/channel-programs/300106216/5-reasons-hpe-greenlake-is-a-hit.htm</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0217D7E3-8358-408F-96B3-06EAAAD84D97}"/>
              </a:ext>
            </a:extLst>
          </p:cNvPr>
          <p:cNvCxnSpPr/>
          <p:nvPr/>
        </p:nvCxnSpPr>
        <p:spPr>
          <a:xfrm>
            <a:off x="850392" y="4525973"/>
            <a:ext cx="9171432" cy="73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3C75788-A3BB-4B39-8A0E-3BBC858E68AF}"/>
              </a:ext>
            </a:extLst>
          </p:cNvPr>
          <p:cNvCxnSpPr/>
          <p:nvPr/>
        </p:nvCxnSpPr>
        <p:spPr>
          <a:xfrm flipV="1">
            <a:off x="941832" y="1325880"/>
            <a:ext cx="0" cy="3749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30FCEC1E-A9EB-4F84-9D8E-0B37779B7BAA}"/>
              </a:ext>
            </a:extLst>
          </p:cNvPr>
          <p:cNvSpPr/>
          <p:nvPr/>
        </p:nvSpPr>
        <p:spPr>
          <a:xfrm>
            <a:off x="1133856" y="3141085"/>
            <a:ext cx="8266176" cy="708539"/>
          </a:xfrm>
          <a:custGeom>
            <a:avLst/>
            <a:gdLst>
              <a:gd name="connsiteX0" fmla="*/ 0 w 8266176"/>
              <a:gd name="connsiteY0" fmla="*/ 708539 h 708539"/>
              <a:gd name="connsiteX1" fmla="*/ 722376 w 8266176"/>
              <a:gd name="connsiteY1" fmla="*/ 690251 h 708539"/>
              <a:gd name="connsiteX2" fmla="*/ 768096 w 8266176"/>
              <a:gd name="connsiteY2" fmla="*/ 681107 h 708539"/>
              <a:gd name="connsiteX3" fmla="*/ 1901952 w 8266176"/>
              <a:gd name="connsiteY3" fmla="*/ 671963 h 708539"/>
              <a:gd name="connsiteX4" fmla="*/ 1938528 w 8266176"/>
              <a:gd name="connsiteY4" fmla="*/ 626243 h 708539"/>
              <a:gd name="connsiteX5" fmla="*/ 1984248 w 8266176"/>
              <a:gd name="connsiteY5" fmla="*/ 589667 h 708539"/>
              <a:gd name="connsiteX6" fmla="*/ 2002536 w 8266176"/>
              <a:gd name="connsiteY6" fmla="*/ 562235 h 708539"/>
              <a:gd name="connsiteX7" fmla="*/ 2066544 w 8266176"/>
              <a:gd name="connsiteY7" fmla="*/ 534803 h 708539"/>
              <a:gd name="connsiteX8" fmla="*/ 2093976 w 8266176"/>
              <a:gd name="connsiteY8" fmla="*/ 516515 h 708539"/>
              <a:gd name="connsiteX9" fmla="*/ 2148840 w 8266176"/>
              <a:gd name="connsiteY9" fmla="*/ 479939 h 708539"/>
              <a:gd name="connsiteX10" fmla="*/ 2176272 w 8266176"/>
              <a:gd name="connsiteY10" fmla="*/ 452507 h 708539"/>
              <a:gd name="connsiteX11" fmla="*/ 2231136 w 8266176"/>
              <a:gd name="connsiteY11" fmla="*/ 425075 h 708539"/>
              <a:gd name="connsiteX12" fmla="*/ 2286000 w 8266176"/>
              <a:gd name="connsiteY12" fmla="*/ 388499 h 708539"/>
              <a:gd name="connsiteX13" fmla="*/ 2313432 w 8266176"/>
              <a:gd name="connsiteY13" fmla="*/ 370211 h 708539"/>
              <a:gd name="connsiteX14" fmla="*/ 2368296 w 8266176"/>
              <a:gd name="connsiteY14" fmla="*/ 351923 h 708539"/>
              <a:gd name="connsiteX15" fmla="*/ 2395728 w 8266176"/>
              <a:gd name="connsiteY15" fmla="*/ 342779 h 708539"/>
              <a:gd name="connsiteX16" fmla="*/ 2862072 w 8266176"/>
              <a:gd name="connsiteY16" fmla="*/ 351923 h 708539"/>
              <a:gd name="connsiteX17" fmla="*/ 2889504 w 8266176"/>
              <a:gd name="connsiteY17" fmla="*/ 361067 h 708539"/>
              <a:gd name="connsiteX18" fmla="*/ 3264408 w 8266176"/>
              <a:gd name="connsiteY18" fmla="*/ 370211 h 708539"/>
              <a:gd name="connsiteX19" fmla="*/ 3456432 w 8266176"/>
              <a:gd name="connsiteY19" fmla="*/ 361067 h 708539"/>
              <a:gd name="connsiteX20" fmla="*/ 3520440 w 8266176"/>
              <a:gd name="connsiteY20" fmla="*/ 351923 h 708539"/>
              <a:gd name="connsiteX21" fmla="*/ 3758184 w 8266176"/>
              <a:gd name="connsiteY21" fmla="*/ 342779 h 708539"/>
              <a:gd name="connsiteX22" fmla="*/ 3931920 w 8266176"/>
              <a:gd name="connsiteY22" fmla="*/ 333635 h 708539"/>
              <a:gd name="connsiteX23" fmla="*/ 4050792 w 8266176"/>
              <a:gd name="connsiteY23" fmla="*/ 315347 h 708539"/>
              <a:gd name="connsiteX24" fmla="*/ 4325112 w 8266176"/>
              <a:gd name="connsiteY24" fmla="*/ 297059 h 708539"/>
              <a:gd name="connsiteX25" fmla="*/ 5029200 w 8266176"/>
              <a:gd name="connsiteY25" fmla="*/ 287915 h 708539"/>
              <a:gd name="connsiteX26" fmla="*/ 5065776 w 8266176"/>
              <a:gd name="connsiteY26" fmla="*/ 251339 h 708539"/>
              <a:gd name="connsiteX27" fmla="*/ 5157216 w 8266176"/>
              <a:gd name="connsiteY27" fmla="*/ 178187 h 708539"/>
              <a:gd name="connsiteX28" fmla="*/ 5175504 w 8266176"/>
              <a:gd name="connsiteY28" fmla="*/ 150755 h 708539"/>
              <a:gd name="connsiteX29" fmla="*/ 5184648 w 8266176"/>
              <a:gd name="connsiteY29" fmla="*/ 123323 h 708539"/>
              <a:gd name="connsiteX30" fmla="*/ 5212080 w 8266176"/>
              <a:gd name="connsiteY30" fmla="*/ 105035 h 708539"/>
              <a:gd name="connsiteX31" fmla="*/ 5266944 w 8266176"/>
              <a:gd name="connsiteY31" fmla="*/ 77603 h 708539"/>
              <a:gd name="connsiteX32" fmla="*/ 5294376 w 8266176"/>
              <a:gd name="connsiteY32" fmla="*/ 50171 h 708539"/>
              <a:gd name="connsiteX33" fmla="*/ 5349240 w 8266176"/>
              <a:gd name="connsiteY33" fmla="*/ 31883 h 708539"/>
              <a:gd name="connsiteX34" fmla="*/ 6190488 w 8266176"/>
              <a:gd name="connsiteY34" fmla="*/ 41027 h 708539"/>
              <a:gd name="connsiteX35" fmla="*/ 6227064 w 8266176"/>
              <a:gd name="connsiteY35" fmla="*/ 50171 h 708539"/>
              <a:gd name="connsiteX36" fmla="*/ 6382512 w 8266176"/>
              <a:gd name="connsiteY36" fmla="*/ 41027 h 708539"/>
              <a:gd name="connsiteX37" fmla="*/ 7196328 w 8266176"/>
              <a:gd name="connsiteY37" fmla="*/ 22739 h 708539"/>
              <a:gd name="connsiteX38" fmla="*/ 7461504 w 8266176"/>
              <a:gd name="connsiteY38" fmla="*/ 4451 h 708539"/>
              <a:gd name="connsiteX39" fmla="*/ 8229600 w 8266176"/>
              <a:gd name="connsiteY39" fmla="*/ 13595 h 708539"/>
              <a:gd name="connsiteX40" fmla="*/ 8266176 w 8266176"/>
              <a:gd name="connsiteY40" fmla="*/ 22739 h 70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266176" h="708539">
                <a:moveTo>
                  <a:pt x="0" y="708539"/>
                </a:moveTo>
                <a:cubicBezTo>
                  <a:pt x="384374" y="682914"/>
                  <a:pt x="-132399" y="715027"/>
                  <a:pt x="722376" y="690251"/>
                </a:cubicBezTo>
                <a:cubicBezTo>
                  <a:pt x="737911" y="689801"/>
                  <a:pt x="752556" y="681348"/>
                  <a:pt x="768096" y="681107"/>
                </a:cubicBezTo>
                <a:lnTo>
                  <a:pt x="1901952" y="671963"/>
                </a:lnTo>
                <a:cubicBezTo>
                  <a:pt x="1919753" y="618559"/>
                  <a:pt x="1897168" y="667603"/>
                  <a:pt x="1938528" y="626243"/>
                </a:cubicBezTo>
                <a:cubicBezTo>
                  <a:pt x="1979888" y="584883"/>
                  <a:pt x="1930844" y="607468"/>
                  <a:pt x="1984248" y="589667"/>
                </a:cubicBezTo>
                <a:cubicBezTo>
                  <a:pt x="1990344" y="580523"/>
                  <a:pt x="1994093" y="569270"/>
                  <a:pt x="2002536" y="562235"/>
                </a:cubicBezTo>
                <a:cubicBezTo>
                  <a:pt x="2031077" y="538451"/>
                  <a:pt x="2037958" y="549096"/>
                  <a:pt x="2066544" y="534803"/>
                </a:cubicBezTo>
                <a:cubicBezTo>
                  <a:pt x="2076374" y="529888"/>
                  <a:pt x="2084832" y="522611"/>
                  <a:pt x="2093976" y="516515"/>
                </a:cubicBezTo>
                <a:cubicBezTo>
                  <a:pt x="2133534" y="457178"/>
                  <a:pt x="2085251" y="516276"/>
                  <a:pt x="2148840" y="479939"/>
                </a:cubicBezTo>
                <a:cubicBezTo>
                  <a:pt x="2160068" y="473523"/>
                  <a:pt x="2166338" y="460786"/>
                  <a:pt x="2176272" y="452507"/>
                </a:cubicBezTo>
                <a:cubicBezTo>
                  <a:pt x="2199907" y="432812"/>
                  <a:pt x="2203643" y="434239"/>
                  <a:pt x="2231136" y="425075"/>
                </a:cubicBezTo>
                <a:cubicBezTo>
                  <a:pt x="2283138" y="373073"/>
                  <a:pt x="2233067" y="414966"/>
                  <a:pt x="2286000" y="388499"/>
                </a:cubicBezTo>
                <a:cubicBezTo>
                  <a:pt x="2295830" y="383584"/>
                  <a:pt x="2303389" y="374674"/>
                  <a:pt x="2313432" y="370211"/>
                </a:cubicBezTo>
                <a:cubicBezTo>
                  <a:pt x="2331048" y="362382"/>
                  <a:pt x="2350008" y="358019"/>
                  <a:pt x="2368296" y="351923"/>
                </a:cubicBezTo>
                <a:lnTo>
                  <a:pt x="2395728" y="342779"/>
                </a:lnTo>
                <a:lnTo>
                  <a:pt x="2862072" y="351923"/>
                </a:lnTo>
                <a:cubicBezTo>
                  <a:pt x="2871704" y="352280"/>
                  <a:pt x="2879875" y="360629"/>
                  <a:pt x="2889504" y="361067"/>
                </a:cubicBezTo>
                <a:cubicBezTo>
                  <a:pt x="3014380" y="366743"/>
                  <a:pt x="3139440" y="367163"/>
                  <a:pt x="3264408" y="370211"/>
                </a:cubicBezTo>
                <a:cubicBezTo>
                  <a:pt x="3328416" y="367163"/>
                  <a:pt x="3392514" y="365633"/>
                  <a:pt x="3456432" y="361067"/>
                </a:cubicBezTo>
                <a:cubicBezTo>
                  <a:pt x="3477930" y="359531"/>
                  <a:pt x="3498927" y="353227"/>
                  <a:pt x="3520440" y="351923"/>
                </a:cubicBezTo>
                <a:cubicBezTo>
                  <a:pt x="3599601" y="347125"/>
                  <a:pt x="3678956" y="346300"/>
                  <a:pt x="3758184" y="342779"/>
                </a:cubicBezTo>
                <a:lnTo>
                  <a:pt x="3931920" y="333635"/>
                </a:lnTo>
                <a:cubicBezTo>
                  <a:pt x="3971606" y="327021"/>
                  <a:pt x="4010788" y="320053"/>
                  <a:pt x="4050792" y="315347"/>
                </a:cubicBezTo>
                <a:cubicBezTo>
                  <a:pt x="4142847" y="304517"/>
                  <a:pt x="4231428" y="298991"/>
                  <a:pt x="4325112" y="297059"/>
                </a:cubicBezTo>
                <a:lnTo>
                  <a:pt x="5029200" y="287915"/>
                </a:lnTo>
                <a:cubicBezTo>
                  <a:pt x="5041392" y="275723"/>
                  <a:pt x="5052312" y="262110"/>
                  <a:pt x="5065776" y="251339"/>
                </a:cubicBezTo>
                <a:cubicBezTo>
                  <a:pt x="5129955" y="199996"/>
                  <a:pt x="5109045" y="234386"/>
                  <a:pt x="5157216" y="178187"/>
                </a:cubicBezTo>
                <a:cubicBezTo>
                  <a:pt x="5164368" y="169843"/>
                  <a:pt x="5170589" y="160585"/>
                  <a:pt x="5175504" y="150755"/>
                </a:cubicBezTo>
                <a:cubicBezTo>
                  <a:pt x="5179815" y="142134"/>
                  <a:pt x="5178627" y="130849"/>
                  <a:pt x="5184648" y="123323"/>
                </a:cubicBezTo>
                <a:cubicBezTo>
                  <a:pt x="5191513" y="114741"/>
                  <a:pt x="5202250" y="109950"/>
                  <a:pt x="5212080" y="105035"/>
                </a:cubicBezTo>
                <a:cubicBezTo>
                  <a:pt x="5253320" y="84415"/>
                  <a:pt x="5227636" y="110360"/>
                  <a:pt x="5266944" y="77603"/>
                </a:cubicBezTo>
                <a:cubicBezTo>
                  <a:pt x="5276878" y="69324"/>
                  <a:pt x="5283072" y="56451"/>
                  <a:pt x="5294376" y="50171"/>
                </a:cubicBezTo>
                <a:cubicBezTo>
                  <a:pt x="5311227" y="40809"/>
                  <a:pt x="5349240" y="31883"/>
                  <a:pt x="5349240" y="31883"/>
                </a:cubicBezTo>
                <a:lnTo>
                  <a:pt x="6190488" y="41027"/>
                </a:lnTo>
                <a:cubicBezTo>
                  <a:pt x="6203052" y="41289"/>
                  <a:pt x="6214497" y="50171"/>
                  <a:pt x="6227064" y="50171"/>
                </a:cubicBezTo>
                <a:cubicBezTo>
                  <a:pt x="6278970" y="50171"/>
                  <a:pt x="6330696" y="44075"/>
                  <a:pt x="6382512" y="41027"/>
                </a:cubicBezTo>
                <a:cubicBezTo>
                  <a:pt x="6660015" y="-51474"/>
                  <a:pt x="6362845" y="44482"/>
                  <a:pt x="7196328" y="22739"/>
                </a:cubicBezTo>
                <a:cubicBezTo>
                  <a:pt x="7284900" y="20428"/>
                  <a:pt x="7373112" y="10547"/>
                  <a:pt x="7461504" y="4451"/>
                </a:cubicBezTo>
                <a:lnTo>
                  <a:pt x="8229600" y="13595"/>
                </a:lnTo>
                <a:cubicBezTo>
                  <a:pt x="8242164" y="13881"/>
                  <a:pt x="8266176" y="22739"/>
                  <a:pt x="8266176" y="22739"/>
                </a:cubicBezTo>
              </a:path>
            </a:pathLst>
          </a:cu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383D1881-24EA-490F-9050-60A63CB827F5}"/>
              </a:ext>
            </a:extLst>
          </p:cNvPr>
          <p:cNvSpPr/>
          <p:nvPr/>
        </p:nvSpPr>
        <p:spPr>
          <a:xfrm>
            <a:off x="1252728" y="2697480"/>
            <a:ext cx="8202168" cy="1453896"/>
          </a:xfrm>
          <a:custGeom>
            <a:avLst/>
            <a:gdLst>
              <a:gd name="connsiteX0" fmla="*/ 0 w 8202168"/>
              <a:gd name="connsiteY0" fmla="*/ 1453896 h 1453896"/>
              <a:gd name="connsiteX1" fmla="*/ 54864 w 8202168"/>
              <a:gd name="connsiteY1" fmla="*/ 1362456 h 1453896"/>
              <a:gd name="connsiteX2" fmla="*/ 82296 w 8202168"/>
              <a:gd name="connsiteY2" fmla="*/ 1335024 h 1453896"/>
              <a:gd name="connsiteX3" fmla="*/ 109728 w 8202168"/>
              <a:gd name="connsiteY3" fmla="*/ 1289304 h 1453896"/>
              <a:gd name="connsiteX4" fmla="*/ 164592 w 8202168"/>
              <a:gd name="connsiteY4" fmla="*/ 1252728 h 1453896"/>
              <a:gd name="connsiteX5" fmla="*/ 192024 w 8202168"/>
              <a:gd name="connsiteY5" fmla="*/ 1225296 h 1453896"/>
              <a:gd name="connsiteX6" fmla="*/ 274320 w 8202168"/>
              <a:gd name="connsiteY6" fmla="*/ 1170432 h 1453896"/>
              <a:gd name="connsiteX7" fmla="*/ 301752 w 8202168"/>
              <a:gd name="connsiteY7" fmla="*/ 1152144 h 1453896"/>
              <a:gd name="connsiteX8" fmla="*/ 356616 w 8202168"/>
              <a:gd name="connsiteY8" fmla="*/ 1106424 h 1453896"/>
              <a:gd name="connsiteX9" fmla="*/ 411480 w 8202168"/>
              <a:gd name="connsiteY9" fmla="*/ 1051560 h 1453896"/>
              <a:gd name="connsiteX10" fmla="*/ 438912 w 8202168"/>
              <a:gd name="connsiteY10" fmla="*/ 1033272 h 1453896"/>
              <a:gd name="connsiteX11" fmla="*/ 475488 w 8202168"/>
              <a:gd name="connsiteY11" fmla="*/ 1005840 h 1453896"/>
              <a:gd name="connsiteX12" fmla="*/ 530352 w 8202168"/>
              <a:gd name="connsiteY12" fmla="*/ 969264 h 1453896"/>
              <a:gd name="connsiteX13" fmla="*/ 548640 w 8202168"/>
              <a:gd name="connsiteY13" fmla="*/ 941832 h 1453896"/>
              <a:gd name="connsiteX14" fmla="*/ 603504 w 8202168"/>
              <a:gd name="connsiteY14" fmla="*/ 923544 h 1453896"/>
              <a:gd name="connsiteX15" fmla="*/ 667512 w 8202168"/>
              <a:gd name="connsiteY15" fmla="*/ 905256 h 1453896"/>
              <a:gd name="connsiteX16" fmla="*/ 777240 w 8202168"/>
              <a:gd name="connsiteY16" fmla="*/ 914400 h 1453896"/>
              <a:gd name="connsiteX17" fmla="*/ 804672 w 8202168"/>
              <a:gd name="connsiteY17" fmla="*/ 923544 h 1453896"/>
              <a:gd name="connsiteX18" fmla="*/ 813816 w 8202168"/>
              <a:gd name="connsiteY18" fmla="*/ 950976 h 1453896"/>
              <a:gd name="connsiteX19" fmla="*/ 859536 w 8202168"/>
              <a:gd name="connsiteY19" fmla="*/ 1005840 h 1453896"/>
              <a:gd name="connsiteX20" fmla="*/ 877824 w 8202168"/>
              <a:gd name="connsiteY20" fmla="*/ 1033272 h 1453896"/>
              <a:gd name="connsiteX21" fmla="*/ 905256 w 8202168"/>
              <a:gd name="connsiteY21" fmla="*/ 1088136 h 1453896"/>
              <a:gd name="connsiteX22" fmla="*/ 932688 w 8202168"/>
              <a:gd name="connsiteY22" fmla="*/ 1106424 h 1453896"/>
              <a:gd name="connsiteX23" fmla="*/ 960120 w 8202168"/>
              <a:gd name="connsiteY23" fmla="*/ 1133856 h 1453896"/>
              <a:gd name="connsiteX24" fmla="*/ 987552 w 8202168"/>
              <a:gd name="connsiteY24" fmla="*/ 1152144 h 1453896"/>
              <a:gd name="connsiteX25" fmla="*/ 1014984 w 8202168"/>
              <a:gd name="connsiteY25" fmla="*/ 1179576 h 1453896"/>
              <a:gd name="connsiteX26" fmla="*/ 1042416 w 8202168"/>
              <a:gd name="connsiteY26" fmla="*/ 1188720 h 1453896"/>
              <a:gd name="connsiteX27" fmla="*/ 1097280 w 8202168"/>
              <a:gd name="connsiteY27" fmla="*/ 1234440 h 1453896"/>
              <a:gd name="connsiteX28" fmla="*/ 1124712 w 8202168"/>
              <a:gd name="connsiteY28" fmla="*/ 1243584 h 1453896"/>
              <a:gd name="connsiteX29" fmla="*/ 1152144 w 8202168"/>
              <a:gd name="connsiteY29" fmla="*/ 1271016 h 1453896"/>
              <a:gd name="connsiteX30" fmla="*/ 1161288 w 8202168"/>
              <a:gd name="connsiteY30" fmla="*/ 1298448 h 1453896"/>
              <a:gd name="connsiteX31" fmla="*/ 1188720 w 8202168"/>
              <a:gd name="connsiteY31" fmla="*/ 1307592 h 1453896"/>
              <a:gd name="connsiteX32" fmla="*/ 1243584 w 8202168"/>
              <a:gd name="connsiteY32" fmla="*/ 1353312 h 1453896"/>
              <a:gd name="connsiteX33" fmla="*/ 1289304 w 8202168"/>
              <a:gd name="connsiteY33" fmla="*/ 1344168 h 1453896"/>
              <a:gd name="connsiteX34" fmla="*/ 1316736 w 8202168"/>
              <a:gd name="connsiteY34" fmla="*/ 1325880 h 1453896"/>
              <a:gd name="connsiteX35" fmla="*/ 1344168 w 8202168"/>
              <a:gd name="connsiteY35" fmla="*/ 1316736 h 1453896"/>
              <a:gd name="connsiteX36" fmla="*/ 1362456 w 8202168"/>
              <a:gd name="connsiteY36" fmla="*/ 1289304 h 1453896"/>
              <a:gd name="connsiteX37" fmla="*/ 1389888 w 8202168"/>
              <a:gd name="connsiteY37" fmla="*/ 1271016 h 1453896"/>
              <a:gd name="connsiteX38" fmla="*/ 1435608 w 8202168"/>
              <a:gd name="connsiteY38" fmla="*/ 1216152 h 1453896"/>
              <a:gd name="connsiteX39" fmla="*/ 1463040 w 8202168"/>
              <a:gd name="connsiteY39" fmla="*/ 1197864 h 1453896"/>
              <a:gd name="connsiteX40" fmla="*/ 1508760 w 8202168"/>
              <a:gd name="connsiteY40" fmla="*/ 1152144 h 1453896"/>
              <a:gd name="connsiteX41" fmla="*/ 1536192 w 8202168"/>
              <a:gd name="connsiteY41" fmla="*/ 1124712 h 1453896"/>
              <a:gd name="connsiteX42" fmla="*/ 1563624 w 8202168"/>
              <a:gd name="connsiteY42" fmla="*/ 1106424 h 1453896"/>
              <a:gd name="connsiteX43" fmla="*/ 1645920 w 8202168"/>
              <a:gd name="connsiteY43" fmla="*/ 1042416 h 1453896"/>
              <a:gd name="connsiteX44" fmla="*/ 1673352 w 8202168"/>
              <a:gd name="connsiteY44" fmla="*/ 1014984 h 1453896"/>
              <a:gd name="connsiteX45" fmla="*/ 1728216 w 8202168"/>
              <a:gd name="connsiteY45" fmla="*/ 978408 h 1453896"/>
              <a:gd name="connsiteX46" fmla="*/ 1783080 w 8202168"/>
              <a:gd name="connsiteY46" fmla="*/ 932688 h 1453896"/>
              <a:gd name="connsiteX47" fmla="*/ 1810512 w 8202168"/>
              <a:gd name="connsiteY47" fmla="*/ 923544 h 1453896"/>
              <a:gd name="connsiteX48" fmla="*/ 1865376 w 8202168"/>
              <a:gd name="connsiteY48" fmla="*/ 868680 h 1453896"/>
              <a:gd name="connsiteX49" fmla="*/ 1929384 w 8202168"/>
              <a:gd name="connsiteY49" fmla="*/ 841248 h 1453896"/>
              <a:gd name="connsiteX50" fmla="*/ 1984248 w 8202168"/>
              <a:gd name="connsiteY50" fmla="*/ 822960 h 1453896"/>
              <a:gd name="connsiteX51" fmla="*/ 2039112 w 8202168"/>
              <a:gd name="connsiteY51" fmla="*/ 804672 h 1453896"/>
              <a:gd name="connsiteX52" fmla="*/ 2066544 w 8202168"/>
              <a:gd name="connsiteY52" fmla="*/ 795528 h 1453896"/>
              <a:gd name="connsiteX53" fmla="*/ 2130552 w 8202168"/>
              <a:gd name="connsiteY53" fmla="*/ 749808 h 1453896"/>
              <a:gd name="connsiteX54" fmla="*/ 2212848 w 8202168"/>
              <a:gd name="connsiteY54" fmla="*/ 704088 h 1453896"/>
              <a:gd name="connsiteX55" fmla="*/ 2267712 w 8202168"/>
              <a:gd name="connsiteY55" fmla="*/ 694944 h 1453896"/>
              <a:gd name="connsiteX56" fmla="*/ 2359152 w 8202168"/>
              <a:gd name="connsiteY56" fmla="*/ 704088 h 1453896"/>
              <a:gd name="connsiteX57" fmla="*/ 2414016 w 8202168"/>
              <a:gd name="connsiteY57" fmla="*/ 722376 h 1453896"/>
              <a:gd name="connsiteX58" fmla="*/ 2478024 w 8202168"/>
              <a:gd name="connsiteY58" fmla="*/ 749808 h 1453896"/>
              <a:gd name="connsiteX59" fmla="*/ 2532888 w 8202168"/>
              <a:gd name="connsiteY59" fmla="*/ 786384 h 1453896"/>
              <a:gd name="connsiteX60" fmla="*/ 2587752 w 8202168"/>
              <a:gd name="connsiteY60" fmla="*/ 822960 h 1453896"/>
              <a:gd name="connsiteX61" fmla="*/ 2615184 w 8202168"/>
              <a:gd name="connsiteY61" fmla="*/ 841248 h 1453896"/>
              <a:gd name="connsiteX62" fmla="*/ 2670048 w 8202168"/>
              <a:gd name="connsiteY62" fmla="*/ 868680 h 1453896"/>
              <a:gd name="connsiteX63" fmla="*/ 2752344 w 8202168"/>
              <a:gd name="connsiteY63" fmla="*/ 905256 h 1453896"/>
              <a:gd name="connsiteX64" fmla="*/ 2798064 w 8202168"/>
              <a:gd name="connsiteY64" fmla="*/ 896112 h 1453896"/>
              <a:gd name="connsiteX65" fmla="*/ 2825496 w 8202168"/>
              <a:gd name="connsiteY65" fmla="*/ 868680 h 1453896"/>
              <a:gd name="connsiteX66" fmla="*/ 2852928 w 8202168"/>
              <a:gd name="connsiteY66" fmla="*/ 859536 h 1453896"/>
              <a:gd name="connsiteX67" fmla="*/ 2907792 w 8202168"/>
              <a:gd name="connsiteY67" fmla="*/ 822960 h 1453896"/>
              <a:gd name="connsiteX68" fmla="*/ 2935224 w 8202168"/>
              <a:gd name="connsiteY68" fmla="*/ 804672 h 1453896"/>
              <a:gd name="connsiteX69" fmla="*/ 2990088 w 8202168"/>
              <a:gd name="connsiteY69" fmla="*/ 786384 h 1453896"/>
              <a:gd name="connsiteX70" fmla="*/ 3017520 w 8202168"/>
              <a:gd name="connsiteY70" fmla="*/ 768096 h 1453896"/>
              <a:gd name="connsiteX71" fmla="*/ 3072384 w 8202168"/>
              <a:gd name="connsiteY71" fmla="*/ 749808 h 1453896"/>
              <a:gd name="connsiteX72" fmla="*/ 3127248 w 8202168"/>
              <a:gd name="connsiteY72" fmla="*/ 713232 h 1453896"/>
              <a:gd name="connsiteX73" fmla="*/ 3182112 w 8202168"/>
              <a:gd name="connsiteY73" fmla="*/ 676656 h 1453896"/>
              <a:gd name="connsiteX74" fmla="*/ 3218688 w 8202168"/>
              <a:gd name="connsiteY74" fmla="*/ 649224 h 1453896"/>
              <a:gd name="connsiteX75" fmla="*/ 3246120 w 8202168"/>
              <a:gd name="connsiteY75" fmla="*/ 640080 h 1453896"/>
              <a:gd name="connsiteX76" fmla="*/ 3273552 w 8202168"/>
              <a:gd name="connsiteY76" fmla="*/ 621792 h 1453896"/>
              <a:gd name="connsiteX77" fmla="*/ 3300984 w 8202168"/>
              <a:gd name="connsiteY77" fmla="*/ 612648 h 1453896"/>
              <a:gd name="connsiteX78" fmla="*/ 3337560 w 8202168"/>
              <a:gd name="connsiteY78" fmla="*/ 594360 h 1453896"/>
              <a:gd name="connsiteX79" fmla="*/ 3364992 w 8202168"/>
              <a:gd name="connsiteY79" fmla="*/ 576072 h 1453896"/>
              <a:gd name="connsiteX80" fmla="*/ 3493008 w 8202168"/>
              <a:gd name="connsiteY80" fmla="*/ 566928 h 1453896"/>
              <a:gd name="connsiteX81" fmla="*/ 3675888 w 8202168"/>
              <a:gd name="connsiteY81" fmla="*/ 576072 h 1453896"/>
              <a:gd name="connsiteX82" fmla="*/ 3749040 w 8202168"/>
              <a:gd name="connsiteY82" fmla="*/ 594360 h 1453896"/>
              <a:gd name="connsiteX83" fmla="*/ 3785616 w 8202168"/>
              <a:gd name="connsiteY83" fmla="*/ 603504 h 1453896"/>
              <a:gd name="connsiteX84" fmla="*/ 3813048 w 8202168"/>
              <a:gd name="connsiteY84" fmla="*/ 621792 h 1453896"/>
              <a:gd name="connsiteX85" fmla="*/ 3840480 w 8202168"/>
              <a:gd name="connsiteY85" fmla="*/ 630936 h 1453896"/>
              <a:gd name="connsiteX86" fmla="*/ 3867912 w 8202168"/>
              <a:gd name="connsiteY86" fmla="*/ 658368 h 1453896"/>
              <a:gd name="connsiteX87" fmla="*/ 3922776 w 8202168"/>
              <a:gd name="connsiteY87" fmla="*/ 676656 h 1453896"/>
              <a:gd name="connsiteX88" fmla="*/ 4032504 w 8202168"/>
              <a:gd name="connsiteY88" fmla="*/ 658368 h 1453896"/>
              <a:gd name="connsiteX89" fmla="*/ 4105656 w 8202168"/>
              <a:gd name="connsiteY89" fmla="*/ 630936 h 1453896"/>
              <a:gd name="connsiteX90" fmla="*/ 4224528 w 8202168"/>
              <a:gd name="connsiteY90" fmla="*/ 621792 h 1453896"/>
              <a:gd name="connsiteX91" fmla="*/ 4279392 w 8202168"/>
              <a:gd name="connsiteY91" fmla="*/ 585216 h 1453896"/>
              <a:gd name="connsiteX92" fmla="*/ 4315968 w 8202168"/>
              <a:gd name="connsiteY92" fmla="*/ 557784 h 1453896"/>
              <a:gd name="connsiteX93" fmla="*/ 4343400 w 8202168"/>
              <a:gd name="connsiteY93" fmla="*/ 548640 h 1453896"/>
              <a:gd name="connsiteX94" fmla="*/ 4398264 w 8202168"/>
              <a:gd name="connsiteY94" fmla="*/ 512064 h 1453896"/>
              <a:gd name="connsiteX95" fmla="*/ 4480560 w 8202168"/>
              <a:gd name="connsiteY95" fmla="*/ 448056 h 1453896"/>
              <a:gd name="connsiteX96" fmla="*/ 4507992 w 8202168"/>
              <a:gd name="connsiteY96" fmla="*/ 429768 h 1453896"/>
              <a:gd name="connsiteX97" fmla="*/ 4526280 w 8202168"/>
              <a:gd name="connsiteY97" fmla="*/ 402336 h 1453896"/>
              <a:gd name="connsiteX98" fmla="*/ 4553712 w 8202168"/>
              <a:gd name="connsiteY98" fmla="*/ 384048 h 1453896"/>
              <a:gd name="connsiteX99" fmla="*/ 4581144 w 8202168"/>
              <a:gd name="connsiteY99" fmla="*/ 329184 h 1453896"/>
              <a:gd name="connsiteX100" fmla="*/ 4608576 w 8202168"/>
              <a:gd name="connsiteY100" fmla="*/ 320040 h 1453896"/>
              <a:gd name="connsiteX101" fmla="*/ 4636008 w 8202168"/>
              <a:gd name="connsiteY101" fmla="*/ 292608 h 1453896"/>
              <a:gd name="connsiteX102" fmla="*/ 4690872 w 8202168"/>
              <a:gd name="connsiteY102" fmla="*/ 274320 h 1453896"/>
              <a:gd name="connsiteX103" fmla="*/ 4855464 w 8202168"/>
              <a:gd name="connsiteY103" fmla="*/ 292608 h 1453896"/>
              <a:gd name="connsiteX104" fmla="*/ 4882896 w 8202168"/>
              <a:gd name="connsiteY104" fmla="*/ 310896 h 1453896"/>
              <a:gd name="connsiteX105" fmla="*/ 4937760 w 8202168"/>
              <a:gd name="connsiteY105" fmla="*/ 338328 h 1453896"/>
              <a:gd name="connsiteX106" fmla="*/ 5010912 w 8202168"/>
              <a:gd name="connsiteY106" fmla="*/ 384048 h 1453896"/>
              <a:gd name="connsiteX107" fmla="*/ 5065776 w 8202168"/>
              <a:gd name="connsiteY107" fmla="*/ 420624 h 1453896"/>
              <a:gd name="connsiteX108" fmla="*/ 5148072 w 8202168"/>
              <a:gd name="connsiteY108" fmla="*/ 448056 h 1453896"/>
              <a:gd name="connsiteX109" fmla="*/ 5175504 w 8202168"/>
              <a:gd name="connsiteY109" fmla="*/ 457200 h 1453896"/>
              <a:gd name="connsiteX110" fmla="*/ 5202936 w 8202168"/>
              <a:gd name="connsiteY110" fmla="*/ 475488 h 1453896"/>
              <a:gd name="connsiteX111" fmla="*/ 5349240 w 8202168"/>
              <a:gd name="connsiteY111" fmla="*/ 466344 h 1453896"/>
              <a:gd name="connsiteX112" fmla="*/ 5385816 w 8202168"/>
              <a:gd name="connsiteY112" fmla="*/ 457200 h 1453896"/>
              <a:gd name="connsiteX113" fmla="*/ 5413248 w 8202168"/>
              <a:gd name="connsiteY113" fmla="*/ 429768 h 1453896"/>
              <a:gd name="connsiteX114" fmla="*/ 5440680 w 8202168"/>
              <a:gd name="connsiteY114" fmla="*/ 420624 h 1453896"/>
              <a:gd name="connsiteX115" fmla="*/ 5468112 w 8202168"/>
              <a:gd name="connsiteY115" fmla="*/ 402336 h 1453896"/>
              <a:gd name="connsiteX116" fmla="*/ 5504688 w 8202168"/>
              <a:gd name="connsiteY116" fmla="*/ 347472 h 1453896"/>
              <a:gd name="connsiteX117" fmla="*/ 5522976 w 8202168"/>
              <a:gd name="connsiteY117" fmla="*/ 320040 h 1453896"/>
              <a:gd name="connsiteX118" fmla="*/ 5550408 w 8202168"/>
              <a:gd name="connsiteY118" fmla="*/ 310896 h 1453896"/>
              <a:gd name="connsiteX119" fmla="*/ 5559552 w 8202168"/>
              <a:gd name="connsiteY119" fmla="*/ 274320 h 1453896"/>
              <a:gd name="connsiteX120" fmla="*/ 5605272 w 8202168"/>
              <a:gd name="connsiteY120" fmla="*/ 219456 h 1453896"/>
              <a:gd name="connsiteX121" fmla="*/ 5623560 w 8202168"/>
              <a:gd name="connsiteY121" fmla="*/ 192024 h 1453896"/>
              <a:gd name="connsiteX122" fmla="*/ 5678424 w 8202168"/>
              <a:gd name="connsiteY122" fmla="*/ 155448 h 1453896"/>
              <a:gd name="connsiteX123" fmla="*/ 5733288 w 8202168"/>
              <a:gd name="connsiteY123" fmla="*/ 118872 h 1453896"/>
              <a:gd name="connsiteX124" fmla="*/ 5760720 w 8202168"/>
              <a:gd name="connsiteY124" fmla="*/ 100584 h 1453896"/>
              <a:gd name="connsiteX125" fmla="*/ 5779008 w 8202168"/>
              <a:gd name="connsiteY125" fmla="*/ 73152 h 1453896"/>
              <a:gd name="connsiteX126" fmla="*/ 5833872 w 8202168"/>
              <a:gd name="connsiteY126" fmla="*/ 45720 h 1453896"/>
              <a:gd name="connsiteX127" fmla="*/ 5861304 w 8202168"/>
              <a:gd name="connsiteY127" fmla="*/ 27432 h 1453896"/>
              <a:gd name="connsiteX128" fmla="*/ 5916168 w 8202168"/>
              <a:gd name="connsiteY128" fmla="*/ 18288 h 1453896"/>
              <a:gd name="connsiteX129" fmla="*/ 5952744 w 8202168"/>
              <a:gd name="connsiteY129" fmla="*/ 9144 h 1453896"/>
              <a:gd name="connsiteX130" fmla="*/ 6135624 w 8202168"/>
              <a:gd name="connsiteY130" fmla="*/ 18288 h 1453896"/>
              <a:gd name="connsiteX131" fmla="*/ 6163056 w 8202168"/>
              <a:gd name="connsiteY131" fmla="*/ 36576 h 1453896"/>
              <a:gd name="connsiteX132" fmla="*/ 6190488 w 8202168"/>
              <a:gd name="connsiteY132" fmla="*/ 45720 h 1453896"/>
              <a:gd name="connsiteX133" fmla="*/ 6217920 w 8202168"/>
              <a:gd name="connsiteY133" fmla="*/ 64008 h 1453896"/>
              <a:gd name="connsiteX134" fmla="*/ 6272784 w 8202168"/>
              <a:gd name="connsiteY134" fmla="*/ 82296 h 1453896"/>
              <a:gd name="connsiteX135" fmla="*/ 6291072 w 8202168"/>
              <a:gd name="connsiteY135" fmla="*/ 109728 h 1453896"/>
              <a:gd name="connsiteX136" fmla="*/ 6345936 w 8202168"/>
              <a:gd name="connsiteY136" fmla="*/ 137160 h 1453896"/>
              <a:gd name="connsiteX137" fmla="*/ 6419088 w 8202168"/>
              <a:gd name="connsiteY137" fmla="*/ 201168 h 1453896"/>
              <a:gd name="connsiteX138" fmla="*/ 6446520 w 8202168"/>
              <a:gd name="connsiteY138" fmla="*/ 219456 h 1453896"/>
              <a:gd name="connsiteX139" fmla="*/ 6473952 w 8202168"/>
              <a:gd name="connsiteY139" fmla="*/ 228600 h 1453896"/>
              <a:gd name="connsiteX140" fmla="*/ 6528816 w 8202168"/>
              <a:gd name="connsiteY140" fmla="*/ 265176 h 1453896"/>
              <a:gd name="connsiteX141" fmla="*/ 6583680 w 8202168"/>
              <a:gd name="connsiteY141" fmla="*/ 283464 h 1453896"/>
              <a:gd name="connsiteX142" fmla="*/ 6611112 w 8202168"/>
              <a:gd name="connsiteY142" fmla="*/ 292608 h 1453896"/>
              <a:gd name="connsiteX143" fmla="*/ 6821424 w 8202168"/>
              <a:gd name="connsiteY143" fmla="*/ 283464 h 1453896"/>
              <a:gd name="connsiteX144" fmla="*/ 6876288 w 8202168"/>
              <a:gd name="connsiteY144" fmla="*/ 265176 h 1453896"/>
              <a:gd name="connsiteX145" fmla="*/ 6958584 w 8202168"/>
              <a:gd name="connsiteY145" fmla="*/ 210312 h 1453896"/>
              <a:gd name="connsiteX146" fmla="*/ 6986016 w 8202168"/>
              <a:gd name="connsiteY146" fmla="*/ 192024 h 1453896"/>
              <a:gd name="connsiteX147" fmla="*/ 7004304 w 8202168"/>
              <a:gd name="connsiteY147" fmla="*/ 164592 h 1453896"/>
              <a:gd name="connsiteX148" fmla="*/ 7059168 w 8202168"/>
              <a:gd name="connsiteY148" fmla="*/ 128016 h 1453896"/>
              <a:gd name="connsiteX149" fmla="*/ 7086600 w 8202168"/>
              <a:gd name="connsiteY149" fmla="*/ 109728 h 1453896"/>
              <a:gd name="connsiteX150" fmla="*/ 7141464 w 8202168"/>
              <a:gd name="connsiteY150" fmla="*/ 64008 h 1453896"/>
              <a:gd name="connsiteX151" fmla="*/ 7168896 w 8202168"/>
              <a:gd name="connsiteY151" fmla="*/ 54864 h 1453896"/>
              <a:gd name="connsiteX152" fmla="*/ 7223760 w 8202168"/>
              <a:gd name="connsiteY152" fmla="*/ 18288 h 1453896"/>
              <a:gd name="connsiteX153" fmla="*/ 7278624 w 8202168"/>
              <a:gd name="connsiteY153" fmla="*/ 0 h 1453896"/>
              <a:gd name="connsiteX154" fmla="*/ 7452360 w 8202168"/>
              <a:gd name="connsiteY154" fmla="*/ 18288 h 1453896"/>
              <a:gd name="connsiteX155" fmla="*/ 7543800 w 8202168"/>
              <a:gd name="connsiteY155" fmla="*/ 36576 h 1453896"/>
              <a:gd name="connsiteX156" fmla="*/ 7580376 w 8202168"/>
              <a:gd name="connsiteY156" fmla="*/ 45720 h 1453896"/>
              <a:gd name="connsiteX157" fmla="*/ 7626096 w 8202168"/>
              <a:gd name="connsiteY157" fmla="*/ 54864 h 1453896"/>
              <a:gd name="connsiteX158" fmla="*/ 7680960 w 8202168"/>
              <a:gd name="connsiteY158" fmla="*/ 73152 h 1453896"/>
              <a:gd name="connsiteX159" fmla="*/ 7717536 w 8202168"/>
              <a:gd name="connsiteY159" fmla="*/ 82296 h 1453896"/>
              <a:gd name="connsiteX160" fmla="*/ 7799832 w 8202168"/>
              <a:gd name="connsiteY160" fmla="*/ 109728 h 1453896"/>
              <a:gd name="connsiteX161" fmla="*/ 7827264 w 8202168"/>
              <a:gd name="connsiteY161" fmla="*/ 118872 h 1453896"/>
              <a:gd name="connsiteX162" fmla="*/ 7863840 w 8202168"/>
              <a:gd name="connsiteY162" fmla="*/ 128016 h 1453896"/>
              <a:gd name="connsiteX163" fmla="*/ 7946136 w 8202168"/>
              <a:gd name="connsiteY163" fmla="*/ 155448 h 1453896"/>
              <a:gd name="connsiteX164" fmla="*/ 7982712 w 8202168"/>
              <a:gd name="connsiteY164" fmla="*/ 164592 h 1453896"/>
              <a:gd name="connsiteX165" fmla="*/ 8037576 w 8202168"/>
              <a:gd name="connsiteY165" fmla="*/ 182880 h 1453896"/>
              <a:gd name="connsiteX166" fmla="*/ 8065008 w 8202168"/>
              <a:gd name="connsiteY166" fmla="*/ 210312 h 1453896"/>
              <a:gd name="connsiteX167" fmla="*/ 8138160 w 8202168"/>
              <a:gd name="connsiteY167" fmla="*/ 228600 h 1453896"/>
              <a:gd name="connsiteX168" fmla="*/ 8193024 w 8202168"/>
              <a:gd name="connsiteY168" fmla="*/ 246888 h 1453896"/>
              <a:gd name="connsiteX169" fmla="*/ 8202168 w 8202168"/>
              <a:gd name="connsiteY169" fmla="*/ 246888 h 145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8202168" h="1453896">
                <a:moveTo>
                  <a:pt x="0" y="1453896"/>
                </a:moveTo>
                <a:cubicBezTo>
                  <a:pt x="3098" y="1448475"/>
                  <a:pt x="40355" y="1379866"/>
                  <a:pt x="54864" y="1362456"/>
                </a:cubicBezTo>
                <a:cubicBezTo>
                  <a:pt x="63143" y="1352522"/>
                  <a:pt x="74537" y="1345369"/>
                  <a:pt x="82296" y="1335024"/>
                </a:cubicBezTo>
                <a:cubicBezTo>
                  <a:pt x="92960" y="1320806"/>
                  <a:pt x="97161" y="1301871"/>
                  <a:pt x="109728" y="1289304"/>
                </a:cubicBezTo>
                <a:cubicBezTo>
                  <a:pt x="125270" y="1273762"/>
                  <a:pt x="149050" y="1268270"/>
                  <a:pt x="164592" y="1252728"/>
                </a:cubicBezTo>
                <a:cubicBezTo>
                  <a:pt x="173736" y="1243584"/>
                  <a:pt x="181816" y="1233235"/>
                  <a:pt x="192024" y="1225296"/>
                </a:cubicBezTo>
                <a:lnTo>
                  <a:pt x="274320" y="1170432"/>
                </a:lnTo>
                <a:lnTo>
                  <a:pt x="301752" y="1152144"/>
                </a:lnTo>
                <a:cubicBezTo>
                  <a:pt x="343635" y="1089319"/>
                  <a:pt x="290322" y="1159459"/>
                  <a:pt x="356616" y="1106424"/>
                </a:cubicBezTo>
                <a:cubicBezTo>
                  <a:pt x="376812" y="1090267"/>
                  <a:pt x="389961" y="1065906"/>
                  <a:pt x="411480" y="1051560"/>
                </a:cubicBezTo>
                <a:cubicBezTo>
                  <a:pt x="420624" y="1045464"/>
                  <a:pt x="429969" y="1039660"/>
                  <a:pt x="438912" y="1033272"/>
                </a:cubicBezTo>
                <a:cubicBezTo>
                  <a:pt x="451313" y="1024414"/>
                  <a:pt x="463003" y="1014580"/>
                  <a:pt x="475488" y="1005840"/>
                </a:cubicBezTo>
                <a:cubicBezTo>
                  <a:pt x="493494" y="993236"/>
                  <a:pt x="530352" y="969264"/>
                  <a:pt x="530352" y="969264"/>
                </a:cubicBezTo>
                <a:cubicBezTo>
                  <a:pt x="536448" y="960120"/>
                  <a:pt x="539321" y="947657"/>
                  <a:pt x="548640" y="941832"/>
                </a:cubicBezTo>
                <a:cubicBezTo>
                  <a:pt x="564987" y="931615"/>
                  <a:pt x="584802" y="928219"/>
                  <a:pt x="603504" y="923544"/>
                </a:cubicBezTo>
                <a:cubicBezTo>
                  <a:pt x="649431" y="912062"/>
                  <a:pt x="628158" y="918374"/>
                  <a:pt x="667512" y="905256"/>
                </a:cubicBezTo>
                <a:cubicBezTo>
                  <a:pt x="704088" y="908304"/>
                  <a:pt x="740859" y="909549"/>
                  <a:pt x="777240" y="914400"/>
                </a:cubicBezTo>
                <a:cubicBezTo>
                  <a:pt x="786794" y="915674"/>
                  <a:pt x="797856" y="916728"/>
                  <a:pt x="804672" y="923544"/>
                </a:cubicBezTo>
                <a:cubicBezTo>
                  <a:pt x="811488" y="930360"/>
                  <a:pt x="809505" y="942355"/>
                  <a:pt x="813816" y="950976"/>
                </a:cubicBezTo>
                <a:cubicBezTo>
                  <a:pt x="830843" y="985030"/>
                  <a:pt x="834257" y="975506"/>
                  <a:pt x="859536" y="1005840"/>
                </a:cubicBezTo>
                <a:cubicBezTo>
                  <a:pt x="866571" y="1014283"/>
                  <a:pt x="872909" y="1023442"/>
                  <a:pt x="877824" y="1033272"/>
                </a:cubicBezTo>
                <a:cubicBezTo>
                  <a:pt x="892698" y="1063020"/>
                  <a:pt x="879051" y="1061931"/>
                  <a:pt x="905256" y="1088136"/>
                </a:cubicBezTo>
                <a:cubicBezTo>
                  <a:pt x="913027" y="1095907"/>
                  <a:pt x="924245" y="1099389"/>
                  <a:pt x="932688" y="1106424"/>
                </a:cubicBezTo>
                <a:cubicBezTo>
                  <a:pt x="942622" y="1114703"/>
                  <a:pt x="950186" y="1125577"/>
                  <a:pt x="960120" y="1133856"/>
                </a:cubicBezTo>
                <a:cubicBezTo>
                  <a:pt x="968563" y="1140891"/>
                  <a:pt x="979109" y="1145109"/>
                  <a:pt x="987552" y="1152144"/>
                </a:cubicBezTo>
                <a:cubicBezTo>
                  <a:pt x="997486" y="1160423"/>
                  <a:pt x="1004224" y="1172403"/>
                  <a:pt x="1014984" y="1179576"/>
                </a:cubicBezTo>
                <a:cubicBezTo>
                  <a:pt x="1023004" y="1184923"/>
                  <a:pt x="1033795" y="1184409"/>
                  <a:pt x="1042416" y="1188720"/>
                </a:cubicBezTo>
                <a:cubicBezTo>
                  <a:pt x="1102249" y="1218637"/>
                  <a:pt x="1036611" y="1193994"/>
                  <a:pt x="1097280" y="1234440"/>
                </a:cubicBezTo>
                <a:cubicBezTo>
                  <a:pt x="1105300" y="1239787"/>
                  <a:pt x="1115568" y="1240536"/>
                  <a:pt x="1124712" y="1243584"/>
                </a:cubicBezTo>
                <a:cubicBezTo>
                  <a:pt x="1133856" y="1252728"/>
                  <a:pt x="1144971" y="1260256"/>
                  <a:pt x="1152144" y="1271016"/>
                </a:cubicBezTo>
                <a:cubicBezTo>
                  <a:pt x="1157491" y="1279036"/>
                  <a:pt x="1154472" y="1291632"/>
                  <a:pt x="1161288" y="1298448"/>
                </a:cubicBezTo>
                <a:cubicBezTo>
                  <a:pt x="1168104" y="1305264"/>
                  <a:pt x="1179576" y="1304544"/>
                  <a:pt x="1188720" y="1307592"/>
                </a:cubicBezTo>
                <a:cubicBezTo>
                  <a:pt x="1196103" y="1314975"/>
                  <a:pt x="1229035" y="1351493"/>
                  <a:pt x="1243584" y="1353312"/>
                </a:cubicBezTo>
                <a:cubicBezTo>
                  <a:pt x="1259006" y="1355240"/>
                  <a:pt x="1274064" y="1347216"/>
                  <a:pt x="1289304" y="1344168"/>
                </a:cubicBezTo>
                <a:cubicBezTo>
                  <a:pt x="1298448" y="1338072"/>
                  <a:pt x="1306906" y="1330795"/>
                  <a:pt x="1316736" y="1325880"/>
                </a:cubicBezTo>
                <a:cubicBezTo>
                  <a:pt x="1325357" y="1321569"/>
                  <a:pt x="1336642" y="1322757"/>
                  <a:pt x="1344168" y="1316736"/>
                </a:cubicBezTo>
                <a:cubicBezTo>
                  <a:pt x="1352750" y="1309871"/>
                  <a:pt x="1354685" y="1297075"/>
                  <a:pt x="1362456" y="1289304"/>
                </a:cubicBezTo>
                <a:cubicBezTo>
                  <a:pt x="1370227" y="1281533"/>
                  <a:pt x="1381445" y="1278051"/>
                  <a:pt x="1389888" y="1271016"/>
                </a:cubicBezTo>
                <a:cubicBezTo>
                  <a:pt x="1479768" y="1196116"/>
                  <a:pt x="1363680" y="1288080"/>
                  <a:pt x="1435608" y="1216152"/>
                </a:cubicBezTo>
                <a:cubicBezTo>
                  <a:pt x="1443379" y="1208381"/>
                  <a:pt x="1453896" y="1203960"/>
                  <a:pt x="1463040" y="1197864"/>
                </a:cubicBezTo>
                <a:cubicBezTo>
                  <a:pt x="1496568" y="1147572"/>
                  <a:pt x="1463040" y="1190244"/>
                  <a:pt x="1508760" y="1152144"/>
                </a:cubicBezTo>
                <a:cubicBezTo>
                  <a:pt x="1518694" y="1143865"/>
                  <a:pt x="1526258" y="1132991"/>
                  <a:pt x="1536192" y="1124712"/>
                </a:cubicBezTo>
                <a:cubicBezTo>
                  <a:pt x="1544635" y="1117677"/>
                  <a:pt x="1555410" y="1113725"/>
                  <a:pt x="1563624" y="1106424"/>
                </a:cubicBezTo>
                <a:cubicBezTo>
                  <a:pt x="1637639" y="1040632"/>
                  <a:pt x="1589355" y="1061271"/>
                  <a:pt x="1645920" y="1042416"/>
                </a:cubicBezTo>
                <a:cubicBezTo>
                  <a:pt x="1655064" y="1033272"/>
                  <a:pt x="1663144" y="1022923"/>
                  <a:pt x="1673352" y="1014984"/>
                </a:cubicBezTo>
                <a:cubicBezTo>
                  <a:pt x="1690702" y="1001490"/>
                  <a:pt x="1712674" y="993950"/>
                  <a:pt x="1728216" y="978408"/>
                </a:cubicBezTo>
                <a:cubicBezTo>
                  <a:pt x="1748439" y="958185"/>
                  <a:pt x="1757619" y="945419"/>
                  <a:pt x="1783080" y="932688"/>
                </a:cubicBezTo>
                <a:cubicBezTo>
                  <a:pt x="1791701" y="928377"/>
                  <a:pt x="1801368" y="926592"/>
                  <a:pt x="1810512" y="923544"/>
                </a:cubicBezTo>
                <a:cubicBezTo>
                  <a:pt x="1828800" y="905256"/>
                  <a:pt x="1840840" y="876859"/>
                  <a:pt x="1865376" y="868680"/>
                </a:cubicBezTo>
                <a:cubicBezTo>
                  <a:pt x="1953678" y="839246"/>
                  <a:pt x="1816391" y="886445"/>
                  <a:pt x="1929384" y="841248"/>
                </a:cubicBezTo>
                <a:cubicBezTo>
                  <a:pt x="1947282" y="834089"/>
                  <a:pt x="1965960" y="829056"/>
                  <a:pt x="1984248" y="822960"/>
                </a:cubicBezTo>
                <a:lnTo>
                  <a:pt x="2039112" y="804672"/>
                </a:lnTo>
                <a:lnTo>
                  <a:pt x="2066544" y="795528"/>
                </a:lnTo>
                <a:cubicBezTo>
                  <a:pt x="2086356" y="736092"/>
                  <a:pt x="2057400" y="798576"/>
                  <a:pt x="2130552" y="749808"/>
                </a:cubicBezTo>
                <a:cubicBezTo>
                  <a:pt x="2165910" y="726236"/>
                  <a:pt x="2176635" y="712135"/>
                  <a:pt x="2212848" y="704088"/>
                </a:cubicBezTo>
                <a:cubicBezTo>
                  <a:pt x="2230947" y="700066"/>
                  <a:pt x="2249424" y="697992"/>
                  <a:pt x="2267712" y="694944"/>
                </a:cubicBezTo>
                <a:cubicBezTo>
                  <a:pt x="2298192" y="697992"/>
                  <a:pt x="2329045" y="698443"/>
                  <a:pt x="2359152" y="704088"/>
                </a:cubicBezTo>
                <a:cubicBezTo>
                  <a:pt x="2378099" y="707641"/>
                  <a:pt x="2395728" y="716280"/>
                  <a:pt x="2414016" y="722376"/>
                </a:cubicBezTo>
                <a:cubicBezTo>
                  <a:pt x="2442395" y="731836"/>
                  <a:pt x="2449776" y="732859"/>
                  <a:pt x="2478024" y="749808"/>
                </a:cubicBezTo>
                <a:cubicBezTo>
                  <a:pt x="2496871" y="761116"/>
                  <a:pt x="2514600" y="774192"/>
                  <a:pt x="2532888" y="786384"/>
                </a:cubicBezTo>
                <a:lnTo>
                  <a:pt x="2587752" y="822960"/>
                </a:lnTo>
                <a:cubicBezTo>
                  <a:pt x="2596896" y="829056"/>
                  <a:pt x="2604758" y="837773"/>
                  <a:pt x="2615184" y="841248"/>
                </a:cubicBezTo>
                <a:cubicBezTo>
                  <a:pt x="2715228" y="874596"/>
                  <a:pt x="2563693" y="821411"/>
                  <a:pt x="2670048" y="868680"/>
                </a:cubicBezTo>
                <a:cubicBezTo>
                  <a:pt x="2767983" y="912207"/>
                  <a:pt x="2690262" y="863868"/>
                  <a:pt x="2752344" y="905256"/>
                </a:cubicBezTo>
                <a:cubicBezTo>
                  <a:pt x="2767584" y="902208"/>
                  <a:pt x="2784163" y="903063"/>
                  <a:pt x="2798064" y="896112"/>
                </a:cubicBezTo>
                <a:cubicBezTo>
                  <a:pt x="2809630" y="890329"/>
                  <a:pt x="2814736" y="875853"/>
                  <a:pt x="2825496" y="868680"/>
                </a:cubicBezTo>
                <a:cubicBezTo>
                  <a:pt x="2833516" y="863333"/>
                  <a:pt x="2844502" y="864217"/>
                  <a:pt x="2852928" y="859536"/>
                </a:cubicBezTo>
                <a:cubicBezTo>
                  <a:pt x="2872141" y="848862"/>
                  <a:pt x="2889504" y="835152"/>
                  <a:pt x="2907792" y="822960"/>
                </a:cubicBezTo>
                <a:cubicBezTo>
                  <a:pt x="2916936" y="816864"/>
                  <a:pt x="2924798" y="808147"/>
                  <a:pt x="2935224" y="804672"/>
                </a:cubicBezTo>
                <a:cubicBezTo>
                  <a:pt x="2953512" y="798576"/>
                  <a:pt x="2974048" y="797077"/>
                  <a:pt x="2990088" y="786384"/>
                </a:cubicBezTo>
                <a:cubicBezTo>
                  <a:pt x="2999232" y="780288"/>
                  <a:pt x="3007477" y="772559"/>
                  <a:pt x="3017520" y="768096"/>
                </a:cubicBezTo>
                <a:cubicBezTo>
                  <a:pt x="3035136" y="760267"/>
                  <a:pt x="3056344" y="760501"/>
                  <a:pt x="3072384" y="749808"/>
                </a:cubicBezTo>
                <a:cubicBezTo>
                  <a:pt x="3090672" y="737616"/>
                  <a:pt x="3111706" y="728774"/>
                  <a:pt x="3127248" y="713232"/>
                </a:cubicBezTo>
                <a:cubicBezTo>
                  <a:pt x="3161496" y="678984"/>
                  <a:pt x="3142412" y="689889"/>
                  <a:pt x="3182112" y="676656"/>
                </a:cubicBezTo>
                <a:cubicBezTo>
                  <a:pt x="3194304" y="667512"/>
                  <a:pt x="3205456" y="656785"/>
                  <a:pt x="3218688" y="649224"/>
                </a:cubicBezTo>
                <a:cubicBezTo>
                  <a:pt x="3227057" y="644442"/>
                  <a:pt x="3237499" y="644391"/>
                  <a:pt x="3246120" y="640080"/>
                </a:cubicBezTo>
                <a:cubicBezTo>
                  <a:pt x="3255950" y="635165"/>
                  <a:pt x="3263722" y="626707"/>
                  <a:pt x="3273552" y="621792"/>
                </a:cubicBezTo>
                <a:cubicBezTo>
                  <a:pt x="3282173" y="617481"/>
                  <a:pt x="3292125" y="616445"/>
                  <a:pt x="3300984" y="612648"/>
                </a:cubicBezTo>
                <a:cubicBezTo>
                  <a:pt x="3313513" y="607278"/>
                  <a:pt x="3325725" y="601123"/>
                  <a:pt x="3337560" y="594360"/>
                </a:cubicBezTo>
                <a:cubicBezTo>
                  <a:pt x="3347102" y="588908"/>
                  <a:pt x="3354170" y="577982"/>
                  <a:pt x="3364992" y="576072"/>
                </a:cubicBezTo>
                <a:cubicBezTo>
                  <a:pt x="3407122" y="568637"/>
                  <a:pt x="3450336" y="569976"/>
                  <a:pt x="3493008" y="566928"/>
                </a:cubicBezTo>
                <a:cubicBezTo>
                  <a:pt x="3553968" y="569976"/>
                  <a:pt x="3615046" y="571205"/>
                  <a:pt x="3675888" y="576072"/>
                </a:cubicBezTo>
                <a:cubicBezTo>
                  <a:pt x="3714619" y="579170"/>
                  <a:pt x="3717060" y="585223"/>
                  <a:pt x="3749040" y="594360"/>
                </a:cubicBezTo>
                <a:cubicBezTo>
                  <a:pt x="3761124" y="597812"/>
                  <a:pt x="3773424" y="600456"/>
                  <a:pt x="3785616" y="603504"/>
                </a:cubicBezTo>
                <a:cubicBezTo>
                  <a:pt x="3794760" y="609600"/>
                  <a:pt x="3803218" y="616877"/>
                  <a:pt x="3813048" y="621792"/>
                </a:cubicBezTo>
                <a:cubicBezTo>
                  <a:pt x="3821669" y="626103"/>
                  <a:pt x="3832460" y="625589"/>
                  <a:pt x="3840480" y="630936"/>
                </a:cubicBezTo>
                <a:cubicBezTo>
                  <a:pt x="3851240" y="638109"/>
                  <a:pt x="3856608" y="652088"/>
                  <a:pt x="3867912" y="658368"/>
                </a:cubicBezTo>
                <a:cubicBezTo>
                  <a:pt x="3884763" y="667730"/>
                  <a:pt x="3922776" y="676656"/>
                  <a:pt x="3922776" y="676656"/>
                </a:cubicBezTo>
                <a:cubicBezTo>
                  <a:pt x="3949330" y="673337"/>
                  <a:pt x="4002296" y="669696"/>
                  <a:pt x="4032504" y="658368"/>
                </a:cubicBezTo>
                <a:cubicBezTo>
                  <a:pt x="4075766" y="642145"/>
                  <a:pt x="4060055" y="636301"/>
                  <a:pt x="4105656" y="630936"/>
                </a:cubicBezTo>
                <a:cubicBezTo>
                  <a:pt x="4145125" y="626293"/>
                  <a:pt x="4184904" y="624840"/>
                  <a:pt x="4224528" y="621792"/>
                </a:cubicBezTo>
                <a:cubicBezTo>
                  <a:pt x="4242816" y="609600"/>
                  <a:pt x="4261808" y="598404"/>
                  <a:pt x="4279392" y="585216"/>
                </a:cubicBezTo>
                <a:cubicBezTo>
                  <a:pt x="4291584" y="576072"/>
                  <a:pt x="4302736" y="565345"/>
                  <a:pt x="4315968" y="557784"/>
                </a:cubicBezTo>
                <a:cubicBezTo>
                  <a:pt x="4324337" y="553002"/>
                  <a:pt x="4334256" y="551688"/>
                  <a:pt x="4343400" y="548640"/>
                </a:cubicBezTo>
                <a:cubicBezTo>
                  <a:pt x="4378986" y="495261"/>
                  <a:pt x="4339217" y="541587"/>
                  <a:pt x="4398264" y="512064"/>
                </a:cubicBezTo>
                <a:cubicBezTo>
                  <a:pt x="4467597" y="477398"/>
                  <a:pt x="4435404" y="485686"/>
                  <a:pt x="4480560" y="448056"/>
                </a:cubicBezTo>
                <a:cubicBezTo>
                  <a:pt x="4489003" y="441021"/>
                  <a:pt x="4498848" y="435864"/>
                  <a:pt x="4507992" y="429768"/>
                </a:cubicBezTo>
                <a:cubicBezTo>
                  <a:pt x="4514088" y="420624"/>
                  <a:pt x="4518509" y="410107"/>
                  <a:pt x="4526280" y="402336"/>
                </a:cubicBezTo>
                <a:cubicBezTo>
                  <a:pt x="4534051" y="394565"/>
                  <a:pt x="4546847" y="392630"/>
                  <a:pt x="4553712" y="384048"/>
                </a:cubicBezTo>
                <a:cubicBezTo>
                  <a:pt x="4583161" y="347236"/>
                  <a:pt x="4538320" y="363443"/>
                  <a:pt x="4581144" y="329184"/>
                </a:cubicBezTo>
                <a:cubicBezTo>
                  <a:pt x="4588670" y="323163"/>
                  <a:pt x="4599432" y="323088"/>
                  <a:pt x="4608576" y="320040"/>
                </a:cubicBezTo>
                <a:cubicBezTo>
                  <a:pt x="4617720" y="310896"/>
                  <a:pt x="4624704" y="298888"/>
                  <a:pt x="4636008" y="292608"/>
                </a:cubicBezTo>
                <a:cubicBezTo>
                  <a:pt x="4652859" y="283246"/>
                  <a:pt x="4690872" y="274320"/>
                  <a:pt x="4690872" y="274320"/>
                </a:cubicBezTo>
                <a:cubicBezTo>
                  <a:pt x="4698890" y="274988"/>
                  <a:pt x="4825108" y="282489"/>
                  <a:pt x="4855464" y="292608"/>
                </a:cubicBezTo>
                <a:cubicBezTo>
                  <a:pt x="4865890" y="296083"/>
                  <a:pt x="4873066" y="305981"/>
                  <a:pt x="4882896" y="310896"/>
                </a:cubicBezTo>
                <a:cubicBezTo>
                  <a:pt x="4958612" y="348754"/>
                  <a:pt x="4859144" y="285917"/>
                  <a:pt x="4937760" y="338328"/>
                </a:cubicBezTo>
                <a:cubicBezTo>
                  <a:pt x="4981629" y="404132"/>
                  <a:pt x="4919506" y="323111"/>
                  <a:pt x="5010912" y="384048"/>
                </a:cubicBezTo>
                <a:cubicBezTo>
                  <a:pt x="5029200" y="396240"/>
                  <a:pt x="5044924" y="413673"/>
                  <a:pt x="5065776" y="420624"/>
                </a:cubicBezTo>
                <a:lnTo>
                  <a:pt x="5148072" y="448056"/>
                </a:lnTo>
                <a:cubicBezTo>
                  <a:pt x="5157216" y="451104"/>
                  <a:pt x="5167484" y="451853"/>
                  <a:pt x="5175504" y="457200"/>
                </a:cubicBezTo>
                <a:lnTo>
                  <a:pt x="5202936" y="475488"/>
                </a:lnTo>
                <a:cubicBezTo>
                  <a:pt x="5251704" y="472440"/>
                  <a:pt x="5300619" y="471206"/>
                  <a:pt x="5349240" y="466344"/>
                </a:cubicBezTo>
                <a:cubicBezTo>
                  <a:pt x="5361745" y="465094"/>
                  <a:pt x="5374905" y="463435"/>
                  <a:pt x="5385816" y="457200"/>
                </a:cubicBezTo>
                <a:cubicBezTo>
                  <a:pt x="5397044" y="450784"/>
                  <a:pt x="5402488" y="436941"/>
                  <a:pt x="5413248" y="429768"/>
                </a:cubicBezTo>
                <a:cubicBezTo>
                  <a:pt x="5421268" y="424421"/>
                  <a:pt x="5432059" y="424935"/>
                  <a:pt x="5440680" y="420624"/>
                </a:cubicBezTo>
                <a:cubicBezTo>
                  <a:pt x="5450510" y="415709"/>
                  <a:pt x="5458968" y="408432"/>
                  <a:pt x="5468112" y="402336"/>
                </a:cubicBezTo>
                <a:lnTo>
                  <a:pt x="5504688" y="347472"/>
                </a:lnTo>
                <a:cubicBezTo>
                  <a:pt x="5510784" y="338328"/>
                  <a:pt x="5512550" y="323515"/>
                  <a:pt x="5522976" y="320040"/>
                </a:cubicBezTo>
                <a:lnTo>
                  <a:pt x="5550408" y="310896"/>
                </a:lnTo>
                <a:cubicBezTo>
                  <a:pt x="5553456" y="298704"/>
                  <a:pt x="5554602" y="285871"/>
                  <a:pt x="5559552" y="274320"/>
                </a:cubicBezTo>
                <a:cubicBezTo>
                  <a:pt x="5571571" y="246275"/>
                  <a:pt x="5585886" y="242719"/>
                  <a:pt x="5605272" y="219456"/>
                </a:cubicBezTo>
                <a:cubicBezTo>
                  <a:pt x="5612307" y="211013"/>
                  <a:pt x="5615289" y="199261"/>
                  <a:pt x="5623560" y="192024"/>
                </a:cubicBezTo>
                <a:cubicBezTo>
                  <a:pt x="5640101" y="177550"/>
                  <a:pt x="5660136" y="167640"/>
                  <a:pt x="5678424" y="155448"/>
                </a:cubicBezTo>
                <a:lnTo>
                  <a:pt x="5733288" y="118872"/>
                </a:lnTo>
                <a:lnTo>
                  <a:pt x="5760720" y="100584"/>
                </a:lnTo>
                <a:cubicBezTo>
                  <a:pt x="5766816" y="91440"/>
                  <a:pt x="5771237" y="80923"/>
                  <a:pt x="5779008" y="73152"/>
                </a:cubicBezTo>
                <a:cubicBezTo>
                  <a:pt x="5805213" y="46947"/>
                  <a:pt x="5804124" y="60594"/>
                  <a:pt x="5833872" y="45720"/>
                </a:cubicBezTo>
                <a:cubicBezTo>
                  <a:pt x="5843702" y="40805"/>
                  <a:pt x="5850878" y="30907"/>
                  <a:pt x="5861304" y="27432"/>
                </a:cubicBezTo>
                <a:cubicBezTo>
                  <a:pt x="5878893" y="21569"/>
                  <a:pt x="5897988" y="21924"/>
                  <a:pt x="5916168" y="18288"/>
                </a:cubicBezTo>
                <a:cubicBezTo>
                  <a:pt x="5928491" y="15823"/>
                  <a:pt x="5940552" y="12192"/>
                  <a:pt x="5952744" y="9144"/>
                </a:cubicBezTo>
                <a:cubicBezTo>
                  <a:pt x="6013704" y="12192"/>
                  <a:pt x="6075101" y="10394"/>
                  <a:pt x="6135624" y="18288"/>
                </a:cubicBezTo>
                <a:cubicBezTo>
                  <a:pt x="6146521" y="19709"/>
                  <a:pt x="6153226" y="31661"/>
                  <a:pt x="6163056" y="36576"/>
                </a:cubicBezTo>
                <a:cubicBezTo>
                  <a:pt x="6171677" y="40887"/>
                  <a:pt x="6181867" y="41409"/>
                  <a:pt x="6190488" y="45720"/>
                </a:cubicBezTo>
                <a:cubicBezTo>
                  <a:pt x="6200318" y="50635"/>
                  <a:pt x="6207877" y="59545"/>
                  <a:pt x="6217920" y="64008"/>
                </a:cubicBezTo>
                <a:cubicBezTo>
                  <a:pt x="6235536" y="71837"/>
                  <a:pt x="6272784" y="82296"/>
                  <a:pt x="6272784" y="82296"/>
                </a:cubicBezTo>
                <a:cubicBezTo>
                  <a:pt x="6278880" y="91440"/>
                  <a:pt x="6283301" y="101957"/>
                  <a:pt x="6291072" y="109728"/>
                </a:cubicBezTo>
                <a:cubicBezTo>
                  <a:pt x="6308798" y="127454"/>
                  <a:pt x="6323625" y="129723"/>
                  <a:pt x="6345936" y="137160"/>
                </a:cubicBezTo>
                <a:cubicBezTo>
                  <a:pt x="6376416" y="182880"/>
                  <a:pt x="6355080" y="158496"/>
                  <a:pt x="6419088" y="201168"/>
                </a:cubicBezTo>
                <a:cubicBezTo>
                  <a:pt x="6428232" y="207264"/>
                  <a:pt x="6436094" y="215981"/>
                  <a:pt x="6446520" y="219456"/>
                </a:cubicBezTo>
                <a:cubicBezTo>
                  <a:pt x="6455664" y="222504"/>
                  <a:pt x="6465526" y="223919"/>
                  <a:pt x="6473952" y="228600"/>
                </a:cubicBezTo>
                <a:cubicBezTo>
                  <a:pt x="6493165" y="239274"/>
                  <a:pt x="6507964" y="258225"/>
                  <a:pt x="6528816" y="265176"/>
                </a:cubicBezTo>
                <a:lnTo>
                  <a:pt x="6583680" y="283464"/>
                </a:lnTo>
                <a:lnTo>
                  <a:pt x="6611112" y="292608"/>
                </a:lnTo>
                <a:cubicBezTo>
                  <a:pt x="6681216" y="289560"/>
                  <a:pt x="6751626" y="290684"/>
                  <a:pt x="6821424" y="283464"/>
                </a:cubicBezTo>
                <a:cubicBezTo>
                  <a:pt x="6840599" y="281480"/>
                  <a:pt x="6860248" y="275869"/>
                  <a:pt x="6876288" y="265176"/>
                </a:cubicBezTo>
                <a:lnTo>
                  <a:pt x="6958584" y="210312"/>
                </a:lnTo>
                <a:lnTo>
                  <a:pt x="6986016" y="192024"/>
                </a:lnTo>
                <a:cubicBezTo>
                  <a:pt x="6992112" y="182880"/>
                  <a:pt x="6996033" y="171829"/>
                  <a:pt x="7004304" y="164592"/>
                </a:cubicBezTo>
                <a:cubicBezTo>
                  <a:pt x="7020845" y="150118"/>
                  <a:pt x="7040880" y="140208"/>
                  <a:pt x="7059168" y="128016"/>
                </a:cubicBezTo>
                <a:cubicBezTo>
                  <a:pt x="7068312" y="121920"/>
                  <a:pt x="7078829" y="117499"/>
                  <a:pt x="7086600" y="109728"/>
                </a:cubicBezTo>
                <a:cubicBezTo>
                  <a:pt x="7106823" y="89505"/>
                  <a:pt x="7116003" y="76739"/>
                  <a:pt x="7141464" y="64008"/>
                </a:cubicBezTo>
                <a:cubicBezTo>
                  <a:pt x="7150085" y="59697"/>
                  <a:pt x="7160470" y="59545"/>
                  <a:pt x="7168896" y="54864"/>
                </a:cubicBezTo>
                <a:cubicBezTo>
                  <a:pt x="7188109" y="44190"/>
                  <a:pt x="7202908" y="25239"/>
                  <a:pt x="7223760" y="18288"/>
                </a:cubicBezTo>
                <a:lnTo>
                  <a:pt x="7278624" y="0"/>
                </a:lnTo>
                <a:cubicBezTo>
                  <a:pt x="7336536" y="6096"/>
                  <a:pt x="7397116" y="-127"/>
                  <a:pt x="7452360" y="18288"/>
                </a:cubicBezTo>
                <a:cubicBezTo>
                  <a:pt x="7508697" y="37067"/>
                  <a:pt x="7451337" y="19765"/>
                  <a:pt x="7543800" y="36576"/>
                </a:cubicBezTo>
                <a:cubicBezTo>
                  <a:pt x="7556165" y="38824"/>
                  <a:pt x="7568108" y="42994"/>
                  <a:pt x="7580376" y="45720"/>
                </a:cubicBezTo>
                <a:cubicBezTo>
                  <a:pt x="7595548" y="49091"/>
                  <a:pt x="7611102" y="50775"/>
                  <a:pt x="7626096" y="54864"/>
                </a:cubicBezTo>
                <a:cubicBezTo>
                  <a:pt x="7644694" y="59936"/>
                  <a:pt x="7662258" y="68477"/>
                  <a:pt x="7680960" y="73152"/>
                </a:cubicBezTo>
                <a:lnTo>
                  <a:pt x="7717536" y="82296"/>
                </a:lnTo>
                <a:cubicBezTo>
                  <a:pt x="7765263" y="114114"/>
                  <a:pt x="7725915" y="93302"/>
                  <a:pt x="7799832" y="109728"/>
                </a:cubicBezTo>
                <a:cubicBezTo>
                  <a:pt x="7809241" y="111819"/>
                  <a:pt x="7817996" y="116224"/>
                  <a:pt x="7827264" y="118872"/>
                </a:cubicBezTo>
                <a:cubicBezTo>
                  <a:pt x="7839348" y="122324"/>
                  <a:pt x="7851829" y="124320"/>
                  <a:pt x="7863840" y="128016"/>
                </a:cubicBezTo>
                <a:cubicBezTo>
                  <a:pt x="7891477" y="136520"/>
                  <a:pt x="7918083" y="148435"/>
                  <a:pt x="7946136" y="155448"/>
                </a:cubicBezTo>
                <a:cubicBezTo>
                  <a:pt x="7958328" y="158496"/>
                  <a:pt x="7970675" y="160981"/>
                  <a:pt x="7982712" y="164592"/>
                </a:cubicBezTo>
                <a:cubicBezTo>
                  <a:pt x="8001176" y="170131"/>
                  <a:pt x="8037576" y="182880"/>
                  <a:pt x="8037576" y="182880"/>
                </a:cubicBezTo>
                <a:cubicBezTo>
                  <a:pt x="8046720" y="192024"/>
                  <a:pt x="8053236" y="204961"/>
                  <a:pt x="8065008" y="210312"/>
                </a:cubicBezTo>
                <a:cubicBezTo>
                  <a:pt x="8087890" y="220713"/>
                  <a:pt x="8114315" y="220652"/>
                  <a:pt x="8138160" y="228600"/>
                </a:cubicBezTo>
                <a:cubicBezTo>
                  <a:pt x="8156448" y="234696"/>
                  <a:pt x="8173747" y="246888"/>
                  <a:pt x="8193024" y="246888"/>
                </a:cubicBezTo>
                <a:lnTo>
                  <a:pt x="8202168" y="2468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BBC5868-7556-4B50-A8D0-E05D56209C76}"/>
              </a:ext>
            </a:extLst>
          </p:cNvPr>
          <p:cNvSpPr/>
          <p:nvPr/>
        </p:nvSpPr>
        <p:spPr>
          <a:xfrm>
            <a:off x="1179576" y="2249424"/>
            <a:ext cx="8174736" cy="1060704"/>
          </a:xfrm>
          <a:custGeom>
            <a:avLst/>
            <a:gdLst>
              <a:gd name="connsiteX0" fmla="*/ 0 w 8174736"/>
              <a:gd name="connsiteY0" fmla="*/ 1024128 h 1060704"/>
              <a:gd name="connsiteX1" fmla="*/ 484632 w 8174736"/>
              <a:gd name="connsiteY1" fmla="*/ 1033272 h 1060704"/>
              <a:gd name="connsiteX2" fmla="*/ 640080 w 8174736"/>
              <a:gd name="connsiteY2" fmla="*/ 1042416 h 1060704"/>
              <a:gd name="connsiteX3" fmla="*/ 685800 w 8174736"/>
              <a:gd name="connsiteY3" fmla="*/ 1051560 h 1060704"/>
              <a:gd name="connsiteX4" fmla="*/ 1024128 w 8174736"/>
              <a:gd name="connsiteY4" fmla="*/ 1060704 h 1060704"/>
              <a:gd name="connsiteX5" fmla="*/ 1810512 w 8174736"/>
              <a:gd name="connsiteY5" fmla="*/ 1051560 h 1060704"/>
              <a:gd name="connsiteX6" fmla="*/ 1819656 w 8174736"/>
              <a:gd name="connsiteY6" fmla="*/ 1024128 h 1060704"/>
              <a:gd name="connsiteX7" fmla="*/ 1837944 w 8174736"/>
              <a:gd name="connsiteY7" fmla="*/ 996696 h 1060704"/>
              <a:gd name="connsiteX8" fmla="*/ 1874520 w 8174736"/>
              <a:gd name="connsiteY8" fmla="*/ 969264 h 1060704"/>
              <a:gd name="connsiteX9" fmla="*/ 1901952 w 8174736"/>
              <a:gd name="connsiteY9" fmla="*/ 932688 h 1060704"/>
              <a:gd name="connsiteX10" fmla="*/ 1938528 w 8174736"/>
              <a:gd name="connsiteY10" fmla="*/ 905256 h 1060704"/>
              <a:gd name="connsiteX11" fmla="*/ 1956816 w 8174736"/>
              <a:gd name="connsiteY11" fmla="*/ 877824 h 1060704"/>
              <a:gd name="connsiteX12" fmla="*/ 2011680 w 8174736"/>
              <a:gd name="connsiteY12" fmla="*/ 832104 h 1060704"/>
              <a:gd name="connsiteX13" fmla="*/ 2029968 w 8174736"/>
              <a:gd name="connsiteY13" fmla="*/ 804672 h 1060704"/>
              <a:gd name="connsiteX14" fmla="*/ 2057400 w 8174736"/>
              <a:gd name="connsiteY14" fmla="*/ 786384 h 1060704"/>
              <a:gd name="connsiteX15" fmla="*/ 2112264 w 8174736"/>
              <a:gd name="connsiteY15" fmla="*/ 740664 h 1060704"/>
              <a:gd name="connsiteX16" fmla="*/ 2167128 w 8174736"/>
              <a:gd name="connsiteY16" fmla="*/ 713232 h 1060704"/>
              <a:gd name="connsiteX17" fmla="*/ 2212848 w 8174736"/>
              <a:gd name="connsiteY17" fmla="*/ 694944 h 1060704"/>
              <a:gd name="connsiteX18" fmla="*/ 2450592 w 8174736"/>
              <a:gd name="connsiteY18" fmla="*/ 667512 h 1060704"/>
              <a:gd name="connsiteX19" fmla="*/ 2514600 w 8174736"/>
              <a:gd name="connsiteY19" fmla="*/ 658368 h 1060704"/>
              <a:gd name="connsiteX20" fmla="*/ 2660904 w 8174736"/>
              <a:gd name="connsiteY20" fmla="*/ 630936 h 1060704"/>
              <a:gd name="connsiteX21" fmla="*/ 2825496 w 8174736"/>
              <a:gd name="connsiteY21" fmla="*/ 621792 h 1060704"/>
              <a:gd name="connsiteX22" fmla="*/ 3511296 w 8174736"/>
              <a:gd name="connsiteY22" fmla="*/ 612648 h 1060704"/>
              <a:gd name="connsiteX23" fmla="*/ 4261104 w 8174736"/>
              <a:gd name="connsiteY23" fmla="*/ 594360 h 1060704"/>
              <a:gd name="connsiteX24" fmla="*/ 4425696 w 8174736"/>
              <a:gd name="connsiteY24" fmla="*/ 585216 h 1060704"/>
              <a:gd name="connsiteX25" fmla="*/ 4443984 w 8174736"/>
              <a:gd name="connsiteY25" fmla="*/ 548640 h 1060704"/>
              <a:gd name="connsiteX26" fmla="*/ 4462272 w 8174736"/>
              <a:gd name="connsiteY26" fmla="*/ 521208 h 1060704"/>
              <a:gd name="connsiteX27" fmla="*/ 4471416 w 8174736"/>
              <a:gd name="connsiteY27" fmla="*/ 493776 h 1060704"/>
              <a:gd name="connsiteX28" fmla="*/ 4489704 w 8174736"/>
              <a:gd name="connsiteY28" fmla="*/ 466344 h 1060704"/>
              <a:gd name="connsiteX29" fmla="*/ 4517136 w 8174736"/>
              <a:gd name="connsiteY29" fmla="*/ 402336 h 1060704"/>
              <a:gd name="connsiteX30" fmla="*/ 4535424 w 8174736"/>
              <a:gd name="connsiteY30" fmla="*/ 374904 h 1060704"/>
              <a:gd name="connsiteX31" fmla="*/ 4562856 w 8174736"/>
              <a:gd name="connsiteY31" fmla="*/ 320040 h 1060704"/>
              <a:gd name="connsiteX32" fmla="*/ 4681728 w 8174736"/>
              <a:gd name="connsiteY32" fmla="*/ 292608 h 1060704"/>
              <a:gd name="connsiteX33" fmla="*/ 5303520 w 8174736"/>
              <a:gd name="connsiteY33" fmla="*/ 283464 h 1060704"/>
              <a:gd name="connsiteX34" fmla="*/ 5541264 w 8174736"/>
              <a:gd name="connsiteY34" fmla="*/ 265176 h 1060704"/>
              <a:gd name="connsiteX35" fmla="*/ 6318504 w 8174736"/>
              <a:gd name="connsiteY35" fmla="*/ 256032 h 1060704"/>
              <a:gd name="connsiteX36" fmla="*/ 6336792 w 8174736"/>
              <a:gd name="connsiteY36" fmla="*/ 201168 h 1060704"/>
              <a:gd name="connsiteX37" fmla="*/ 6391656 w 8174736"/>
              <a:gd name="connsiteY37" fmla="*/ 100584 h 1060704"/>
              <a:gd name="connsiteX38" fmla="*/ 6419088 w 8174736"/>
              <a:gd name="connsiteY38" fmla="*/ 45720 h 1060704"/>
              <a:gd name="connsiteX39" fmla="*/ 6473952 w 8174736"/>
              <a:gd name="connsiteY39" fmla="*/ 9144 h 1060704"/>
              <a:gd name="connsiteX40" fmla="*/ 8174736 w 8174736"/>
              <a:gd name="connsiteY40" fmla="*/ 0 h 106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74736" h="1060704">
                <a:moveTo>
                  <a:pt x="0" y="1024128"/>
                </a:moveTo>
                <a:lnTo>
                  <a:pt x="484632" y="1033272"/>
                </a:lnTo>
                <a:cubicBezTo>
                  <a:pt x="536516" y="1034754"/>
                  <a:pt x="588388" y="1037717"/>
                  <a:pt x="640080" y="1042416"/>
                </a:cubicBezTo>
                <a:cubicBezTo>
                  <a:pt x="655558" y="1043823"/>
                  <a:pt x="670276" y="1050821"/>
                  <a:pt x="685800" y="1051560"/>
                </a:cubicBezTo>
                <a:cubicBezTo>
                  <a:pt x="798489" y="1056926"/>
                  <a:pt x="911352" y="1057656"/>
                  <a:pt x="1024128" y="1060704"/>
                </a:cubicBezTo>
                <a:lnTo>
                  <a:pt x="1810512" y="1051560"/>
                </a:lnTo>
                <a:cubicBezTo>
                  <a:pt x="1820140" y="1051117"/>
                  <a:pt x="1815345" y="1032749"/>
                  <a:pt x="1819656" y="1024128"/>
                </a:cubicBezTo>
                <a:cubicBezTo>
                  <a:pt x="1824571" y="1014298"/>
                  <a:pt x="1830173" y="1004467"/>
                  <a:pt x="1837944" y="996696"/>
                </a:cubicBezTo>
                <a:cubicBezTo>
                  <a:pt x="1848720" y="985920"/>
                  <a:pt x="1863744" y="980040"/>
                  <a:pt x="1874520" y="969264"/>
                </a:cubicBezTo>
                <a:cubicBezTo>
                  <a:pt x="1885296" y="958488"/>
                  <a:pt x="1891176" y="943464"/>
                  <a:pt x="1901952" y="932688"/>
                </a:cubicBezTo>
                <a:cubicBezTo>
                  <a:pt x="1912728" y="921912"/>
                  <a:pt x="1927752" y="916032"/>
                  <a:pt x="1938528" y="905256"/>
                </a:cubicBezTo>
                <a:cubicBezTo>
                  <a:pt x="1946299" y="897485"/>
                  <a:pt x="1949781" y="886267"/>
                  <a:pt x="1956816" y="877824"/>
                </a:cubicBezTo>
                <a:cubicBezTo>
                  <a:pt x="1978818" y="851422"/>
                  <a:pt x="1984707" y="850086"/>
                  <a:pt x="2011680" y="832104"/>
                </a:cubicBezTo>
                <a:cubicBezTo>
                  <a:pt x="2017776" y="822960"/>
                  <a:pt x="2022197" y="812443"/>
                  <a:pt x="2029968" y="804672"/>
                </a:cubicBezTo>
                <a:cubicBezTo>
                  <a:pt x="2037739" y="796901"/>
                  <a:pt x="2050365" y="794827"/>
                  <a:pt x="2057400" y="786384"/>
                </a:cubicBezTo>
                <a:cubicBezTo>
                  <a:pt x="2101441" y="733534"/>
                  <a:pt x="2043902" y="757755"/>
                  <a:pt x="2112264" y="740664"/>
                </a:cubicBezTo>
                <a:cubicBezTo>
                  <a:pt x="2153882" y="712919"/>
                  <a:pt x="2123862" y="729457"/>
                  <a:pt x="2167128" y="713232"/>
                </a:cubicBezTo>
                <a:cubicBezTo>
                  <a:pt x="2182497" y="707469"/>
                  <a:pt x="2196988" y="699173"/>
                  <a:pt x="2212848" y="694944"/>
                </a:cubicBezTo>
                <a:cubicBezTo>
                  <a:pt x="2306699" y="669917"/>
                  <a:pt x="2344796" y="674124"/>
                  <a:pt x="2450592" y="667512"/>
                </a:cubicBezTo>
                <a:cubicBezTo>
                  <a:pt x="2471928" y="664464"/>
                  <a:pt x="2493395" y="662223"/>
                  <a:pt x="2514600" y="658368"/>
                </a:cubicBezTo>
                <a:cubicBezTo>
                  <a:pt x="2613882" y="640317"/>
                  <a:pt x="2459903" y="651036"/>
                  <a:pt x="2660904" y="630936"/>
                </a:cubicBezTo>
                <a:cubicBezTo>
                  <a:pt x="2715580" y="625468"/>
                  <a:pt x="2770560" y="622973"/>
                  <a:pt x="2825496" y="621792"/>
                </a:cubicBezTo>
                <a:lnTo>
                  <a:pt x="3511296" y="612648"/>
                </a:lnTo>
                <a:lnTo>
                  <a:pt x="4261104" y="594360"/>
                </a:lnTo>
                <a:cubicBezTo>
                  <a:pt x="4316009" y="592164"/>
                  <a:pt x="4370832" y="588264"/>
                  <a:pt x="4425696" y="585216"/>
                </a:cubicBezTo>
                <a:cubicBezTo>
                  <a:pt x="4431792" y="573024"/>
                  <a:pt x="4437221" y="560475"/>
                  <a:pt x="4443984" y="548640"/>
                </a:cubicBezTo>
                <a:cubicBezTo>
                  <a:pt x="4449436" y="539098"/>
                  <a:pt x="4457357" y="531038"/>
                  <a:pt x="4462272" y="521208"/>
                </a:cubicBezTo>
                <a:cubicBezTo>
                  <a:pt x="4466583" y="512587"/>
                  <a:pt x="4467105" y="502397"/>
                  <a:pt x="4471416" y="493776"/>
                </a:cubicBezTo>
                <a:cubicBezTo>
                  <a:pt x="4476331" y="483946"/>
                  <a:pt x="4484789" y="476174"/>
                  <a:pt x="4489704" y="466344"/>
                </a:cubicBezTo>
                <a:cubicBezTo>
                  <a:pt x="4540997" y="363758"/>
                  <a:pt x="4441026" y="535529"/>
                  <a:pt x="4517136" y="402336"/>
                </a:cubicBezTo>
                <a:cubicBezTo>
                  <a:pt x="4522588" y="392794"/>
                  <a:pt x="4530509" y="384734"/>
                  <a:pt x="4535424" y="374904"/>
                </a:cubicBezTo>
                <a:cubicBezTo>
                  <a:pt x="4544030" y="357692"/>
                  <a:pt x="4543798" y="331952"/>
                  <a:pt x="4562856" y="320040"/>
                </a:cubicBezTo>
                <a:cubicBezTo>
                  <a:pt x="4587023" y="304935"/>
                  <a:pt x="4655817" y="293299"/>
                  <a:pt x="4681728" y="292608"/>
                </a:cubicBezTo>
                <a:cubicBezTo>
                  <a:pt x="4888941" y="287082"/>
                  <a:pt x="5096256" y="286512"/>
                  <a:pt x="5303520" y="283464"/>
                </a:cubicBezTo>
                <a:cubicBezTo>
                  <a:pt x="5382768" y="277368"/>
                  <a:pt x="5461811" y="267323"/>
                  <a:pt x="5541264" y="265176"/>
                </a:cubicBezTo>
                <a:cubicBezTo>
                  <a:pt x="5800267" y="258176"/>
                  <a:pt x="6060241" y="276812"/>
                  <a:pt x="6318504" y="256032"/>
                </a:cubicBezTo>
                <a:cubicBezTo>
                  <a:pt x="6337719" y="254486"/>
                  <a:pt x="6326099" y="217208"/>
                  <a:pt x="6336792" y="201168"/>
                </a:cubicBezTo>
                <a:cubicBezTo>
                  <a:pt x="6359052" y="167778"/>
                  <a:pt x="6377826" y="142075"/>
                  <a:pt x="6391656" y="100584"/>
                </a:cubicBezTo>
                <a:cubicBezTo>
                  <a:pt x="6398179" y="81016"/>
                  <a:pt x="6402405" y="60318"/>
                  <a:pt x="6419088" y="45720"/>
                </a:cubicBezTo>
                <a:cubicBezTo>
                  <a:pt x="6435629" y="31246"/>
                  <a:pt x="6451973" y="9332"/>
                  <a:pt x="6473952" y="9144"/>
                </a:cubicBezTo>
                <a:lnTo>
                  <a:pt x="8174736" y="0"/>
                </a:ln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同侧圆角矩形 17">
            <a:extLst>
              <a:ext uri="{FF2B5EF4-FFF2-40B4-BE49-F238E27FC236}">
                <a16:creationId xmlns:a16="http://schemas.microsoft.com/office/drawing/2014/main" id="{E9A31F8B-0233-4B6D-8976-A9B0F7D54EEE}"/>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4" name="同侧圆角矩形 18">
            <a:extLst>
              <a:ext uri="{FF2B5EF4-FFF2-40B4-BE49-F238E27FC236}">
                <a16:creationId xmlns:a16="http://schemas.microsoft.com/office/drawing/2014/main" id="{EFD1D95E-C388-419B-8C66-D87A3638045F}"/>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28" name="同侧圆角矩形 19">
            <a:extLst>
              <a:ext uri="{FF2B5EF4-FFF2-40B4-BE49-F238E27FC236}">
                <a16:creationId xmlns:a16="http://schemas.microsoft.com/office/drawing/2014/main" id="{137B6C55-2F8B-41EC-A07F-53A85A033AE0}"/>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9" name="同侧圆角矩形 19">
            <a:extLst>
              <a:ext uri="{FF2B5EF4-FFF2-40B4-BE49-F238E27FC236}">
                <a16:creationId xmlns:a16="http://schemas.microsoft.com/office/drawing/2014/main" id="{15360D5B-C7A9-47AB-A8CB-B39ACF18D189}"/>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30" name="TextBox 29">
            <a:extLst>
              <a:ext uri="{FF2B5EF4-FFF2-40B4-BE49-F238E27FC236}">
                <a16:creationId xmlns:a16="http://schemas.microsoft.com/office/drawing/2014/main" id="{8ABEBE47-56AE-482D-8642-6B1F75A3D5F8}"/>
              </a:ext>
            </a:extLst>
          </p:cNvPr>
          <p:cNvSpPr txBox="1"/>
          <p:nvPr/>
        </p:nvSpPr>
        <p:spPr>
          <a:xfrm>
            <a:off x="212667" y="1040434"/>
            <a:ext cx="11609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Usage</a:t>
            </a:r>
          </a:p>
        </p:txBody>
      </p:sp>
      <p:sp>
        <p:nvSpPr>
          <p:cNvPr id="31" name="TextBox 30">
            <a:extLst>
              <a:ext uri="{FF2B5EF4-FFF2-40B4-BE49-F238E27FC236}">
                <a16:creationId xmlns:a16="http://schemas.microsoft.com/office/drawing/2014/main" id="{502A096E-1713-454D-A5A9-C59AE057D228}"/>
              </a:ext>
            </a:extLst>
          </p:cNvPr>
          <p:cNvSpPr txBox="1"/>
          <p:nvPr/>
        </p:nvSpPr>
        <p:spPr>
          <a:xfrm>
            <a:off x="5737149" y="5889230"/>
            <a:ext cx="5583669" cy="369332"/>
          </a:xfrm>
          <a:prstGeom prst="rect">
            <a:avLst/>
          </a:prstGeom>
          <a:noFill/>
        </p:spPr>
        <p:txBody>
          <a:bodyPr wrap="square" rtlCol="0">
            <a:spAutoFit/>
          </a:bodyPr>
          <a:lstStyle/>
          <a:p>
            <a:r>
              <a:rPr lang="en-US" dirty="0"/>
              <a:t>Claims to be 3 times cheaper than AWS in some cases.</a:t>
            </a:r>
          </a:p>
        </p:txBody>
      </p:sp>
      <p:sp>
        <p:nvSpPr>
          <p:cNvPr id="32" name="Rectangle 31">
            <a:extLst>
              <a:ext uri="{FF2B5EF4-FFF2-40B4-BE49-F238E27FC236}">
                <a16:creationId xmlns:a16="http://schemas.microsoft.com/office/drawing/2014/main" id="{1D62A6DB-430E-4973-952E-2C4B85267D65}"/>
              </a:ext>
            </a:extLst>
          </p:cNvPr>
          <p:cNvSpPr/>
          <p:nvPr/>
        </p:nvSpPr>
        <p:spPr>
          <a:xfrm>
            <a:off x="5737149" y="6226541"/>
            <a:ext cx="6096000" cy="430887"/>
          </a:xfrm>
          <a:prstGeom prst="rect">
            <a:avLst/>
          </a:prstGeom>
        </p:spPr>
        <p:txBody>
          <a:bodyPr>
            <a:spAutoFit/>
          </a:bodyPr>
          <a:lstStyle/>
          <a:p>
            <a:r>
              <a:rPr lang="en-US" sz="1100" dirty="0">
                <a:hlinkClick r:id="rId3"/>
              </a:rPr>
              <a:t>https://community.hpe.com/t5/ai-insights/comparing-hpe-on-premises-infrastructure-vs-amazon-web-services/ba-p/7019674#.XsWNbmhKiXI</a:t>
            </a:r>
            <a:endParaRPr lang="en-US" sz="1100" dirty="0"/>
          </a:p>
        </p:txBody>
      </p:sp>
    </p:spTree>
    <p:extLst>
      <p:ext uri="{BB962C8B-B14F-4D97-AF65-F5344CB8AC3E}">
        <p14:creationId xmlns:p14="http://schemas.microsoft.com/office/powerpoint/2010/main" val="2166844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F2A1-B5D9-405E-9C12-5D795D5C63FE}"/>
              </a:ext>
            </a:extLst>
          </p:cNvPr>
          <p:cNvSpPr>
            <a:spLocks noGrp="1"/>
          </p:cNvSpPr>
          <p:nvPr>
            <p:ph type="title"/>
          </p:nvPr>
        </p:nvSpPr>
        <p:spPr>
          <a:xfrm>
            <a:off x="129305" y="-291243"/>
            <a:ext cx="10515600" cy="1325563"/>
          </a:xfrm>
        </p:spPr>
        <p:txBody>
          <a:bodyPr/>
          <a:lstStyle/>
          <a:p>
            <a:r>
              <a:rPr lang="en-US" dirty="0"/>
              <a:t>Common Pay-per-use requirements</a:t>
            </a:r>
          </a:p>
        </p:txBody>
      </p:sp>
      <p:pic>
        <p:nvPicPr>
          <p:cNvPr id="5" name="Picture 4" descr="A picture containing ball&#10;&#10;Description automatically generated">
            <a:extLst>
              <a:ext uri="{FF2B5EF4-FFF2-40B4-BE49-F238E27FC236}">
                <a16:creationId xmlns:a16="http://schemas.microsoft.com/office/drawing/2014/main" id="{797F0F93-8BFB-4C0C-9598-3428FE45CB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75263" y="701799"/>
            <a:ext cx="1128889" cy="1128889"/>
          </a:xfrm>
          <a:prstGeom prst="rect">
            <a:avLst/>
          </a:prstGeom>
        </p:spPr>
      </p:pic>
      <p:sp>
        <p:nvSpPr>
          <p:cNvPr id="7" name="TextBox 6">
            <a:extLst>
              <a:ext uri="{FF2B5EF4-FFF2-40B4-BE49-F238E27FC236}">
                <a16:creationId xmlns:a16="http://schemas.microsoft.com/office/drawing/2014/main" id="{BEA472FF-ED85-4D35-A709-FC5AD96397B8}"/>
              </a:ext>
            </a:extLst>
          </p:cNvPr>
          <p:cNvSpPr txBox="1"/>
          <p:nvPr/>
        </p:nvSpPr>
        <p:spPr>
          <a:xfrm>
            <a:off x="3223847" y="1015310"/>
            <a:ext cx="12728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Admin User</a:t>
            </a:r>
          </a:p>
        </p:txBody>
      </p:sp>
      <p:pic>
        <p:nvPicPr>
          <p:cNvPr id="10" name="Picture 9">
            <a:extLst>
              <a:ext uri="{FF2B5EF4-FFF2-40B4-BE49-F238E27FC236}">
                <a16:creationId xmlns:a16="http://schemas.microsoft.com/office/drawing/2014/main" id="{616AF526-6A28-42DA-9224-3AC244F8B48F}"/>
              </a:ext>
            </a:extLst>
          </p:cNvPr>
          <p:cNvPicPr>
            <a:picLocks noChangeAspect="1"/>
          </p:cNvPicPr>
          <p:nvPr/>
        </p:nvPicPr>
        <p:blipFill>
          <a:blip r:embed="rId4"/>
          <a:stretch>
            <a:fillRect/>
          </a:stretch>
        </p:blipFill>
        <p:spPr>
          <a:xfrm>
            <a:off x="4565905" y="2530699"/>
            <a:ext cx="947607" cy="957426"/>
          </a:xfrm>
          <a:prstGeom prst="rect">
            <a:avLst/>
          </a:prstGeom>
        </p:spPr>
      </p:pic>
      <p:sp>
        <p:nvSpPr>
          <p:cNvPr id="12" name="TextBox 11">
            <a:extLst>
              <a:ext uri="{FF2B5EF4-FFF2-40B4-BE49-F238E27FC236}">
                <a16:creationId xmlns:a16="http://schemas.microsoft.com/office/drawing/2014/main" id="{0EE4768B-6EC3-4CD1-954A-7080B2F25A4D}"/>
              </a:ext>
            </a:extLst>
          </p:cNvPr>
          <p:cNvSpPr txBox="1"/>
          <p:nvPr/>
        </p:nvSpPr>
        <p:spPr>
          <a:xfrm>
            <a:off x="4225209" y="3488125"/>
            <a:ext cx="2004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Budgeting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Metering service</a:t>
            </a:r>
          </a:p>
        </p:txBody>
      </p:sp>
      <p:pic>
        <p:nvPicPr>
          <p:cNvPr id="14" name="Picture 13" descr="A picture containing indoor, sitting, table, pair&#10;&#10;Description automatically generated">
            <a:extLst>
              <a:ext uri="{FF2B5EF4-FFF2-40B4-BE49-F238E27FC236}">
                <a16:creationId xmlns:a16="http://schemas.microsoft.com/office/drawing/2014/main" id="{67010710-0C7B-4134-A57B-2243BCB2B14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89714" y="4901491"/>
            <a:ext cx="1128889" cy="1128889"/>
          </a:xfrm>
          <a:prstGeom prst="rect">
            <a:avLst/>
          </a:prstGeom>
        </p:spPr>
      </p:pic>
      <p:sp>
        <p:nvSpPr>
          <p:cNvPr id="16" name="TextBox 15">
            <a:extLst>
              <a:ext uri="{FF2B5EF4-FFF2-40B4-BE49-F238E27FC236}">
                <a16:creationId xmlns:a16="http://schemas.microsoft.com/office/drawing/2014/main" id="{D92DA45A-5942-4385-8CAE-0C5FE7664E44}"/>
              </a:ext>
            </a:extLst>
          </p:cNvPr>
          <p:cNvSpPr txBox="1"/>
          <p:nvPr/>
        </p:nvSpPr>
        <p:spPr>
          <a:xfrm>
            <a:off x="1170475" y="6030380"/>
            <a:ext cx="2004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Managed service team</a:t>
            </a:r>
          </a:p>
        </p:txBody>
      </p:sp>
      <p:pic>
        <p:nvPicPr>
          <p:cNvPr id="18" name="Picture 17" descr="A close up of a logo&#10;&#10;Description automatically generated">
            <a:extLst>
              <a:ext uri="{FF2B5EF4-FFF2-40B4-BE49-F238E27FC236}">
                <a16:creationId xmlns:a16="http://schemas.microsoft.com/office/drawing/2014/main" id="{44579172-774A-4FBB-B074-D521738CED0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72911" y="2573450"/>
            <a:ext cx="962493" cy="855550"/>
          </a:xfrm>
          <a:prstGeom prst="rect">
            <a:avLst/>
          </a:prstGeom>
        </p:spPr>
      </p:pic>
      <p:sp>
        <p:nvSpPr>
          <p:cNvPr id="20" name="TextBox 19">
            <a:extLst>
              <a:ext uri="{FF2B5EF4-FFF2-40B4-BE49-F238E27FC236}">
                <a16:creationId xmlns:a16="http://schemas.microsoft.com/office/drawing/2014/main" id="{EAFADD84-A750-4E70-A333-E4091FD29EDD}"/>
              </a:ext>
            </a:extLst>
          </p:cNvPr>
          <p:cNvSpPr txBox="1"/>
          <p:nvPr/>
        </p:nvSpPr>
        <p:spPr>
          <a:xfrm>
            <a:off x="1472911" y="3500097"/>
            <a:ext cx="12728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Billing</a:t>
            </a:r>
          </a:p>
        </p:txBody>
      </p:sp>
      <p:pic>
        <p:nvPicPr>
          <p:cNvPr id="22" name="Picture 21" descr="A computer&#10;&#10;Description automatically generated">
            <a:extLst>
              <a:ext uri="{FF2B5EF4-FFF2-40B4-BE49-F238E27FC236}">
                <a16:creationId xmlns:a16="http://schemas.microsoft.com/office/drawing/2014/main" id="{686236C6-F63E-4A00-B304-CBF56771A93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04671" y="2611456"/>
            <a:ext cx="1211813" cy="809491"/>
          </a:xfrm>
          <a:prstGeom prst="rect">
            <a:avLst/>
          </a:prstGeom>
        </p:spPr>
      </p:pic>
      <p:sp>
        <p:nvSpPr>
          <p:cNvPr id="24" name="TextBox 23">
            <a:extLst>
              <a:ext uri="{FF2B5EF4-FFF2-40B4-BE49-F238E27FC236}">
                <a16:creationId xmlns:a16="http://schemas.microsoft.com/office/drawing/2014/main" id="{DB991993-ADCD-4EB5-B3FA-6657B04FFCF4}"/>
              </a:ext>
            </a:extLst>
          </p:cNvPr>
          <p:cNvSpPr txBox="1"/>
          <p:nvPr/>
        </p:nvSpPr>
        <p:spPr>
          <a:xfrm>
            <a:off x="7325836" y="3686558"/>
            <a:ext cx="2981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center services</a:t>
            </a:r>
          </a:p>
        </p:txBody>
      </p:sp>
      <p:pic>
        <p:nvPicPr>
          <p:cNvPr id="26" name="Picture 25" descr="A picture containing drawing&#10;&#10;Description automatically generated">
            <a:extLst>
              <a:ext uri="{FF2B5EF4-FFF2-40B4-BE49-F238E27FC236}">
                <a16:creationId xmlns:a16="http://schemas.microsoft.com/office/drawing/2014/main" id="{68796D34-DE5A-41B5-B43C-552B720D126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810034" y="5060546"/>
            <a:ext cx="1283280" cy="851436"/>
          </a:xfrm>
          <a:prstGeom prst="rect">
            <a:avLst/>
          </a:prstGeom>
        </p:spPr>
      </p:pic>
      <p:sp>
        <p:nvSpPr>
          <p:cNvPr id="28" name="TextBox 27">
            <a:extLst>
              <a:ext uri="{FF2B5EF4-FFF2-40B4-BE49-F238E27FC236}">
                <a16:creationId xmlns:a16="http://schemas.microsoft.com/office/drawing/2014/main" id="{B2270745-E7AF-4CE8-A5F3-E05A3D7ECCF7}"/>
              </a:ext>
            </a:extLst>
          </p:cNvPr>
          <p:cNvSpPr txBox="1"/>
          <p:nvPr/>
        </p:nvSpPr>
        <p:spPr>
          <a:xfrm>
            <a:off x="7545827" y="6075223"/>
            <a:ext cx="2981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Public cloud services</a:t>
            </a:r>
          </a:p>
        </p:txBody>
      </p:sp>
      <p:pic>
        <p:nvPicPr>
          <p:cNvPr id="30" name="Picture 29" descr="A picture containing drawing&#10;&#10;Description automatically generated">
            <a:extLst>
              <a:ext uri="{FF2B5EF4-FFF2-40B4-BE49-F238E27FC236}">
                <a16:creationId xmlns:a16="http://schemas.microsoft.com/office/drawing/2014/main" id="{FFD51E29-CE6C-4B56-8F3F-5D1DD89237B1}"/>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417695" y="5019887"/>
            <a:ext cx="1283280" cy="892095"/>
          </a:xfrm>
          <a:prstGeom prst="rect">
            <a:avLst/>
          </a:prstGeom>
        </p:spPr>
      </p:pic>
      <p:sp>
        <p:nvSpPr>
          <p:cNvPr id="32" name="TextBox 31">
            <a:extLst>
              <a:ext uri="{FF2B5EF4-FFF2-40B4-BE49-F238E27FC236}">
                <a16:creationId xmlns:a16="http://schemas.microsoft.com/office/drawing/2014/main" id="{06FF7ADD-E90F-4D69-95A2-02C7A33F9D79}"/>
              </a:ext>
            </a:extLst>
          </p:cNvPr>
          <p:cNvSpPr txBox="1"/>
          <p:nvPr/>
        </p:nvSpPr>
        <p:spPr>
          <a:xfrm>
            <a:off x="4033569" y="6022011"/>
            <a:ext cx="23283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System Administration service</a:t>
            </a:r>
          </a:p>
        </p:txBody>
      </p:sp>
      <p:cxnSp>
        <p:nvCxnSpPr>
          <p:cNvPr id="34" name="Straight Arrow Connector 33">
            <a:extLst>
              <a:ext uri="{FF2B5EF4-FFF2-40B4-BE49-F238E27FC236}">
                <a16:creationId xmlns:a16="http://schemas.microsoft.com/office/drawing/2014/main" id="{36A66FA5-E0FB-49A6-A232-334BE471FF17}"/>
              </a:ext>
            </a:extLst>
          </p:cNvPr>
          <p:cNvCxnSpPr>
            <a:cxnSpLocks/>
            <a:stCxn id="10" idx="1"/>
            <a:endCxn id="18" idx="3"/>
          </p:cNvCxnSpPr>
          <p:nvPr/>
        </p:nvCxnSpPr>
        <p:spPr>
          <a:xfrm flipH="1" flipV="1">
            <a:off x="2435404" y="3001225"/>
            <a:ext cx="2130501" cy="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C7F3E0-C54C-42E3-A1A0-3D8C52BE6001}"/>
              </a:ext>
            </a:extLst>
          </p:cNvPr>
          <p:cNvCxnSpPr>
            <a:cxnSpLocks/>
            <a:stCxn id="10" idx="0"/>
            <a:endCxn id="5" idx="2"/>
          </p:cNvCxnSpPr>
          <p:nvPr/>
        </p:nvCxnSpPr>
        <p:spPr>
          <a:xfrm flipH="1" flipV="1">
            <a:off x="5039708" y="1830688"/>
            <a:ext cx="1" cy="70001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C1C9626-9B41-4A78-8397-0F552D610890}"/>
              </a:ext>
            </a:extLst>
          </p:cNvPr>
          <p:cNvCxnSpPr>
            <a:cxnSpLocks/>
            <a:stCxn id="10" idx="1"/>
            <a:endCxn id="14" idx="3"/>
          </p:cNvCxnSpPr>
          <p:nvPr/>
        </p:nvCxnSpPr>
        <p:spPr>
          <a:xfrm flipH="1">
            <a:off x="2518603" y="3009412"/>
            <a:ext cx="2047302" cy="245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89CED6-4EA6-4C9B-A6E9-54FA6112392C}"/>
              </a:ext>
            </a:extLst>
          </p:cNvPr>
          <p:cNvCxnSpPr>
            <a:cxnSpLocks/>
            <a:stCxn id="14" idx="3"/>
            <a:endCxn id="30" idx="1"/>
          </p:cNvCxnSpPr>
          <p:nvPr/>
        </p:nvCxnSpPr>
        <p:spPr>
          <a:xfrm flipV="1">
            <a:off x="2518603" y="5465935"/>
            <a:ext cx="1899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31278ED-52DA-47BC-992E-DA7F7FCADD5C}"/>
              </a:ext>
            </a:extLst>
          </p:cNvPr>
          <p:cNvCxnSpPr>
            <a:cxnSpLocks/>
            <a:stCxn id="30" idx="3"/>
            <a:endCxn id="22" idx="1"/>
          </p:cNvCxnSpPr>
          <p:nvPr/>
        </p:nvCxnSpPr>
        <p:spPr>
          <a:xfrm flipV="1">
            <a:off x="5700975" y="3016202"/>
            <a:ext cx="2203696" cy="2449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D39C01-DF2B-42CB-8ABE-1141A1121345}"/>
              </a:ext>
            </a:extLst>
          </p:cNvPr>
          <p:cNvCxnSpPr>
            <a:cxnSpLocks/>
            <a:stCxn id="30" idx="3"/>
            <a:endCxn id="26" idx="1"/>
          </p:cNvCxnSpPr>
          <p:nvPr/>
        </p:nvCxnSpPr>
        <p:spPr>
          <a:xfrm>
            <a:off x="5700975" y="5465935"/>
            <a:ext cx="2109059" cy="2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9E680A-7906-4858-B8F1-4B30999A155A}"/>
              </a:ext>
            </a:extLst>
          </p:cNvPr>
          <p:cNvCxnSpPr>
            <a:cxnSpLocks/>
            <a:stCxn id="22" idx="1"/>
            <a:endCxn id="10" idx="3"/>
          </p:cNvCxnSpPr>
          <p:nvPr/>
        </p:nvCxnSpPr>
        <p:spPr>
          <a:xfrm flipH="1" flipV="1">
            <a:off x="5513512" y="3009412"/>
            <a:ext cx="2391159" cy="6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3F038A4-3341-47DF-8996-7455A2733309}"/>
              </a:ext>
            </a:extLst>
          </p:cNvPr>
          <p:cNvCxnSpPr>
            <a:cxnSpLocks/>
            <a:stCxn id="26" idx="1"/>
            <a:endCxn id="10" idx="3"/>
          </p:cNvCxnSpPr>
          <p:nvPr/>
        </p:nvCxnSpPr>
        <p:spPr>
          <a:xfrm flipH="1" flipV="1">
            <a:off x="5513512" y="3009412"/>
            <a:ext cx="2296522" cy="2476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同侧圆角矩形 17">
            <a:extLst>
              <a:ext uri="{FF2B5EF4-FFF2-40B4-BE49-F238E27FC236}">
                <a16:creationId xmlns:a16="http://schemas.microsoft.com/office/drawing/2014/main" id="{A72C5C11-56E1-4CC7-A542-66F6B22B47B8}"/>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9" name="同侧圆角矩形 18">
            <a:extLst>
              <a:ext uri="{FF2B5EF4-FFF2-40B4-BE49-F238E27FC236}">
                <a16:creationId xmlns:a16="http://schemas.microsoft.com/office/drawing/2014/main" id="{FF4CCFDA-8552-4AA6-9608-A60382ADE175}"/>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31" name="同侧圆角矩形 19">
            <a:extLst>
              <a:ext uri="{FF2B5EF4-FFF2-40B4-BE49-F238E27FC236}">
                <a16:creationId xmlns:a16="http://schemas.microsoft.com/office/drawing/2014/main" id="{C39D3E9D-D43F-413D-99AB-4F92F30859AF}"/>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33" name="同侧圆角矩形 19">
            <a:extLst>
              <a:ext uri="{FF2B5EF4-FFF2-40B4-BE49-F238E27FC236}">
                <a16:creationId xmlns:a16="http://schemas.microsoft.com/office/drawing/2014/main" id="{9B4C39A4-F3DB-451B-9386-3CF28D024997}"/>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cxnSp>
        <p:nvCxnSpPr>
          <p:cNvPr id="85" name="Straight Arrow Connector 84">
            <a:extLst>
              <a:ext uri="{FF2B5EF4-FFF2-40B4-BE49-F238E27FC236}">
                <a16:creationId xmlns:a16="http://schemas.microsoft.com/office/drawing/2014/main" id="{E93AC38E-5768-4DD1-93F3-9D5BA395FB07}"/>
              </a:ext>
            </a:extLst>
          </p:cNvPr>
          <p:cNvCxnSpPr>
            <a:stCxn id="18" idx="0"/>
            <a:endCxn id="5" idx="2"/>
          </p:cNvCxnSpPr>
          <p:nvPr/>
        </p:nvCxnSpPr>
        <p:spPr>
          <a:xfrm flipV="1">
            <a:off x="1954158" y="1830688"/>
            <a:ext cx="3085550" cy="74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75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AB009F5-1C42-4AF3-8D61-FC228D5709AE}"/>
              </a:ext>
            </a:extLst>
          </p:cNvPr>
          <p:cNvSpPr>
            <a:spLocks noGrp="1"/>
          </p:cNvSpPr>
          <p:nvPr>
            <p:ph type="title"/>
          </p:nvPr>
        </p:nvSpPr>
        <p:spPr/>
        <p:txBody>
          <a:bodyPr/>
          <a:lstStyle/>
          <a:p>
            <a:r>
              <a:rPr lang="en-US" dirty="0"/>
              <a:t>Ecosystem concerns</a:t>
            </a:r>
          </a:p>
        </p:txBody>
      </p:sp>
      <p:sp>
        <p:nvSpPr>
          <p:cNvPr id="3" name="Footer Placeholder 2">
            <a:extLst>
              <a:ext uri="{FF2B5EF4-FFF2-40B4-BE49-F238E27FC236}">
                <a16:creationId xmlns:a16="http://schemas.microsoft.com/office/drawing/2014/main" id="{2B7B8B48-2FB6-4762-956B-30B3010A3506}"/>
              </a:ext>
            </a:extLst>
          </p:cNvPr>
          <p:cNvSpPr>
            <a:spLocks noGrp="1"/>
          </p:cNvSpPr>
          <p:nvPr>
            <p:ph type="ftr" sz="quarter" idx="11"/>
          </p:nvPr>
        </p:nvSpPr>
        <p:spPr/>
        <p:txBody>
          <a:bodyPr/>
          <a:lstStyle/>
          <a:p>
            <a:pPr algn="ctr"/>
            <a:r>
              <a:rPr lang="en-US"/>
              <a:t>CONFIDENTIAL - Internal Use Only</a:t>
            </a:r>
            <a:endParaRPr lang="en-US" dirty="0"/>
          </a:p>
        </p:txBody>
      </p:sp>
      <p:sp>
        <p:nvSpPr>
          <p:cNvPr id="2" name="Slide Number Placeholder 1">
            <a:extLst>
              <a:ext uri="{FF2B5EF4-FFF2-40B4-BE49-F238E27FC236}">
                <a16:creationId xmlns:a16="http://schemas.microsoft.com/office/drawing/2014/main" id="{3E10E56B-7A78-49C9-BEF5-BCFAEA7FA188}"/>
              </a:ext>
            </a:extLst>
          </p:cNvPr>
          <p:cNvSpPr>
            <a:spLocks noGrp="1"/>
          </p:cNvSpPr>
          <p:nvPr>
            <p:ph type="sldNum" sz="quarter" idx="12"/>
          </p:nvPr>
        </p:nvSpPr>
        <p:spPr/>
        <p:txBody>
          <a:bodyPr/>
          <a:lstStyle/>
          <a:p>
            <a:fld id="{3B917CB5-27BD-4ECA-9D86-80D4B900A204}" type="slidenum">
              <a:rPr lang="en-US" smtClean="0"/>
              <a:pPr/>
              <a:t>16</a:t>
            </a:fld>
            <a:endParaRPr lang="en-US" dirty="0"/>
          </a:p>
        </p:txBody>
      </p:sp>
      <p:graphicFrame>
        <p:nvGraphicFramePr>
          <p:cNvPr id="12" name="TextBox 4">
            <a:extLst>
              <a:ext uri="{FF2B5EF4-FFF2-40B4-BE49-F238E27FC236}">
                <a16:creationId xmlns:a16="http://schemas.microsoft.com/office/drawing/2014/main" id="{E4C6D20B-169F-42A1-B691-2C253C2E4C35}"/>
              </a:ext>
            </a:extLst>
          </p:cNvPr>
          <p:cNvGraphicFramePr/>
          <p:nvPr>
            <p:extLst>
              <p:ext uri="{D42A27DB-BD31-4B8C-83A1-F6EECF244321}">
                <p14:modId xmlns:p14="http://schemas.microsoft.com/office/powerpoint/2010/main" val="4107670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94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698B-446E-4CE6-82A9-D2FB299B2F0C}"/>
              </a:ext>
            </a:extLst>
          </p:cNvPr>
          <p:cNvSpPr>
            <a:spLocks noGrp="1"/>
          </p:cNvSpPr>
          <p:nvPr>
            <p:ph type="title"/>
          </p:nvPr>
        </p:nvSpPr>
        <p:spPr>
          <a:xfrm>
            <a:off x="564227" y="111112"/>
            <a:ext cx="10515600" cy="1134161"/>
          </a:xfrm>
        </p:spPr>
        <p:txBody>
          <a:bodyPr/>
          <a:lstStyle/>
          <a:p>
            <a:r>
              <a:rPr lang="en-US" dirty="0"/>
              <a:t>Nvidia ecosystem</a:t>
            </a:r>
          </a:p>
        </p:txBody>
      </p:sp>
      <p:sp>
        <p:nvSpPr>
          <p:cNvPr id="4" name="Footer Placeholder 3">
            <a:extLst>
              <a:ext uri="{FF2B5EF4-FFF2-40B4-BE49-F238E27FC236}">
                <a16:creationId xmlns:a16="http://schemas.microsoft.com/office/drawing/2014/main" id="{E724474E-9131-4585-8A41-4761E89602AE}"/>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7F435DC-0E1A-40D1-AEF0-46E9615A8EE8}"/>
              </a:ext>
            </a:extLst>
          </p:cNvPr>
          <p:cNvSpPr>
            <a:spLocks noGrp="1"/>
          </p:cNvSpPr>
          <p:nvPr>
            <p:ph type="sldNum" sz="quarter" idx="12"/>
          </p:nvPr>
        </p:nvSpPr>
        <p:spPr/>
        <p:txBody>
          <a:bodyPr/>
          <a:lstStyle/>
          <a:p>
            <a:fld id="{3B917CB5-27BD-4ECA-9D86-80D4B900A204}" type="slidenum">
              <a:rPr lang="en-US" smtClean="0"/>
              <a:t>17</a:t>
            </a:fld>
            <a:endParaRPr lang="en-US"/>
          </a:p>
        </p:txBody>
      </p:sp>
      <p:pic>
        <p:nvPicPr>
          <p:cNvPr id="6" name="Picture 5">
            <a:extLst>
              <a:ext uri="{FF2B5EF4-FFF2-40B4-BE49-F238E27FC236}">
                <a16:creationId xmlns:a16="http://schemas.microsoft.com/office/drawing/2014/main" id="{80603EE1-B45C-42ED-BDBC-E2D5140EE648}"/>
              </a:ext>
            </a:extLst>
          </p:cNvPr>
          <p:cNvPicPr>
            <a:picLocks noChangeAspect="1"/>
          </p:cNvPicPr>
          <p:nvPr/>
        </p:nvPicPr>
        <p:blipFill>
          <a:blip r:embed="rId2"/>
          <a:stretch>
            <a:fillRect/>
          </a:stretch>
        </p:blipFill>
        <p:spPr>
          <a:xfrm>
            <a:off x="719264" y="2068706"/>
            <a:ext cx="7371184" cy="3257676"/>
          </a:xfrm>
          <a:prstGeom prst="rect">
            <a:avLst/>
          </a:prstGeom>
        </p:spPr>
      </p:pic>
      <p:pic>
        <p:nvPicPr>
          <p:cNvPr id="7" name="Picture 6">
            <a:extLst>
              <a:ext uri="{FF2B5EF4-FFF2-40B4-BE49-F238E27FC236}">
                <a16:creationId xmlns:a16="http://schemas.microsoft.com/office/drawing/2014/main" id="{7ECF184C-F82C-4B45-93C6-9397803726A7}"/>
              </a:ext>
            </a:extLst>
          </p:cNvPr>
          <p:cNvPicPr>
            <a:picLocks noChangeAspect="1"/>
          </p:cNvPicPr>
          <p:nvPr/>
        </p:nvPicPr>
        <p:blipFill>
          <a:blip r:embed="rId3"/>
          <a:stretch>
            <a:fillRect/>
          </a:stretch>
        </p:blipFill>
        <p:spPr>
          <a:xfrm>
            <a:off x="840561" y="5017175"/>
            <a:ext cx="7371184" cy="1319727"/>
          </a:xfrm>
          <a:prstGeom prst="rect">
            <a:avLst/>
          </a:prstGeom>
        </p:spPr>
      </p:pic>
      <p:pic>
        <p:nvPicPr>
          <p:cNvPr id="8" name="Picture 7">
            <a:extLst>
              <a:ext uri="{FF2B5EF4-FFF2-40B4-BE49-F238E27FC236}">
                <a16:creationId xmlns:a16="http://schemas.microsoft.com/office/drawing/2014/main" id="{73444813-6D4E-4ABE-8920-4D61E13F48F8}"/>
              </a:ext>
            </a:extLst>
          </p:cNvPr>
          <p:cNvPicPr>
            <a:picLocks noChangeAspect="1"/>
          </p:cNvPicPr>
          <p:nvPr/>
        </p:nvPicPr>
        <p:blipFill>
          <a:blip r:embed="rId4"/>
          <a:stretch>
            <a:fillRect/>
          </a:stretch>
        </p:blipFill>
        <p:spPr>
          <a:xfrm>
            <a:off x="564227" y="1421666"/>
            <a:ext cx="8173591" cy="838317"/>
          </a:xfrm>
          <a:prstGeom prst="rect">
            <a:avLst/>
          </a:prstGeom>
        </p:spPr>
      </p:pic>
      <p:sp>
        <p:nvSpPr>
          <p:cNvPr id="9" name="Rectangle 8">
            <a:extLst>
              <a:ext uri="{FF2B5EF4-FFF2-40B4-BE49-F238E27FC236}">
                <a16:creationId xmlns:a16="http://schemas.microsoft.com/office/drawing/2014/main" id="{93E47B8F-7A94-4EE5-9DC6-7BE571107549}"/>
              </a:ext>
            </a:extLst>
          </p:cNvPr>
          <p:cNvSpPr/>
          <p:nvPr/>
        </p:nvSpPr>
        <p:spPr>
          <a:xfrm>
            <a:off x="6010102" y="1421666"/>
            <a:ext cx="939338" cy="83831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698088-4FBD-4EB8-9706-38D67B65E90B}"/>
              </a:ext>
            </a:extLst>
          </p:cNvPr>
          <p:cNvSpPr/>
          <p:nvPr/>
        </p:nvSpPr>
        <p:spPr>
          <a:xfrm>
            <a:off x="9482607" y="1661868"/>
            <a:ext cx="1034473" cy="2903454"/>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11" name="Picture 10">
            <a:extLst>
              <a:ext uri="{FF2B5EF4-FFF2-40B4-BE49-F238E27FC236}">
                <a16:creationId xmlns:a16="http://schemas.microsoft.com/office/drawing/2014/main" id="{92E4BE22-80FA-4C12-B43F-0D1197370249}"/>
              </a:ext>
            </a:extLst>
          </p:cNvPr>
          <p:cNvPicPr>
            <a:picLocks noChangeAspect="1"/>
          </p:cNvPicPr>
          <p:nvPr/>
        </p:nvPicPr>
        <p:blipFill>
          <a:blip r:embed="rId5"/>
          <a:stretch>
            <a:fillRect/>
          </a:stretch>
        </p:blipFill>
        <p:spPr>
          <a:xfrm>
            <a:off x="9482606" y="2572577"/>
            <a:ext cx="1023574" cy="1019005"/>
          </a:xfrm>
          <a:prstGeom prst="rect">
            <a:avLst/>
          </a:prstGeom>
        </p:spPr>
      </p:pic>
      <p:pic>
        <p:nvPicPr>
          <p:cNvPr id="12" name="Picture 11">
            <a:extLst>
              <a:ext uri="{FF2B5EF4-FFF2-40B4-BE49-F238E27FC236}">
                <a16:creationId xmlns:a16="http://schemas.microsoft.com/office/drawing/2014/main" id="{CA2497C2-5963-4EFC-A23C-C83376BC1391}"/>
              </a:ext>
            </a:extLst>
          </p:cNvPr>
          <p:cNvPicPr>
            <a:picLocks noChangeAspect="1"/>
          </p:cNvPicPr>
          <p:nvPr/>
        </p:nvPicPr>
        <p:blipFill>
          <a:blip r:embed="rId5"/>
          <a:stretch>
            <a:fillRect/>
          </a:stretch>
        </p:blipFill>
        <p:spPr>
          <a:xfrm>
            <a:off x="9484986" y="3591582"/>
            <a:ext cx="1023574" cy="1019005"/>
          </a:xfrm>
          <a:prstGeom prst="rect">
            <a:avLst/>
          </a:prstGeom>
        </p:spPr>
      </p:pic>
      <p:pic>
        <p:nvPicPr>
          <p:cNvPr id="13" name="Picture 12">
            <a:extLst>
              <a:ext uri="{FF2B5EF4-FFF2-40B4-BE49-F238E27FC236}">
                <a16:creationId xmlns:a16="http://schemas.microsoft.com/office/drawing/2014/main" id="{4C6CE932-8AFE-4144-A7D4-9AEA50E316F2}"/>
              </a:ext>
            </a:extLst>
          </p:cNvPr>
          <p:cNvPicPr>
            <a:picLocks noChangeAspect="1"/>
          </p:cNvPicPr>
          <p:nvPr/>
        </p:nvPicPr>
        <p:blipFill>
          <a:blip r:embed="rId6"/>
          <a:stretch>
            <a:fillRect/>
          </a:stretch>
        </p:blipFill>
        <p:spPr>
          <a:xfrm>
            <a:off x="9482606" y="1904142"/>
            <a:ext cx="1034473" cy="277427"/>
          </a:xfrm>
          <a:prstGeom prst="rect">
            <a:avLst/>
          </a:prstGeom>
        </p:spPr>
      </p:pic>
      <p:sp>
        <p:nvSpPr>
          <p:cNvPr id="14" name="Rectangle 13">
            <a:extLst>
              <a:ext uri="{FF2B5EF4-FFF2-40B4-BE49-F238E27FC236}">
                <a16:creationId xmlns:a16="http://schemas.microsoft.com/office/drawing/2014/main" id="{9DC71AC4-6306-4869-95C5-221147F685C5}"/>
              </a:ext>
            </a:extLst>
          </p:cNvPr>
          <p:cNvSpPr/>
          <p:nvPr/>
        </p:nvSpPr>
        <p:spPr>
          <a:xfrm>
            <a:off x="9488057" y="2195612"/>
            <a:ext cx="1018124" cy="153251"/>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15" name="TextBox 14">
            <a:extLst>
              <a:ext uri="{FF2B5EF4-FFF2-40B4-BE49-F238E27FC236}">
                <a16:creationId xmlns:a16="http://schemas.microsoft.com/office/drawing/2014/main" id="{3A1BAE39-FEE4-495B-A8C4-8956353B5D94}"/>
              </a:ext>
            </a:extLst>
          </p:cNvPr>
          <p:cNvSpPr txBox="1"/>
          <p:nvPr/>
        </p:nvSpPr>
        <p:spPr>
          <a:xfrm>
            <a:off x="9558093" y="1953543"/>
            <a:ext cx="534694" cy="215444"/>
          </a:xfrm>
          <a:prstGeom prst="rect">
            <a:avLst/>
          </a:prstGeom>
          <a:solidFill>
            <a:schemeClr val="bg1"/>
          </a:solidFill>
        </p:spPr>
        <p:txBody>
          <a:bodyPr wrap="square" rtlCol="0">
            <a:spAutoFit/>
          </a:bodyPr>
          <a:lstStyle/>
          <a:p>
            <a:r>
              <a:rPr lang="en-US" sz="800" dirty="0"/>
              <a:t>storage</a:t>
            </a:r>
          </a:p>
        </p:txBody>
      </p:sp>
      <p:sp>
        <p:nvSpPr>
          <p:cNvPr id="16" name="TextBox 15">
            <a:extLst>
              <a:ext uri="{FF2B5EF4-FFF2-40B4-BE49-F238E27FC236}">
                <a16:creationId xmlns:a16="http://schemas.microsoft.com/office/drawing/2014/main" id="{6155FC04-8C1A-494E-B1D8-67265933F7E1}"/>
              </a:ext>
            </a:extLst>
          </p:cNvPr>
          <p:cNvSpPr txBox="1"/>
          <p:nvPr/>
        </p:nvSpPr>
        <p:spPr>
          <a:xfrm>
            <a:off x="9558093" y="2195612"/>
            <a:ext cx="641879" cy="215444"/>
          </a:xfrm>
          <a:prstGeom prst="rect">
            <a:avLst/>
          </a:prstGeom>
          <a:solidFill>
            <a:schemeClr val="bg1"/>
          </a:solidFill>
        </p:spPr>
        <p:txBody>
          <a:bodyPr wrap="square" rtlCol="0">
            <a:spAutoFit/>
          </a:bodyPr>
          <a:lstStyle/>
          <a:p>
            <a:r>
              <a:rPr lang="en-US" sz="800" dirty="0"/>
              <a:t>network</a:t>
            </a:r>
          </a:p>
        </p:txBody>
      </p:sp>
      <p:sp>
        <p:nvSpPr>
          <p:cNvPr id="17" name="TextBox 16">
            <a:extLst>
              <a:ext uri="{FF2B5EF4-FFF2-40B4-BE49-F238E27FC236}">
                <a16:creationId xmlns:a16="http://schemas.microsoft.com/office/drawing/2014/main" id="{FF77B105-6D35-47D4-8C2E-F598CF6A7FEF}"/>
              </a:ext>
            </a:extLst>
          </p:cNvPr>
          <p:cNvSpPr txBox="1"/>
          <p:nvPr/>
        </p:nvSpPr>
        <p:spPr>
          <a:xfrm>
            <a:off x="9825440" y="2974357"/>
            <a:ext cx="641879" cy="215444"/>
          </a:xfrm>
          <a:prstGeom prst="rect">
            <a:avLst/>
          </a:prstGeom>
          <a:solidFill>
            <a:schemeClr val="bg1"/>
          </a:solidFill>
        </p:spPr>
        <p:txBody>
          <a:bodyPr wrap="square" rtlCol="0">
            <a:spAutoFit/>
          </a:bodyPr>
          <a:lstStyle/>
          <a:p>
            <a:r>
              <a:rPr lang="en-US" sz="800" dirty="0"/>
              <a:t>DGX-2</a:t>
            </a:r>
          </a:p>
        </p:txBody>
      </p:sp>
      <p:sp>
        <p:nvSpPr>
          <p:cNvPr id="18" name="TextBox 17">
            <a:extLst>
              <a:ext uri="{FF2B5EF4-FFF2-40B4-BE49-F238E27FC236}">
                <a16:creationId xmlns:a16="http://schemas.microsoft.com/office/drawing/2014/main" id="{3E619C8E-2B40-4780-B5C5-0E8B1B543CB7}"/>
              </a:ext>
            </a:extLst>
          </p:cNvPr>
          <p:cNvSpPr txBox="1"/>
          <p:nvPr/>
        </p:nvSpPr>
        <p:spPr>
          <a:xfrm>
            <a:off x="9825440" y="3958652"/>
            <a:ext cx="641879" cy="215444"/>
          </a:xfrm>
          <a:prstGeom prst="rect">
            <a:avLst/>
          </a:prstGeom>
          <a:solidFill>
            <a:schemeClr val="bg1"/>
          </a:solidFill>
        </p:spPr>
        <p:txBody>
          <a:bodyPr wrap="square" rtlCol="0">
            <a:spAutoFit/>
          </a:bodyPr>
          <a:lstStyle/>
          <a:p>
            <a:r>
              <a:rPr lang="en-US" sz="800" dirty="0"/>
              <a:t>DGX-2</a:t>
            </a:r>
          </a:p>
        </p:txBody>
      </p:sp>
      <p:sp>
        <p:nvSpPr>
          <p:cNvPr id="19" name="TextBox 18">
            <a:extLst>
              <a:ext uri="{FF2B5EF4-FFF2-40B4-BE49-F238E27FC236}">
                <a16:creationId xmlns:a16="http://schemas.microsoft.com/office/drawing/2014/main" id="{41D80CAE-EA5B-4FD0-A485-8D49AF31075E}"/>
              </a:ext>
            </a:extLst>
          </p:cNvPr>
          <p:cNvSpPr txBox="1"/>
          <p:nvPr/>
        </p:nvSpPr>
        <p:spPr>
          <a:xfrm>
            <a:off x="8824892" y="4884711"/>
            <a:ext cx="2857035" cy="1200329"/>
          </a:xfrm>
          <a:prstGeom prst="rect">
            <a:avLst/>
          </a:prstGeom>
          <a:noFill/>
        </p:spPr>
        <p:txBody>
          <a:bodyPr wrap="square" rtlCol="0">
            <a:spAutoFit/>
          </a:bodyPr>
          <a:lstStyle/>
          <a:p>
            <a:r>
              <a:rPr lang="en-US" dirty="0"/>
              <a:t>DGX-2 ready systems.</a:t>
            </a:r>
          </a:p>
          <a:p>
            <a:r>
              <a:rPr lang="en-US" dirty="0"/>
              <a:t>Each DGX-2:</a:t>
            </a:r>
          </a:p>
          <a:p>
            <a:r>
              <a:rPr lang="en-US" dirty="0"/>
              <a:t>16 Tesla V100 GPUs</a:t>
            </a:r>
          </a:p>
          <a:p>
            <a:endParaRPr lang="en-US" dirty="0"/>
          </a:p>
        </p:txBody>
      </p:sp>
      <p:sp>
        <p:nvSpPr>
          <p:cNvPr id="21" name="同侧圆角矩形 17">
            <a:extLst>
              <a:ext uri="{FF2B5EF4-FFF2-40B4-BE49-F238E27FC236}">
                <a16:creationId xmlns:a16="http://schemas.microsoft.com/office/drawing/2014/main" id="{63F04138-71BB-48EC-8178-49472225A7E5}"/>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2" name="同侧圆角矩形 18">
            <a:extLst>
              <a:ext uri="{FF2B5EF4-FFF2-40B4-BE49-F238E27FC236}">
                <a16:creationId xmlns:a16="http://schemas.microsoft.com/office/drawing/2014/main" id="{CC14C0FC-9E03-465B-8D41-54A9C4016B11}"/>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23" name="同侧圆角矩形 19">
            <a:extLst>
              <a:ext uri="{FF2B5EF4-FFF2-40B4-BE49-F238E27FC236}">
                <a16:creationId xmlns:a16="http://schemas.microsoft.com/office/drawing/2014/main" id="{670FCEC4-853B-4E86-AE1A-CD367FA7E047}"/>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4" name="同侧圆角矩形 19">
            <a:extLst>
              <a:ext uri="{FF2B5EF4-FFF2-40B4-BE49-F238E27FC236}">
                <a16:creationId xmlns:a16="http://schemas.microsoft.com/office/drawing/2014/main" id="{5FA42251-141E-4ECC-A481-2A58CAC40C3A}"/>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pic>
        <p:nvPicPr>
          <p:cNvPr id="26" name="Picture 25" descr="Logo&#10;&#10;Description automatically generated">
            <a:extLst>
              <a:ext uri="{FF2B5EF4-FFF2-40B4-BE49-F238E27FC236}">
                <a16:creationId xmlns:a16="http://schemas.microsoft.com/office/drawing/2014/main" id="{595D738F-FCB1-4BC1-BF68-D3B2039D5DE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3981" y="371058"/>
            <a:ext cx="1028760" cy="802433"/>
          </a:xfrm>
          <a:prstGeom prst="rect">
            <a:avLst/>
          </a:prstGeom>
        </p:spPr>
      </p:pic>
      <p:sp>
        <p:nvSpPr>
          <p:cNvPr id="28" name="TextBox 27">
            <a:extLst>
              <a:ext uri="{FF2B5EF4-FFF2-40B4-BE49-F238E27FC236}">
                <a16:creationId xmlns:a16="http://schemas.microsoft.com/office/drawing/2014/main" id="{432DC610-EA89-4100-82AF-D96EB5B5FF06}"/>
              </a:ext>
            </a:extLst>
          </p:cNvPr>
          <p:cNvSpPr txBox="1"/>
          <p:nvPr/>
        </p:nvSpPr>
        <p:spPr>
          <a:xfrm>
            <a:off x="4343981" y="6438122"/>
            <a:ext cx="5214112" cy="261610"/>
          </a:xfrm>
          <a:prstGeom prst="rect">
            <a:avLst/>
          </a:prstGeom>
          <a:noFill/>
        </p:spPr>
        <p:txBody>
          <a:bodyPr wrap="square" rtlCol="0">
            <a:spAutoFit/>
          </a:bodyPr>
          <a:lstStyle/>
          <a:p>
            <a:r>
              <a:rPr lang="en-US" sz="1100" dirty="0"/>
              <a:t>Source: https://www.nvidia.com/en-us/data-center/magnum-io/ </a:t>
            </a:r>
          </a:p>
        </p:txBody>
      </p:sp>
    </p:spTree>
    <p:extLst>
      <p:ext uri="{BB962C8B-B14F-4D97-AF65-F5344CB8AC3E}">
        <p14:creationId xmlns:p14="http://schemas.microsoft.com/office/powerpoint/2010/main" val="77818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DDBEF55-0220-4E10-8C02-377050DDE3CE}"/>
              </a:ext>
            </a:extLst>
          </p:cNvPr>
          <p:cNvCxnSpPr>
            <a:cxnSpLocks/>
          </p:cNvCxnSpPr>
          <p:nvPr/>
        </p:nvCxnSpPr>
        <p:spPr>
          <a:xfrm>
            <a:off x="8570512" y="700723"/>
            <a:ext cx="0" cy="307616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B9024E47-64B1-48FA-B042-11EC09A390D7}"/>
              </a:ext>
            </a:extLst>
          </p:cNvPr>
          <p:cNvCxnSpPr>
            <a:cxnSpLocks/>
          </p:cNvCxnSpPr>
          <p:nvPr/>
        </p:nvCxnSpPr>
        <p:spPr>
          <a:xfrm>
            <a:off x="5122757" y="846053"/>
            <a:ext cx="0" cy="297093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770AF3D4-E852-4C79-9194-C5A0C28C3375}"/>
              </a:ext>
            </a:extLst>
          </p:cNvPr>
          <p:cNvSpPr>
            <a:spLocks noGrp="1"/>
          </p:cNvSpPr>
          <p:nvPr>
            <p:ph type="title"/>
          </p:nvPr>
        </p:nvSpPr>
        <p:spPr>
          <a:xfrm>
            <a:off x="21959" y="-51235"/>
            <a:ext cx="11831675" cy="566053"/>
          </a:xfrm>
        </p:spPr>
        <p:txBody>
          <a:bodyPr>
            <a:normAutofit/>
          </a:bodyPr>
          <a:lstStyle/>
          <a:p>
            <a:r>
              <a:rPr lang="en-US" dirty="0"/>
              <a:t>Open-source ecosystem with Nvidia GPUs</a:t>
            </a:r>
          </a:p>
        </p:txBody>
      </p:sp>
      <p:sp>
        <p:nvSpPr>
          <p:cNvPr id="4" name="Footer Placeholder 3">
            <a:extLst>
              <a:ext uri="{FF2B5EF4-FFF2-40B4-BE49-F238E27FC236}">
                <a16:creationId xmlns:a16="http://schemas.microsoft.com/office/drawing/2014/main" id="{2EE4D448-6063-4E8F-A636-CD197032702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95957"/>
                </a:solidFill>
                <a:effectLst/>
                <a:uLnTx/>
                <a:uFillTx/>
                <a:latin typeface="Arial"/>
                <a:ea typeface="Microsoft YaHei Light"/>
                <a:cs typeface="+mn-cs"/>
              </a:rPr>
              <a:t>FUTUREWEI INTERNAL</a:t>
            </a:r>
          </a:p>
        </p:txBody>
      </p:sp>
      <p:sp>
        <p:nvSpPr>
          <p:cNvPr id="5" name="Slide Number Placeholder 4">
            <a:extLst>
              <a:ext uri="{FF2B5EF4-FFF2-40B4-BE49-F238E27FC236}">
                <a16:creationId xmlns:a16="http://schemas.microsoft.com/office/drawing/2014/main" id="{ACD091B2-1FE3-4EAB-969E-41E7D145F5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6" name="Rectangle 5">
            <a:extLst>
              <a:ext uri="{FF2B5EF4-FFF2-40B4-BE49-F238E27FC236}">
                <a16:creationId xmlns:a16="http://schemas.microsoft.com/office/drawing/2014/main" id="{B0A3565C-919B-452C-900C-1096BE2E3569}"/>
              </a:ext>
            </a:extLst>
          </p:cNvPr>
          <p:cNvSpPr/>
          <p:nvPr/>
        </p:nvSpPr>
        <p:spPr>
          <a:xfrm>
            <a:off x="1677799" y="4504889"/>
            <a:ext cx="679508" cy="520117"/>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icrosoft YaHei Light"/>
                <a:cs typeface="+mn-cs"/>
              </a:rPr>
              <a:t>GPU</a:t>
            </a:r>
          </a:p>
        </p:txBody>
      </p:sp>
      <p:sp>
        <p:nvSpPr>
          <p:cNvPr id="7" name="Rectangle 6">
            <a:extLst>
              <a:ext uri="{FF2B5EF4-FFF2-40B4-BE49-F238E27FC236}">
                <a16:creationId xmlns:a16="http://schemas.microsoft.com/office/drawing/2014/main" id="{51E758C5-85FF-4517-AE99-933A3149F8E6}"/>
              </a:ext>
            </a:extLst>
          </p:cNvPr>
          <p:cNvSpPr/>
          <p:nvPr/>
        </p:nvSpPr>
        <p:spPr>
          <a:xfrm>
            <a:off x="2467763" y="4504889"/>
            <a:ext cx="679508" cy="520117"/>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icrosoft YaHei Light"/>
                <a:cs typeface="+mn-cs"/>
              </a:rPr>
              <a:t>GPU</a:t>
            </a:r>
          </a:p>
        </p:txBody>
      </p:sp>
      <p:sp>
        <p:nvSpPr>
          <p:cNvPr id="8" name="Left Brace 7">
            <a:extLst>
              <a:ext uri="{FF2B5EF4-FFF2-40B4-BE49-F238E27FC236}">
                <a16:creationId xmlns:a16="http://schemas.microsoft.com/office/drawing/2014/main" id="{21434F28-9684-4E6B-8377-79A03CD715C2}"/>
              </a:ext>
            </a:extLst>
          </p:cNvPr>
          <p:cNvSpPr/>
          <p:nvPr/>
        </p:nvSpPr>
        <p:spPr>
          <a:xfrm rot="16200000">
            <a:off x="2278456" y="4731392"/>
            <a:ext cx="157701" cy="906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9" name="TextBox 8">
            <a:extLst>
              <a:ext uri="{FF2B5EF4-FFF2-40B4-BE49-F238E27FC236}">
                <a16:creationId xmlns:a16="http://schemas.microsoft.com/office/drawing/2014/main" id="{49CA840F-CFC1-4C48-9A19-E1D92BFAD647}"/>
              </a:ext>
            </a:extLst>
          </p:cNvPr>
          <p:cNvSpPr txBox="1"/>
          <p:nvPr/>
        </p:nvSpPr>
        <p:spPr>
          <a:xfrm>
            <a:off x="1461783" y="5321020"/>
            <a:ext cx="13841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Multi-GPU </a:t>
            </a:r>
            <a:r>
              <a:rPr kumimoji="0" lang="en-US" sz="1200" b="0" i="0" u="none" strike="noStrike" kern="1200" cap="none" spc="0" normalizeH="0" baseline="0" noProof="0" dirty="0" err="1">
                <a:ln>
                  <a:noFill/>
                </a:ln>
                <a:solidFill>
                  <a:srgbClr val="595957"/>
                </a:solidFill>
                <a:effectLst/>
                <a:uLnTx/>
                <a:uFillTx/>
                <a:latin typeface="Arial"/>
                <a:ea typeface="Microsoft YaHei Light"/>
                <a:cs typeface="+mn-cs"/>
              </a:rPr>
              <a:t>NVlink</a:t>
            </a:r>
            <a:endParaRPr kumimoji="0" lang="en-US" sz="12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10" name="Rectangle 9">
            <a:extLst>
              <a:ext uri="{FF2B5EF4-FFF2-40B4-BE49-F238E27FC236}">
                <a16:creationId xmlns:a16="http://schemas.microsoft.com/office/drawing/2014/main" id="{3AE5E4A5-76BE-463D-B2C7-577A277DF8BA}"/>
              </a:ext>
            </a:extLst>
          </p:cNvPr>
          <p:cNvSpPr/>
          <p:nvPr/>
        </p:nvSpPr>
        <p:spPr>
          <a:xfrm>
            <a:off x="1304489" y="4152551"/>
            <a:ext cx="2147581" cy="16526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icrosoft YaHei Light"/>
              <a:cs typeface="+mn-cs"/>
            </a:endParaRPr>
          </a:p>
        </p:txBody>
      </p:sp>
      <p:sp>
        <p:nvSpPr>
          <p:cNvPr id="11" name="TextBox 10">
            <a:extLst>
              <a:ext uri="{FF2B5EF4-FFF2-40B4-BE49-F238E27FC236}">
                <a16:creationId xmlns:a16="http://schemas.microsoft.com/office/drawing/2014/main" id="{2F687DD0-7490-4168-822C-FFBC7016AA01}"/>
              </a:ext>
            </a:extLst>
          </p:cNvPr>
          <p:cNvSpPr txBox="1"/>
          <p:nvPr/>
        </p:nvSpPr>
        <p:spPr>
          <a:xfrm>
            <a:off x="1338045" y="4186930"/>
            <a:ext cx="9060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95957"/>
                </a:solidFill>
                <a:effectLst/>
                <a:uLnTx/>
                <a:uFillTx/>
                <a:latin typeface="Arial"/>
                <a:ea typeface="Microsoft YaHei Light"/>
                <a:cs typeface="+mn-cs"/>
              </a:rPr>
              <a:t>Host 1</a:t>
            </a:r>
          </a:p>
        </p:txBody>
      </p:sp>
      <p:sp>
        <p:nvSpPr>
          <p:cNvPr id="12" name="Rectangle 11">
            <a:extLst>
              <a:ext uri="{FF2B5EF4-FFF2-40B4-BE49-F238E27FC236}">
                <a16:creationId xmlns:a16="http://schemas.microsoft.com/office/drawing/2014/main" id="{14C8A308-AFD1-47FD-91FE-477AB3EAAB90}"/>
              </a:ext>
            </a:extLst>
          </p:cNvPr>
          <p:cNvSpPr/>
          <p:nvPr/>
        </p:nvSpPr>
        <p:spPr>
          <a:xfrm>
            <a:off x="4243023" y="4501540"/>
            <a:ext cx="679508" cy="520117"/>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icrosoft YaHei Light"/>
                <a:cs typeface="+mn-cs"/>
              </a:rPr>
              <a:t>GPU</a:t>
            </a:r>
          </a:p>
        </p:txBody>
      </p:sp>
      <p:sp>
        <p:nvSpPr>
          <p:cNvPr id="13" name="Rectangle 12">
            <a:extLst>
              <a:ext uri="{FF2B5EF4-FFF2-40B4-BE49-F238E27FC236}">
                <a16:creationId xmlns:a16="http://schemas.microsoft.com/office/drawing/2014/main" id="{A1F2E100-80F7-4445-A6F7-56ABEE76585B}"/>
              </a:ext>
            </a:extLst>
          </p:cNvPr>
          <p:cNvSpPr/>
          <p:nvPr/>
        </p:nvSpPr>
        <p:spPr>
          <a:xfrm>
            <a:off x="5032987" y="4501540"/>
            <a:ext cx="679508" cy="520117"/>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icrosoft YaHei Light"/>
                <a:cs typeface="+mn-cs"/>
              </a:rPr>
              <a:t>GPU</a:t>
            </a:r>
          </a:p>
        </p:txBody>
      </p:sp>
      <p:sp>
        <p:nvSpPr>
          <p:cNvPr id="14" name="Left Brace 13">
            <a:extLst>
              <a:ext uri="{FF2B5EF4-FFF2-40B4-BE49-F238E27FC236}">
                <a16:creationId xmlns:a16="http://schemas.microsoft.com/office/drawing/2014/main" id="{8CFC919B-B54C-4ECC-8A3E-AB015C7DD841}"/>
              </a:ext>
            </a:extLst>
          </p:cNvPr>
          <p:cNvSpPr/>
          <p:nvPr/>
        </p:nvSpPr>
        <p:spPr>
          <a:xfrm rot="16200000">
            <a:off x="4843680" y="4728043"/>
            <a:ext cx="157701" cy="906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5" name="TextBox 14">
            <a:extLst>
              <a:ext uri="{FF2B5EF4-FFF2-40B4-BE49-F238E27FC236}">
                <a16:creationId xmlns:a16="http://schemas.microsoft.com/office/drawing/2014/main" id="{6DBC8A0E-8581-4B6C-87C2-22D78A6009E2}"/>
              </a:ext>
            </a:extLst>
          </p:cNvPr>
          <p:cNvSpPr txBox="1"/>
          <p:nvPr/>
        </p:nvSpPr>
        <p:spPr>
          <a:xfrm>
            <a:off x="3988557" y="5342839"/>
            <a:ext cx="13841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Multi-GPU </a:t>
            </a:r>
            <a:r>
              <a:rPr kumimoji="0" lang="en-US" sz="1200" b="0" i="0" u="none" strike="noStrike" kern="1200" cap="none" spc="0" normalizeH="0" baseline="0" noProof="0" dirty="0" err="1">
                <a:ln>
                  <a:noFill/>
                </a:ln>
                <a:solidFill>
                  <a:srgbClr val="595957"/>
                </a:solidFill>
                <a:effectLst/>
                <a:uLnTx/>
                <a:uFillTx/>
                <a:latin typeface="Arial"/>
                <a:ea typeface="Microsoft YaHei Light"/>
                <a:cs typeface="+mn-cs"/>
              </a:rPr>
              <a:t>NVlink</a:t>
            </a:r>
            <a:endParaRPr kumimoji="0" lang="en-US" sz="12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16" name="Rectangle 15">
            <a:extLst>
              <a:ext uri="{FF2B5EF4-FFF2-40B4-BE49-F238E27FC236}">
                <a16:creationId xmlns:a16="http://schemas.microsoft.com/office/drawing/2014/main" id="{BB0F0131-A407-45E1-8E39-90233D67B818}"/>
              </a:ext>
            </a:extLst>
          </p:cNvPr>
          <p:cNvSpPr/>
          <p:nvPr/>
        </p:nvSpPr>
        <p:spPr>
          <a:xfrm>
            <a:off x="3869713" y="4149202"/>
            <a:ext cx="2147581" cy="16526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icrosoft YaHei Light"/>
              <a:cs typeface="+mn-cs"/>
            </a:endParaRPr>
          </a:p>
        </p:txBody>
      </p:sp>
      <p:sp>
        <p:nvSpPr>
          <p:cNvPr id="17" name="TextBox 16">
            <a:extLst>
              <a:ext uri="{FF2B5EF4-FFF2-40B4-BE49-F238E27FC236}">
                <a16:creationId xmlns:a16="http://schemas.microsoft.com/office/drawing/2014/main" id="{9A8E0E98-5C7B-4E2B-9477-761847C5F1DF}"/>
              </a:ext>
            </a:extLst>
          </p:cNvPr>
          <p:cNvSpPr txBox="1"/>
          <p:nvPr/>
        </p:nvSpPr>
        <p:spPr>
          <a:xfrm>
            <a:off x="3903269" y="4183581"/>
            <a:ext cx="9060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95957"/>
                </a:solidFill>
                <a:effectLst/>
                <a:uLnTx/>
                <a:uFillTx/>
                <a:latin typeface="Arial"/>
                <a:ea typeface="Microsoft YaHei Light"/>
                <a:cs typeface="+mn-cs"/>
              </a:rPr>
              <a:t>Host n</a:t>
            </a:r>
          </a:p>
        </p:txBody>
      </p:sp>
      <p:sp>
        <p:nvSpPr>
          <p:cNvPr id="18" name="Left Brace 17">
            <a:extLst>
              <a:ext uri="{FF2B5EF4-FFF2-40B4-BE49-F238E27FC236}">
                <a16:creationId xmlns:a16="http://schemas.microsoft.com/office/drawing/2014/main" id="{547C86EA-9F52-45DC-8F24-3127CCA9FC92}"/>
              </a:ext>
            </a:extLst>
          </p:cNvPr>
          <p:cNvSpPr/>
          <p:nvPr/>
        </p:nvSpPr>
        <p:spPr>
          <a:xfrm rot="16200000">
            <a:off x="3589440" y="4371306"/>
            <a:ext cx="75501" cy="31311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19" name="TextBox 18">
            <a:extLst>
              <a:ext uri="{FF2B5EF4-FFF2-40B4-BE49-F238E27FC236}">
                <a16:creationId xmlns:a16="http://schemas.microsoft.com/office/drawing/2014/main" id="{4EE795CD-605D-4438-B45B-0B41EE3FAEE2}"/>
              </a:ext>
            </a:extLst>
          </p:cNvPr>
          <p:cNvSpPr txBox="1"/>
          <p:nvPr/>
        </p:nvSpPr>
        <p:spPr>
          <a:xfrm>
            <a:off x="1096361" y="6045686"/>
            <a:ext cx="49996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Multi-host connected by high speed RDMA network (IB/</a:t>
            </a:r>
            <a:r>
              <a:rPr kumimoji="0" lang="en-US" sz="1200" b="0" i="0" u="none" strike="noStrike" kern="1200" cap="none" spc="0" normalizeH="0" baseline="0" noProof="0" dirty="0" err="1">
                <a:ln>
                  <a:noFill/>
                </a:ln>
                <a:solidFill>
                  <a:srgbClr val="595957"/>
                </a:solidFill>
                <a:effectLst/>
                <a:uLnTx/>
                <a:uFillTx/>
                <a:latin typeface="Arial"/>
                <a:ea typeface="Microsoft YaHei Light"/>
                <a:cs typeface="+mn-cs"/>
              </a:rPr>
              <a:t>RoCE</a:t>
            </a: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a:t>
            </a:r>
          </a:p>
        </p:txBody>
      </p:sp>
      <p:sp>
        <p:nvSpPr>
          <p:cNvPr id="20" name="Rectangle 19">
            <a:extLst>
              <a:ext uri="{FF2B5EF4-FFF2-40B4-BE49-F238E27FC236}">
                <a16:creationId xmlns:a16="http://schemas.microsoft.com/office/drawing/2014/main" id="{6933D887-89A7-41B8-9E82-B08E00C2F4CB}"/>
              </a:ext>
            </a:extLst>
          </p:cNvPr>
          <p:cNvSpPr/>
          <p:nvPr/>
        </p:nvSpPr>
        <p:spPr>
          <a:xfrm>
            <a:off x="2918671" y="5524835"/>
            <a:ext cx="45720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icrosoft YaHei Light"/>
                <a:cs typeface="+mn-cs"/>
              </a:rPr>
              <a:t>NIC</a:t>
            </a:r>
          </a:p>
        </p:txBody>
      </p:sp>
      <p:sp>
        <p:nvSpPr>
          <p:cNvPr id="21" name="Rectangle 20">
            <a:extLst>
              <a:ext uri="{FF2B5EF4-FFF2-40B4-BE49-F238E27FC236}">
                <a16:creationId xmlns:a16="http://schemas.microsoft.com/office/drawing/2014/main" id="{AD740CE2-3A50-4221-8094-7EE87A2EAA8C}"/>
              </a:ext>
            </a:extLst>
          </p:cNvPr>
          <p:cNvSpPr/>
          <p:nvPr/>
        </p:nvSpPr>
        <p:spPr>
          <a:xfrm>
            <a:off x="5406996" y="5525125"/>
            <a:ext cx="45720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icrosoft YaHei Light"/>
                <a:cs typeface="+mn-cs"/>
              </a:rPr>
              <a:t>NIC</a:t>
            </a:r>
          </a:p>
        </p:txBody>
      </p:sp>
      <p:sp>
        <p:nvSpPr>
          <p:cNvPr id="22" name="Rectangle 21">
            <a:extLst>
              <a:ext uri="{FF2B5EF4-FFF2-40B4-BE49-F238E27FC236}">
                <a16:creationId xmlns:a16="http://schemas.microsoft.com/office/drawing/2014/main" id="{5E46B7AE-4A80-4CC6-87F2-F1ADB1EB3A3C}"/>
              </a:ext>
            </a:extLst>
          </p:cNvPr>
          <p:cNvSpPr/>
          <p:nvPr/>
        </p:nvSpPr>
        <p:spPr>
          <a:xfrm>
            <a:off x="7586735" y="4149202"/>
            <a:ext cx="1187450" cy="16526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icrosoft YaHei Light"/>
              <a:cs typeface="+mn-cs"/>
            </a:endParaRPr>
          </a:p>
        </p:txBody>
      </p:sp>
      <p:sp>
        <p:nvSpPr>
          <p:cNvPr id="23" name="TextBox 22">
            <a:extLst>
              <a:ext uri="{FF2B5EF4-FFF2-40B4-BE49-F238E27FC236}">
                <a16:creationId xmlns:a16="http://schemas.microsoft.com/office/drawing/2014/main" id="{3C3332FA-03EE-4D20-B9C8-F682A7F69DE8}"/>
              </a:ext>
            </a:extLst>
          </p:cNvPr>
          <p:cNvSpPr txBox="1"/>
          <p:nvPr/>
        </p:nvSpPr>
        <p:spPr>
          <a:xfrm>
            <a:off x="7654545" y="4183581"/>
            <a:ext cx="11874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95957"/>
                </a:solidFill>
                <a:effectLst/>
                <a:uLnTx/>
                <a:uFillTx/>
                <a:latin typeface="Arial"/>
                <a:ea typeface="Microsoft YaHei Light"/>
                <a:cs typeface="+mn-cs"/>
              </a:rPr>
              <a:t>Remote storage</a:t>
            </a:r>
          </a:p>
        </p:txBody>
      </p:sp>
      <p:sp>
        <p:nvSpPr>
          <p:cNvPr id="24" name="Rectangle 23">
            <a:extLst>
              <a:ext uri="{FF2B5EF4-FFF2-40B4-BE49-F238E27FC236}">
                <a16:creationId xmlns:a16="http://schemas.microsoft.com/office/drawing/2014/main" id="{63AF9B6C-870C-4546-951E-174ED6596B3B}"/>
              </a:ext>
            </a:extLst>
          </p:cNvPr>
          <p:cNvSpPr/>
          <p:nvPr/>
        </p:nvSpPr>
        <p:spPr>
          <a:xfrm>
            <a:off x="7791070" y="5524835"/>
            <a:ext cx="457200"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icrosoft YaHei Light"/>
                <a:cs typeface="+mn-cs"/>
              </a:rPr>
              <a:t>NIC</a:t>
            </a:r>
          </a:p>
        </p:txBody>
      </p:sp>
      <p:sp>
        <p:nvSpPr>
          <p:cNvPr id="25" name="Left Brace 24">
            <a:extLst>
              <a:ext uri="{FF2B5EF4-FFF2-40B4-BE49-F238E27FC236}">
                <a16:creationId xmlns:a16="http://schemas.microsoft.com/office/drawing/2014/main" id="{FC5C0E3D-42F5-4A64-B3F3-C6C35000D43C}"/>
              </a:ext>
            </a:extLst>
          </p:cNvPr>
          <p:cNvSpPr/>
          <p:nvPr/>
        </p:nvSpPr>
        <p:spPr>
          <a:xfrm rot="16200000">
            <a:off x="6774711" y="4729485"/>
            <a:ext cx="80477" cy="24098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6" name="TextBox 25">
            <a:extLst>
              <a:ext uri="{FF2B5EF4-FFF2-40B4-BE49-F238E27FC236}">
                <a16:creationId xmlns:a16="http://schemas.microsoft.com/office/drawing/2014/main" id="{70F20B96-7E79-4ECD-A8A8-F67C0F8E4544}"/>
              </a:ext>
            </a:extLst>
          </p:cNvPr>
          <p:cNvSpPr txBox="1"/>
          <p:nvPr/>
        </p:nvSpPr>
        <p:spPr>
          <a:xfrm>
            <a:off x="6044849" y="6045686"/>
            <a:ext cx="431372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Connect to storage with </a:t>
            </a:r>
            <a:r>
              <a:rPr kumimoji="0" lang="en-US" sz="1200" b="0" i="0" u="none" strike="noStrike" kern="1200" cap="none" spc="0" normalizeH="0" baseline="0" noProof="0" dirty="0" err="1">
                <a:ln>
                  <a:noFill/>
                </a:ln>
                <a:solidFill>
                  <a:srgbClr val="595957"/>
                </a:solidFill>
                <a:effectLst/>
                <a:uLnTx/>
                <a:uFillTx/>
                <a:latin typeface="Arial"/>
                <a:ea typeface="Microsoft YaHei Light"/>
                <a:cs typeface="+mn-cs"/>
              </a:rPr>
              <a:t>NVMe</a:t>
            </a: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 over Fabric (IB/</a:t>
            </a:r>
            <a:r>
              <a:rPr kumimoji="0" lang="en-US" sz="1200" b="0" i="0" u="none" strike="noStrike" kern="1200" cap="none" spc="0" normalizeH="0" baseline="0" noProof="0" dirty="0" err="1">
                <a:ln>
                  <a:noFill/>
                </a:ln>
                <a:solidFill>
                  <a:srgbClr val="595957"/>
                </a:solidFill>
                <a:effectLst/>
                <a:uLnTx/>
                <a:uFillTx/>
                <a:latin typeface="Arial"/>
                <a:ea typeface="Microsoft YaHei Light"/>
                <a:cs typeface="+mn-cs"/>
              </a:rPr>
              <a:t>RoCE</a:t>
            </a: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a:t>
            </a:r>
          </a:p>
        </p:txBody>
      </p:sp>
      <p:sp>
        <p:nvSpPr>
          <p:cNvPr id="27" name="TextBox 26">
            <a:extLst>
              <a:ext uri="{FF2B5EF4-FFF2-40B4-BE49-F238E27FC236}">
                <a16:creationId xmlns:a16="http://schemas.microsoft.com/office/drawing/2014/main" id="{C1B70547-7AA0-41AA-9EC6-4C3CE589978B}"/>
              </a:ext>
            </a:extLst>
          </p:cNvPr>
          <p:cNvSpPr txBox="1"/>
          <p:nvPr/>
        </p:nvSpPr>
        <p:spPr>
          <a:xfrm>
            <a:off x="7791071" y="4530203"/>
            <a:ext cx="581142" cy="261610"/>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95957"/>
                </a:solidFill>
                <a:effectLst/>
                <a:uLnTx/>
                <a:uFillTx/>
                <a:latin typeface="Arial"/>
                <a:ea typeface="Microsoft YaHei Light"/>
                <a:cs typeface="+mn-cs"/>
              </a:rPr>
              <a:t>LUNs</a:t>
            </a:r>
          </a:p>
        </p:txBody>
      </p:sp>
      <p:sp>
        <p:nvSpPr>
          <p:cNvPr id="28" name="TextBox 27">
            <a:extLst>
              <a:ext uri="{FF2B5EF4-FFF2-40B4-BE49-F238E27FC236}">
                <a16:creationId xmlns:a16="http://schemas.microsoft.com/office/drawing/2014/main" id="{4CFFBC57-AB2D-4192-85DD-44A2143F4D39}"/>
              </a:ext>
            </a:extLst>
          </p:cNvPr>
          <p:cNvSpPr txBox="1"/>
          <p:nvPr/>
        </p:nvSpPr>
        <p:spPr>
          <a:xfrm>
            <a:off x="7791071" y="4825517"/>
            <a:ext cx="581142" cy="261610"/>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95957"/>
                </a:solidFill>
                <a:effectLst/>
                <a:uLnTx/>
                <a:uFillTx/>
                <a:latin typeface="Arial"/>
                <a:ea typeface="Microsoft YaHei Light"/>
                <a:cs typeface="+mn-cs"/>
              </a:rPr>
              <a:t>Files</a:t>
            </a:r>
          </a:p>
        </p:txBody>
      </p:sp>
      <p:sp>
        <p:nvSpPr>
          <p:cNvPr id="29" name="TextBox 28">
            <a:extLst>
              <a:ext uri="{FF2B5EF4-FFF2-40B4-BE49-F238E27FC236}">
                <a16:creationId xmlns:a16="http://schemas.microsoft.com/office/drawing/2014/main" id="{0758FEB5-6BE0-4C95-BC55-12B057A0F2A8}"/>
              </a:ext>
            </a:extLst>
          </p:cNvPr>
          <p:cNvSpPr txBox="1"/>
          <p:nvPr/>
        </p:nvSpPr>
        <p:spPr>
          <a:xfrm>
            <a:off x="7791069" y="5129094"/>
            <a:ext cx="681809" cy="261610"/>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95957"/>
                </a:solidFill>
                <a:effectLst/>
                <a:uLnTx/>
                <a:uFillTx/>
                <a:latin typeface="Arial"/>
                <a:ea typeface="Microsoft YaHei Light"/>
                <a:cs typeface="+mn-cs"/>
              </a:rPr>
              <a:t>Objects</a:t>
            </a:r>
          </a:p>
        </p:txBody>
      </p:sp>
      <p:sp>
        <p:nvSpPr>
          <p:cNvPr id="30" name="Rectangle: Rounded Corners 29">
            <a:extLst>
              <a:ext uri="{FF2B5EF4-FFF2-40B4-BE49-F238E27FC236}">
                <a16:creationId xmlns:a16="http://schemas.microsoft.com/office/drawing/2014/main" id="{D3111537-6680-45D6-ABFC-416EF7889850}"/>
              </a:ext>
            </a:extLst>
          </p:cNvPr>
          <p:cNvSpPr/>
          <p:nvPr/>
        </p:nvSpPr>
        <p:spPr>
          <a:xfrm>
            <a:off x="6149130" y="4362275"/>
            <a:ext cx="1261437" cy="293361"/>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NVMe</a:t>
            </a: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 driver</a:t>
            </a:r>
          </a:p>
        </p:txBody>
      </p:sp>
      <p:sp>
        <p:nvSpPr>
          <p:cNvPr id="31" name="Rectangle: Rounded Corners 30">
            <a:extLst>
              <a:ext uri="{FF2B5EF4-FFF2-40B4-BE49-F238E27FC236}">
                <a16:creationId xmlns:a16="http://schemas.microsoft.com/office/drawing/2014/main" id="{F4F3F2DF-EA8A-4C2A-8E51-A1DD1371F7ED}"/>
              </a:ext>
            </a:extLst>
          </p:cNvPr>
          <p:cNvSpPr/>
          <p:nvPr/>
        </p:nvSpPr>
        <p:spPr>
          <a:xfrm>
            <a:off x="3375468" y="3637410"/>
            <a:ext cx="8034774" cy="16895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CUDA</a:t>
            </a:r>
          </a:p>
        </p:txBody>
      </p:sp>
      <p:sp>
        <p:nvSpPr>
          <p:cNvPr id="37" name="TextBox 36">
            <a:extLst>
              <a:ext uri="{FF2B5EF4-FFF2-40B4-BE49-F238E27FC236}">
                <a16:creationId xmlns:a16="http://schemas.microsoft.com/office/drawing/2014/main" id="{88CA1490-2AC6-46D6-B671-E78C95D854A0}"/>
              </a:ext>
            </a:extLst>
          </p:cNvPr>
          <p:cNvSpPr txBox="1"/>
          <p:nvPr/>
        </p:nvSpPr>
        <p:spPr>
          <a:xfrm>
            <a:off x="3494249" y="674728"/>
            <a:ext cx="14715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595957"/>
                </a:solidFill>
                <a:latin typeface="Arial"/>
                <a:ea typeface="Microsoft YaHei Light"/>
              </a:rPr>
              <a:t>Big data tools</a:t>
            </a:r>
            <a:endParaRPr kumimoji="0" lang="en-US" sz="1200" b="0" i="1"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38" name="TextBox 37">
            <a:extLst>
              <a:ext uri="{FF2B5EF4-FFF2-40B4-BE49-F238E27FC236}">
                <a16:creationId xmlns:a16="http://schemas.microsoft.com/office/drawing/2014/main" id="{93513C75-F3B9-4D4D-8B62-8FF05FE37089}"/>
              </a:ext>
            </a:extLst>
          </p:cNvPr>
          <p:cNvSpPr txBox="1"/>
          <p:nvPr/>
        </p:nvSpPr>
        <p:spPr>
          <a:xfrm>
            <a:off x="5635596" y="650866"/>
            <a:ext cx="14715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AI</a:t>
            </a:r>
          </a:p>
        </p:txBody>
      </p:sp>
      <p:sp>
        <p:nvSpPr>
          <p:cNvPr id="39" name="TextBox 38">
            <a:extLst>
              <a:ext uri="{FF2B5EF4-FFF2-40B4-BE49-F238E27FC236}">
                <a16:creationId xmlns:a16="http://schemas.microsoft.com/office/drawing/2014/main" id="{175C2928-CD2E-4041-B6FB-36DDC83C4E6C}"/>
              </a:ext>
            </a:extLst>
          </p:cNvPr>
          <p:cNvSpPr txBox="1"/>
          <p:nvPr/>
        </p:nvSpPr>
        <p:spPr>
          <a:xfrm>
            <a:off x="8601789" y="560479"/>
            <a:ext cx="7365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ADAS</a:t>
            </a:r>
          </a:p>
        </p:txBody>
      </p:sp>
      <p:cxnSp>
        <p:nvCxnSpPr>
          <p:cNvPr id="40" name="Straight Connector 39">
            <a:extLst>
              <a:ext uri="{FF2B5EF4-FFF2-40B4-BE49-F238E27FC236}">
                <a16:creationId xmlns:a16="http://schemas.microsoft.com/office/drawing/2014/main" id="{A816666C-A543-4BBC-8AAB-90C8471BB72D}"/>
              </a:ext>
            </a:extLst>
          </p:cNvPr>
          <p:cNvCxnSpPr>
            <a:cxnSpLocks/>
          </p:cNvCxnSpPr>
          <p:nvPr/>
        </p:nvCxnSpPr>
        <p:spPr>
          <a:xfrm>
            <a:off x="2671485" y="789365"/>
            <a:ext cx="0" cy="3027626"/>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F4EAE188-6D21-41EF-8F82-8B807E7C873F}"/>
              </a:ext>
            </a:extLst>
          </p:cNvPr>
          <p:cNvSpPr txBox="1"/>
          <p:nvPr/>
        </p:nvSpPr>
        <p:spPr>
          <a:xfrm>
            <a:off x="1382219" y="650865"/>
            <a:ext cx="8176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Common</a:t>
            </a:r>
          </a:p>
        </p:txBody>
      </p:sp>
      <p:sp>
        <p:nvSpPr>
          <p:cNvPr id="42" name="Rectangle: Rounded Corners 41">
            <a:extLst>
              <a:ext uri="{FF2B5EF4-FFF2-40B4-BE49-F238E27FC236}">
                <a16:creationId xmlns:a16="http://schemas.microsoft.com/office/drawing/2014/main" id="{509A3B87-B601-4F6F-8274-93DD1B761C55}"/>
              </a:ext>
            </a:extLst>
          </p:cNvPr>
          <p:cNvSpPr/>
          <p:nvPr/>
        </p:nvSpPr>
        <p:spPr>
          <a:xfrm>
            <a:off x="256286" y="1537214"/>
            <a:ext cx="816121"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Python3</a:t>
            </a:r>
          </a:p>
        </p:txBody>
      </p:sp>
      <p:sp>
        <p:nvSpPr>
          <p:cNvPr id="43" name="Rectangle: Rounded Corners 42">
            <a:extLst>
              <a:ext uri="{FF2B5EF4-FFF2-40B4-BE49-F238E27FC236}">
                <a16:creationId xmlns:a16="http://schemas.microsoft.com/office/drawing/2014/main" id="{44BEB8C0-9091-428E-ACFF-195E6F3924AC}"/>
              </a:ext>
            </a:extLst>
          </p:cNvPr>
          <p:cNvSpPr/>
          <p:nvPr/>
        </p:nvSpPr>
        <p:spPr>
          <a:xfrm>
            <a:off x="3375468" y="3383976"/>
            <a:ext cx="8012366" cy="185931"/>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CUDA-X</a:t>
            </a:r>
          </a:p>
        </p:txBody>
      </p:sp>
      <p:sp>
        <p:nvSpPr>
          <p:cNvPr id="44" name="Rectangle: Rounded Corners 43">
            <a:extLst>
              <a:ext uri="{FF2B5EF4-FFF2-40B4-BE49-F238E27FC236}">
                <a16:creationId xmlns:a16="http://schemas.microsoft.com/office/drawing/2014/main" id="{321CD711-6183-47FC-816E-247AF9E28A97}"/>
              </a:ext>
            </a:extLst>
          </p:cNvPr>
          <p:cNvSpPr/>
          <p:nvPr/>
        </p:nvSpPr>
        <p:spPr>
          <a:xfrm>
            <a:off x="1550674" y="2240570"/>
            <a:ext cx="812803"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Docker</a:t>
            </a:r>
          </a:p>
        </p:txBody>
      </p:sp>
      <p:sp>
        <p:nvSpPr>
          <p:cNvPr id="45" name="Rectangle: Rounded Corners 44">
            <a:extLst>
              <a:ext uri="{FF2B5EF4-FFF2-40B4-BE49-F238E27FC236}">
                <a16:creationId xmlns:a16="http://schemas.microsoft.com/office/drawing/2014/main" id="{6ABE249F-58EA-4ADD-AF0F-0162B49556B4}"/>
              </a:ext>
            </a:extLst>
          </p:cNvPr>
          <p:cNvSpPr/>
          <p:nvPr/>
        </p:nvSpPr>
        <p:spPr>
          <a:xfrm>
            <a:off x="4824591" y="2797140"/>
            <a:ext cx="807326" cy="22664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K8S</a:t>
            </a:r>
          </a:p>
        </p:txBody>
      </p:sp>
      <p:sp>
        <p:nvSpPr>
          <p:cNvPr id="46" name="Rectangle: Rounded Corners 45">
            <a:extLst>
              <a:ext uri="{FF2B5EF4-FFF2-40B4-BE49-F238E27FC236}">
                <a16:creationId xmlns:a16="http://schemas.microsoft.com/office/drawing/2014/main" id="{58E3017A-9D4F-4AC7-8149-4B78AA702C08}"/>
              </a:ext>
            </a:extLst>
          </p:cNvPr>
          <p:cNvSpPr/>
          <p:nvPr/>
        </p:nvSpPr>
        <p:spPr>
          <a:xfrm>
            <a:off x="1549015" y="2987978"/>
            <a:ext cx="816122"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Java</a:t>
            </a:r>
          </a:p>
        </p:txBody>
      </p:sp>
      <p:sp>
        <p:nvSpPr>
          <p:cNvPr id="47" name="Rectangle: Rounded Corners 46">
            <a:extLst>
              <a:ext uri="{FF2B5EF4-FFF2-40B4-BE49-F238E27FC236}">
                <a16:creationId xmlns:a16="http://schemas.microsoft.com/office/drawing/2014/main" id="{DA0461C5-9552-4E41-AADE-D165BA6A0672}"/>
              </a:ext>
            </a:extLst>
          </p:cNvPr>
          <p:cNvSpPr/>
          <p:nvPr/>
        </p:nvSpPr>
        <p:spPr>
          <a:xfrm>
            <a:off x="1550068" y="3341727"/>
            <a:ext cx="824755"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GCC</a:t>
            </a:r>
          </a:p>
        </p:txBody>
      </p:sp>
      <p:sp>
        <p:nvSpPr>
          <p:cNvPr id="48" name="Rectangle: Rounded Corners 47">
            <a:extLst>
              <a:ext uri="{FF2B5EF4-FFF2-40B4-BE49-F238E27FC236}">
                <a16:creationId xmlns:a16="http://schemas.microsoft.com/office/drawing/2014/main" id="{65222669-9029-459F-AF05-720F7F1C7BFC}"/>
              </a:ext>
            </a:extLst>
          </p:cNvPr>
          <p:cNvSpPr/>
          <p:nvPr/>
        </p:nvSpPr>
        <p:spPr>
          <a:xfrm>
            <a:off x="1541683" y="3679610"/>
            <a:ext cx="807326"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Scala</a:t>
            </a:r>
          </a:p>
        </p:txBody>
      </p:sp>
      <p:sp>
        <p:nvSpPr>
          <p:cNvPr id="49" name="Rectangle: Rounded Corners 48">
            <a:extLst>
              <a:ext uri="{FF2B5EF4-FFF2-40B4-BE49-F238E27FC236}">
                <a16:creationId xmlns:a16="http://schemas.microsoft.com/office/drawing/2014/main" id="{380B6100-ADB7-4724-9140-0EB71977BCF9}"/>
              </a:ext>
            </a:extLst>
          </p:cNvPr>
          <p:cNvSpPr/>
          <p:nvPr/>
        </p:nvSpPr>
        <p:spPr>
          <a:xfrm>
            <a:off x="3604336" y="2434074"/>
            <a:ext cx="2440511"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Spark core</a:t>
            </a:r>
          </a:p>
        </p:txBody>
      </p:sp>
      <p:cxnSp>
        <p:nvCxnSpPr>
          <p:cNvPr id="51" name="Straight Connector 50">
            <a:extLst>
              <a:ext uri="{FF2B5EF4-FFF2-40B4-BE49-F238E27FC236}">
                <a16:creationId xmlns:a16="http://schemas.microsoft.com/office/drawing/2014/main" id="{9E2C8DA7-73C6-4E4D-8A64-264DB64CD4DA}"/>
              </a:ext>
            </a:extLst>
          </p:cNvPr>
          <p:cNvCxnSpPr>
            <a:cxnSpLocks/>
          </p:cNvCxnSpPr>
          <p:nvPr/>
        </p:nvCxnSpPr>
        <p:spPr>
          <a:xfrm>
            <a:off x="-67112" y="4026716"/>
            <a:ext cx="12259112"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7FC76C4-B1A8-4AA1-A3DF-FA02AEAEF3FE}"/>
              </a:ext>
            </a:extLst>
          </p:cNvPr>
          <p:cNvSpPr txBox="1"/>
          <p:nvPr/>
        </p:nvSpPr>
        <p:spPr>
          <a:xfrm>
            <a:off x="21960" y="4373823"/>
            <a:ext cx="11536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Configuration</a:t>
            </a:r>
          </a:p>
        </p:txBody>
      </p:sp>
      <p:sp>
        <p:nvSpPr>
          <p:cNvPr id="54" name="TextBox 53">
            <a:extLst>
              <a:ext uri="{FF2B5EF4-FFF2-40B4-BE49-F238E27FC236}">
                <a16:creationId xmlns:a16="http://schemas.microsoft.com/office/drawing/2014/main" id="{5DBBB8D7-5B12-4B69-ACC4-5B022A6F70A6}"/>
              </a:ext>
            </a:extLst>
          </p:cNvPr>
          <p:cNvSpPr txBox="1"/>
          <p:nvPr/>
        </p:nvSpPr>
        <p:spPr>
          <a:xfrm>
            <a:off x="71480" y="602329"/>
            <a:ext cx="11536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Configuration</a:t>
            </a:r>
          </a:p>
        </p:txBody>
      </p:sp>
      <p:sp>
        <p:nvSpPr>
          <p:cNvPr id="55" name="Rectangle: Rounded Corners 54">
            <a:extLst>
              <a:ext uri="{FF2B5EF4-FFF2-40B4-BE49-F238E27FC236}">
                <a16:creationId xmlns:a16="http://schemas.microsoft.com/office/drawing/2014/main" id="{651BC1EA-6822-4248-85B3-146038098D20}"/>
              </a:ext>
            </a:extLst>
          </p:cNvPr>
          <p:cNvSpPr/>
          <p:nvPr/>
        </p:nvSpPr>
        <p:spPr>
          <a:xfrm>
            <a:off x="7023167" y="2524563"/>
            <a:ext cx="1080201"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TensorFlow</a:t>
            </a:r>
          </a:p>
        </p:txBody>
      </p:sp>
      <p:sp>
        <p:nvSpPr>
          <p:cNvPr id="56" name="Rectangle: Rounded Corners 55">
            <a:extLst>
              <a:ext uri="{FF2B5EF4-FFF2-40B4-BE49-F238E27FC236}">
                <a16:creationId xmlns:a16="http://schemas.microsoft.com/office/drawing/2014/main" id="{8F43C60B-C7B5-4F08-94DA-2D990DB0DA6B}"/>
              </a:ext>
            </a:extLst>
          </p:cNvPr>
          <p:cNvSpPr/>
          <p:nvPr/>
        </p:nvSpPr>
        <p:spPr>
          <a:xfrm>
            <a:off x="7296888" y="2027638"/>
            <a:ext cx="1080201"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Pytorch</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57" name="Rectangle: Rounded Corners 56">
            <a:extLst>
              <a:ext uri="{FF2B5EF4-FFF2-40B4-BE49-F238E27FC236}">
                <a16:creationId xmlns:a16="http://schemas.microsoft.com/office/drawing/2014/main" id="{C76DFE19-7D57-4D9A-8677-B4D3872EF200}"/>
              </a:ext>
            </a:extLst>
          </p:cNvPr>
          <p:cNvSpPr/>
          <p:nvPr/>
        </p:nvSpPr>
        <p:spPr>
          <a:xfrm>
            <a:off x="4214524" y="2027638"/>
            <a:ext cx="802404"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Spark SQL</a:t>
            </a:r>
          </a:p>
        </p:txBody>
      </p:sp>
      <p:sp>
        <p:nvSpPr>
          <p:cNvPr id="60" name="Rectangle: Rounded Corners 59">
            <a:extLst>
              <a:ext uri="{FF2B5EF4-FFF2-40B4-BE49-F238E27FC236}">
                <a16:creationId xmlns:a16="http://schemas.microsoft.com/office/drawing/2014/main" id="{EF02F256-094C-4FF4-B72F-EFA1371E3CEC}"/>
              </a:ext>
            </a:extLst>
          </p:cNvPr>
          <p:cNvSpPr/>
          <p:nvPr/>
        </p:nvSpPr>
        <p:spPr>
          <a:xfrm>
            <a:off x="3613775" y="2829591"/>
            <a:ext cx="951153"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Alluxio</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64" name="Rectangle: Rounded Corners 63">
            <a:extLst>
              <a:ext uri="{FF2B5EF4-FFF2-40B4-BE49-F238E27FC236}">
                <a16:creationId xmlns:a16="http://schemas.microsoft.com/office/drawing/2014/main" id="{8E6198D2-F4DE-4598-B056-A61DFC16589B}"/>
              </a:ext>
            </a:extLst>
          </p:cNvPr>
          <p:cNvSpPr/>
          <p:nvPr/>
        </p:nvSpPr>
        <p:spPr>
          <a:xfrm>
            <a:off x="5275010" y="2028896"/>
            <a:ext cx="769839"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Spark ML</a:t>
            </a:r>
          </a:p>
        </p:txBody>
      </p:sp>
      <p:sp>
        <p:nvSpPr>
          <p:cNvPr id="66" name="Rectangle: Rounded Corners 65">
            <a:extLst>
              <a:ext uri="{FF2B5EF4-FFF2-40B4-BE49-F238E27FC236}">
                <a16:creationId xmlns:a16="http://schemas.microsoft.com/office/drawing/2014/main" id="{1D1C9723-768C-47A8-9458-85071A1759E5}"/>
              </a:ext>
            </a:extLst>
          </p:cNvPr>
          <p:cNvSpPr/>
          <p:nvPr/>
        </p:nvSpPr>
        <p:spPr>
          <a:xfrm>
            <a:off x="3411058" y="2023005"/>
            <a:ext cx="712756"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Spark Stream</a:t>
            </a:r>
          </a:p>
        </p:txBody>
      </p:sp>
      <p:sp>
        <p:nvSpPr>
          <p:cNvPr id="67" name="Rectangle: Rounded Corners 66">
            <a:extLst>
              <a:ext uri="{FF2B5EF4-FFF2-40B4-BE49-F238E27FC236}">
                <a16:creationId xmlns:a16="http://schemas.microsoft.com/office/drawing/2014/main" id="{9AF693F7-1B94-42DD-9681-7135F4EE0680}"/>
              </a:ext>
            </a:extLst>
          </p:cNvPr>
          <p:cNvSpPr/>
          <p:nvPr/>
        </p:nvSpPr>
        <p:spPr>
          <a:xfrm>
            <a:off x="5279711" y="1614467"/>
            <a:ext cx="930917"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Horovod</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68" name="Rectangle: Rounded Corners 67">
            <a:extLst>
              <a:ext uri="{FF2B5EF4-FFF2-40B4-BE49-F238E27FC236}">
                <a16:creationId xmlns:a16="http://schemas.microsoft.com/office/drawing/2014/main" id="{018CECF7-30A4-4F85-B0E5-6AE5550ADA93}"/>
              </a:ext>
            </a:extLst>
          </p:cNvPr>
          <p:cNvSpPr/>
          <p:nvPr/>
        </p:nvSpPr>
        <p:spPr>
          <a:xfrm>
            <a:off x="6359784" y="1602235"/>
            <a:ext cx="930917"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Ray</a:t>
            </a:r>
          </a:p>
        </p:txBody>
      </p:sp>
      <p:sp>
        <p:nvSpPr>
          <p:cNvPr id="69" name="Rectangle: Rounded Corners 68">
            <a:extLst>
              <a:ext uri="{FF2B5EF4-FFF2-40B4-BE49-F238E27FC236}">
                <a16:creationId xmlns:a16="http://schemas.microsoft.com/office/drawing/2014/main" id="{70475857-E222-41A4-93C4-A2C7CE33DDA2}"/>
              </a:ext>
            </a:extLst>
          </p:cNvPr>
          <p:cNvSpPr/>
          <p:nvPr/>
        </p:nvSpPr>
        <p:spPr>
          <a:xfrm>
            <a:off x="6167314" y="4808450"/>
            <a:ext cx="1261437" cy="293361"/>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GPU driver</a:t>
            </a:r>
          </a:p>
        </p:txBody>
      </p:sp>
      <p:sp>
        <p:nvSpPr>
          <p:cNvPr id="73" name="Rectangle: Rounded Corners 72">
            <a:extLst>
              <a:ext uri="{FF2B5EF4-FFF2-40B4-BE49-F238E27FC236}">
                <a16:creationId xmlns:a16="http://schemas.microsoft.com/office/drawing/2014/main" id="{47C95140-730A-46BB-BC39-981C846D180E}"/>
              </a:ext>
            </a:extLst>
          </p:cNvPr>
          <p:cNvSpPr/>
          <p:nvPr/>
        </p:nvSpPr>
        <p:spPr>
          <a:xfrm>
            <a:off x="4753232" y="1148786"/>
            <a:ext cx="1054870"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Jupyter</a:t>
            </a: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 hub</a:t>
            </a:r>
          </a:p>
        </p:txBody>
      </p:sp>
      <p:sp>
        <p:nvSpPr>
          <p:cNvPr id="74" name="Rectangle: Rounded Corners 73">
            <a:extLst>
              <a:ext uri="{FF2B5EF4-FFF2-40B4-BE49-F238E27FC236}">
                <a16:creationId xmlns:a16="http://schemas.microsoft.com/office/drawing/2014/main" id="{9ABEE762-19CC-4A3C-91E2-ABEE8ED21617}"/>
              </a:ext>
            </a:extLst>
          </p:cNvPr>
          <p:cNvSpPr/>
          <p:nvPr/>
        </p:nvSpPr>
        <p:spPr>
          <a:xfrm>
            <a:off x="8794468" y="842822"/>
            <a:ext cx="736530"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Apollo</a:t>
            </a:r>
          </a:p>
        </p:txBody>
      </p:sp>
      <p:sp>
        <p:nvSpPr>
          <p:cNvPr id="75" name="Rectangle: Rounded Corners 74">
            <a:extLst>
              <a:ext uri="{FF2B5EF4-FFF2-40B4-BE49-F238E27FC236}">
                <a16:creationId xmlns:a16="http://schemas.microsoft.com/office/drawing/2014/main" id="{4EB76A9A-B327-4CE7-B025-AC85A84506A4}"/>
              </a:ext>
            </a:extLst>
          </p:cNvPr>
          <p:cNvSpPr/>
          <p:nvPr/>
        </p:nvSpPr>
        <p:spPr>
          <a:xfrm>
            <a:off x="9164620" y="1612850"/>
            <a:ext cx="774344"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CARLA</a:t>
            </a:r>
          </a:p>
        </p:txBody>
      </p:sp>
      <p:sp>
        <p:nvSpPr>
          <p:cNvPr id="76" name="Rectangle: Rounded Corners 75">
            <a:extLst>
              <a:ext uri="{FF2B5EF4-FFF2-40B4-BE49-F238E27FC236}">
                <a16:creationId xmlns:a16="http://schemas.microsoft.com/office/drawing/2014/main" id="{A8E4A33E-9E38-4F18-9A61-3CA86A506530}"/>
              </a:ext>
            </a:extLst>
          </p:cNvPr>
          <p:cNvSpPr/>
          <p:nvPr/>
        </p:nvSpPr>
        <p:spPr>
          <a:xfrm>
            <a:off x="9152250" y="1173036"/>
            <a:ext cx="736530"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Erdos</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77" name="Rectangle 76">
            <a:extLst>
              <a:ext uri="{FF2B5EF4-FFF2-40B4-BE49-F238E27FC236}">
                <a16:creationId xmlns:a16="http://schemas.microsoft.com/office/drawing/2014/main" id="{271A8C5C-D26B-452F-B740-0B7AA91A3121}"/>
              </a:ext>
            </a:extLst>
          </p:cNvPr>
          <p:cNvSpPr/>
          <p:nvPr/>
        </p:nvSpPr>
        <p:spPr>
          <a:xfrm>
            <a:off x="9412745" y="4344867"/>
            <a:ext cx="1187450" cy="3857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7"/>
                </a:solidFill>
                <a:effectLst/>
                <a:uLnTx/>
                <a:uFillTx/>
                <a:latin typeface="Arial"/>
                <a:ea typeface="Microsoft YaHei Light"/>
                <a:cs typeface="+mn-cs"/>
              </a:rPr>
              <a:t>AWS</a:t>
            </a:r>
          </a:p>
        </p:txBody>
      </p:sp>
      <p:sp>
        <p:nvSpPr>
          <p:cNvPr id="78" name="Rectangle 77">
            <a:extLst>
              <a:ext uri="{FF2B5EF4-FFF2-40B4-BE49-F238E27FC236}">
                <a16:creationId xmlns:a16="http://schemas.microsoft.com/office/drawing/2014/main" id="{34858CF2-590F-40B7-A02A-AA8DE9585A48}"/>
              </a:ext>
            </a:extLst>
          </p:cNvPr>
          <p:cNvSpPr/>
          <p:nvPr/>
        </p:nvSpPr>
        <p:spPr>
          <a:xfrm>
            <a:off x="9412745" y="4791368"/>
            <a:ext cx="1187450" cy="368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7"/>
                </a:solidFill>
                <a:effectLst/>
                <a:uLnTx/>
                <a:uFillTx/>
                <a:latin typeface="Arial"/>
                <a:ea typeface="Microsoft YaHei Light"/>
                <a:cs typeface="+mn-cs"/>
              </a:rPr>
              <a:t>Azure</a:t>
            </a:r>
          </a:p>
        </p:txBody>
      </p:sp>
      <p:sp>
        <p:nvSpPr>
          <p:cNvPr id="79" name="Rectangle 78">
            <a:extLst>
              <a:ext uri="{FF2B5EF4-FFF2-40B4-BE49-F238E27FC236}">
                <a16:creationId xmlns:a16="http://schemas.microsoft.com/office/drawing/2014/main" id="{A6847EBB-444D-4A5D-8668-D56A99A6FDF1}"/>
              </a:ext>
            </a:extLst>
          </p:cNvPr>
          <p:cNvSpPr/>
          <p:nvPr/>
        </p:nvSpPr>
        <p:spPr>
          <a:xfrm>
            <a:off x="9412745" y="5215921"/>
            <a:ext cx="1187450" cy="3682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Google Cloud</a:t>
            </a:r>
          </a:p>
        </p:txBody>
      </p:sp>
      <p:cxnSp>
        <p:nvCxnSpPr>
          <p:cNvPr id="80" name="Straight Connector 79">
            <a:extLst>
              <a:ext uri="{FF2B5EF4-FFF2-40B4-BE49-F238E27FC236}">
                <a16:creationId xmlns:a16="http://schemas.microsoft.com/office/drawing/2014/main" id="{B868C4B8-50C9-449D-89FB-0EC0CB781427}"/>
              </a:ext>
            </a:extLst>
          </p:cNvPr>
          <p:cNvCxnSpPr>
            <a:cxnSpLocks/>
          </p:cNvCxnSpPr>
          <p:nvPr/>
        </p:nvCxnSpPr>
        <p:spPr>
          <a:xfrm>
            <a:off x="10106124" y="703456"/>
            <a:ext cx="0" cy="307616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6" name="Rectangle: Rounded Corners 85">
            <a:extLst>
              <a:ext uri="{FF2B5EF4-FFF2-40B4-BE49-F238E27FC236}">
                <a16:creationId xmlns:a16="http://schemas.microsoft.com/office/drawing/2014/main" id="{C2E4D791-10B1-4211-9574-D26E60C8048A}"/>
              </a:ext>
            </a:extLst>
          </p:cNvPr>
          <p:cNvSpPr/>
          <p:nvPr/>
        </p:nvSpPr>
        <p:spPr>
          <a:xfrm>
            <a:off x="7385341" y="1602235"/>
            <a:ext cx="993550"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B050"/>
                </a:solidFill>
                <a:effectLst/>
                <a:uLnTx/>
                <a:uFillTx/>
                <a:latin typeface="Arial"/>
                <a:ea typeface="Microsoft YaHei Light"/>
                <a:cs typeface="+mn-cs"/>
              </a:rPr>
              <a:t>Keras</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87" name="Rectangle: Rounded Corners 86">
            <a:extLst>
              <a:ext uri="{FF2B5EF4-FFF2-40B4-BE49-F238E27FC236}">
                <a16:creationId xmlns:a16="http://schemas.microsoft.com/office/drawing/2014/main" id="{2385BF0F-70D4-4F5C-A0FB-EDA5457E8E2B}"/>
              </a:ext>
            </a:extLst>
          </p:cNvPr>
          <p:cNvSpPr/>
          <p:nvPr/>
        </p:nvSpPr>
        <p:spPr>
          <a:xfrm>
            <a:off x="4782272" y="3093490"/>
            <a:ext cx="1995299" cy="222738"/>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Nvidia container runtime</a:t>
            </a:r>
          </a:p>
        </p:txBody>
      </p:sp>
      <p:sp>
        <p:nvSpPr>
          <p:cNvPr id="88" name="Rectangle: Rounded Corners 87">
            <a:extLst>
              <a:ext uri="{FF2B5EF4-FFF2-40B4-BE49-F238E27FC236}">
                <a16:creationId xmlns:a16="http://schemas.microsoft.com/office/drawing/2014/main" id="{F7AB8471-EA1F-44F7-8491-DBFF8A02E017}"/>
              </a:ext>
            </a:extLst>
          </p:cNvPr>
          <p:cNvSpPr/>
          <p:nvPr/>
        </p:nvSpPr>
        <p:spPr>
          <a:xfrm>
            <a:off x="80346" y="2016232"/>
            <a:ext cx="1054870" cy="445146"/>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GPU scheduler</a:t>
            </a:r>
          </a:p>
        </p:txBody>
      </p:sp>
      <p:sp>
        <p:nvSpPr>
          <p:cNvPr id="89" name="Rectangle: Rounded Corners 88">
            <a:extLst>
              <a:ext uri="{FF2B5EF4-FFF2-40B4-BE49-F238E27FC236}">
                <a16:creationId xmlns:a16="http://schemas.microsoft.com/office/drawing/2014/main" id="{B70ADA3F-C924-4CFB-A27E-C86899DE8C85}"/>
              </a:ext>
            </a:extLst>
          </p:cNvPr>
          <p:cNvSpPr/>
          <p:nvPr/>
        </p:nvSpPr>
        <p:spPr>
          <a:xfrm>
            <a:off x="138641" y="2581281"/>
            <a:ext cx="1093429"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Prometheus</a:t>
            </a:r>
          </a:p>
        </p:txBody>
      </p:sp>
      <p:sp>
        <p:nvSpPr>
          <p:cNvPr id="90" name="Rectangle: Rounded Corners 89">
            <a:extLst>
              <a:ext uri="{FF2B5EF4-FFF2-40B4-BE49-F238E27FC236}">
                <a16:creationId xmlns:a16="http://schemas.microsoft.com/office/drawing/2014/main" id="{DDA95117-5514-4A50-BA4A-B99DCD6A1FF3}"/>
              </a:ext>
            </a:extLst>
          </p:cNvPr>
          <p:cNvSpPr/>
          <p:nvPr/>
        </p:nvSpPr>
        <p:spPr>
          <a:xfrm>
            <a:off x="125778" y="2952708"/>
            <a:ext cx="1093429"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Grafana</a:t>
            </a:r>
          </a:p>
        </p:txBody>
      </p:sp>
      <p:sp>
        <p:nvSpPr>
          <p:cNvPr id="91" name="Rectangle: Rounded Corners 90">
            <a:extLst>
              <a:ext uri="{FF2B5EF4-FFF2-40B4-BE49-F238E27FC236}">
                <a16:creationId xmlns:a16="http://schemas.microsoft.com/office/drawing/2014/main" id="{38464DA1-0B16-4AFD-929C-92AE7B439782}"/>
              </a:ext>
            </a:extLst>
          </p:cNvPr>
          <p:cNvSpPr/>
          <p:nvPr/>
        </p:nvSpPr>
        <p:spPr>
          <a:xfrm>
            <a:off x="131311" y="3333997"/>
            <a:ext cx="1093429"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Kafka</a:t>
            </a:r>
          </a:p>
        </p:txBody>
      </p:sp>
      <p:sp>
        <p:nvSpPr>
          <p:cNvPr id="92" name="Rectangle: Rounded Corners 91">
            <a:extLst>
              <a:ext uri="{FF2B5EF4-FFF2-40B4-BE49-F238E27FC236}">
                <a16:creationId xmlns:a16="http://schemas.microsoft.com/office/drawing/2014/main" id="{1988FA1E-92A2-4217-B4EF-050D874B6E25}"/>
              </a:ext>
            </a:extLst>
          </p:cNvPr>
          <p:cNvSpPr/>
          <p:nvPr/>
        </p:nvSpPr>
        <p:spPr>
          <a:xfrm>
            <a:off x="123223" y="3679610"/>
            <a:ext cx="1214822"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Argo workflow</a:t>
            </a:r>
          </a:p>
        </p:txBody>
      </p:sp>
      <p:sp>
        <p:nvSpPr>
          <p:cNvPr id="93" name="Rectangle: Rounded Corners 92">
            <a:extLst>
              <a:ext uri="{FF2B5EF4-FFF2-40B4-BE49-F238E27FC236}">
                <a16:creationId xmlns:a16="http://schemas.microsoft.com/office/drawing/2014/main" id="{12D1AA19-8061-4AB8-B467-7585E1AE8626}"/>
              </a:ext>
            </a:extLst>
          </p:cNvPr>
          <p:cNvSpPr/>
          <p:nvPr/>
        </p:nvSpPr>
        <p:spPr>
          <a:xfrm>
            <a:off x="1334024" y="1529071"/>
            <a:ext cx="1292991"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GPU monitoring</a:t>
            </a:r>
          </a:p>
        </p:txBody>
      </p:sp>
      <p:sp>
        <p:nvSpPr>
          <p:cNvPr id="94" name="TextBox 93">
            <a:extLst>
              <a:ext uri="{FF2B5EF4-FFF2-40B4-BE49-F238E27FC236}">
                <a16:creationId xmlns:a16="http://schemas.microsoft.com/office/drawing/2014/main" id="{901E7F80-CF0D-4DDA-AECB-AAF67EF9C260}"/>
              </a:ext>
            </a:extLst>
          </p:cNvPr>
          <p:cNvSpPr txBox="1"/>
          <p:nvPr/>
        </p:nvSpPr>
        <p:spPr>
          <a:xfrm>
            <a:off x="6167314" y="527837"/>
            <a:ext cx="15800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Vertical (ADAS, BIO) training</a:t>
            </a:r>
          </a:p>
        </p:txBody>
      </p:sp>
      <p:sp>
        <p:nvSpPr>
          <p:cNvPr id="95" name="TextBox 94">
            <a:extLst>
              <a:ext uri="{FF2B5EF4-FFF2-40B4-BE49-F238E27FC236}">
                <a16:creationId xmlns:a16="http://schemas.microsoft.com/office/drawing/2014/main" id="{83988D51-1D8E-41BE-A0C4-A59787513A5F}"/>
              </a:ext>
            </a:extLst>
          </p:cNvPr>
          <p:cNvSpPr txBox="1"/>
          <p:nvPr/>
        </p:nvSpPr>
        <p:spPr>
          <a:xfrm>
            <a:off x="9167176" y="550823"/>
            <a:ext cx="107449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Simulation</a:t>
            </a:r>
          </a:p>
        </p:txBody>
      </p:sp>
      <p:sp>
        <p:nvSpPr>
          <p:cNvPr id="96" name="Rectangle: Rounded Corners 95">
            <a:extLst>
              <a:ext uri="{FF2B5EF4-FFF2-40B4-BE49-F238E27FC236}">
                <a16:creationId xmlns:a16="http://schemas.microsoft.com/office/drawing/2014/main" id="{0B36705B-E38B-48F4-B798-B1438BEB6DC9}"/>
              </a:ext>
            </a:extLst>
          </p:cNvPr>
          <p:cNvSpPr/>
          <p:nvPr/>
        </p:nvSpPr>
        <p:spPr>
          <a:xfrm>
            <a:off x="6149130" y="5263248"/>
            <a:ext cx="1261437" cy="293361"/>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Arial"/>
                <a:ea typeface="Microsoft YaHei Light"/>
                <a:cs typeface="+mn-cs"/>
              </a:rPr>
              <a:t>NFS</a:t>
            </a:r>
          </a:p>
        </p:txBody>
      </p:sp>
      <p:sp>
        <p:nvSpPr>
          <p:cNvPr id="3" name="Rectangle: Rounded Corners 2">
            <a:extLst>
              <a:ext uri="{FF2B5EF4-FFF2-40B4-BE49-F238E27FC236}">
                <a16:creationId xmlns:a16="http://schemas.microsoft.com/office/drawing/2014/main" id="{35C9ABCC-10E8-47E7-B361-9D03C22AA474}"/>
              </a:ext>
            </a:extLst>
          </p:cNvPr>
          <p:cNvSpPr/>
          <p:nvPr/>
        </p:nvSpPr>
        <p:spPr>
          <a:xfrm>
            <a:off x="9152250" y="4149202"/>
            <a:ext cx="2515738" cy="174497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2" name="TextBox 31">
            <a:extLst>
              <a:ext uri="{FF2B5EF4-FFF2-40B4-BE49-F238E27FC236}">
                <a16:creationId xmlns:a16="http://schemas.microsoft.com/office/drawing/2014/main" id="{D1716B8B-DB1B-4FF0-9C31-4F06440100E3}"/>
              </a:ext>
            </a:extLst>
          </p:cNvPr>
          <p:cNvSpPr txBox="1"/>
          <p:nvPr/>
        </p:nvSpPr>
        <p:spPr>
          <a:xfrm>
            <a:off x="9675845" y="5619838"/>
            <a:ext cx="15395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7"/>
                </a:solidFill>
                <a:effectLst/>
                <a:uLnTx/>
                <a:uFillTx/>
                <a:latin typeface="Arial"/>
                <a:ea typeface="Microsoft YaHei Light"/>
                <a:cs typeface="+mn-cs"/>
              </a:rPr>
              <a:t>Extended solution</a:t>
            </a:r>
          </a:p>
        </p:txBody>
      </p:sp>
      <p:sp>
        <p:nvSpPr>
          <p:cNvPr id="33" name="Rectangle 32">
            <a:extLst>
              <a:ext uri="{FF2B5EF4-FFF2-40B4-BE49-F238E27FC236}">
                <a16:creationId xmlns:a16="http://schemas.microsoft.com/office/drawing/2014/main" id="{2502C8FC-3796-404F-99D4-485B3867A9DF}"/>
              </a:ext>
            </a:extLst>
          </p:cNvPr>
          <p:cNvSpPr/>
          <p:nvPr/>
        </p:nvSpPr>
        <p:spPr>
          <a:xfrm>
            <a:off x="3375871" y="514818"/>
            <a:ext cx="6730245" cy="3359084"/>
          </a:xfrm>
          <a:prstGeom prst="rect">
            <a:avLst/>
          </a:prstGeom>
          <a:no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5" name="TextBox 34">
            <a:extLst>
              <a:ext uri="{FF2B5EF4-FFF2-40B4-BE49-F238E27FC236}">
                <a16:creationId xmlns:a16="http://schemas.microsoft.com/office/drawing/2014/main" id="{595F0A05-F256-4C9F-A046-AE65DED8A7B5}"/>
              </a:ext>
            </a:extLst>
          </p:cNvPr>
          <p:cNvSpPr txBox="1"/>
          <p:nvPr/>
        </p:nvSpPr>
        <p:spPr>
          <a:xfrm>
            <a:off x="256286" y="5159667"/>
            <a:ext cx="872035" cy="646331"/>
          </a:xfrm>
          <a:prstGeom prst="rect">
            <a:avLst/>
          </a:prstGeom>
          <a:noFill/>
        </p:spPr>
        <p:txBody>
          <a:bodyPr wrap="square" rtlCol="0">
            <a:spAutoFit/>
          </a:bodyPr>
          <a:lstStyle/>
          <a:p>
            <a:r>
              <a:rPr lang="en-US" dirty="0"/>
              <a:t>Nvidia CPUs</a:t>
            </a:r>
          </a:p>
        </p:txBody>
      </p:sp>
      <p:sp>
        <p:nvSpPr>
          <p:cNvPr id="97" name="Rectangle: Rounded Corners 96">
            <a:extLst>
              <a:ext uri="{FF2B5EF4-FFF2-40B4-BE49-F238E27FC236}">
                <a16:creationId xmlns:a16="http://schemas.microsoft.com/office/drawing/2014/main" id="{A25B0451-1C34-4808-9988-6030718AE737}"/>
              </a:ext>
            </a:extLst>
          </p:cNvPr>
          <p:cNvSpPr/>
          <p:nvPr/>
        </p:nvSpPr>
        <p:spPr>
          <a:xfrm>
            <a:off x="7407386" y="1148474"/>
            <a:ext cx="993550"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B050"/>
                </a:solidFill>
                <a:latin typeface="Arial"/>
                <a:ea typeface="Microsoft YaHei Light"/>
              </a:rPr>
              <a:t>Caffe</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
        <p:nvSpPr>
          <p:cNvPr id="98" name="同侧圆角矩形 17">
            <a:extLst>
              <a:ext uri="{FF2B5EF4-FFF2-40B4-BE49-F238E27FC236}">
                <a16:creationId xmlns:a16="http://schemas.microsoft.com/office/drawing/2014/main" id="{C067164B-B51F-4DD5-B902-4B6C8ED76C41}"/>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99" name="同侧圆角矩形 18">
            <a:extLst>
              <a:ext uri="{FF2B5EF4-FFF2-40B4-BE49-F238E27FC236}">
                <a16:creationId xmlns:a16="http://schemas.microsoft.com/office/drawing/2014/main" id="{CE30806D-3B96-46EA-9DCE-8A1CF71AD36A}"/>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00" name="同侧圆角矩形 19">
            <a:extLst>
              <a:ext uri="{FF2B5EF4-FFF2-40B4-BE49-F238E27FC236}">
                <a16:creationId xmlns:a16="http://schemas.microsoft.com/office/drawing/2014/main" id="{F5D22019-0CB6-49AD-A8B9-B1EC46344E42}"/>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01" name="同侧圆角矩形 19">
            <a:extLst>
              <a:ext uri="{FF2B5EF4-FFF2-40B4-BE49-F238E27FC236}">
                <a16:creationId xmlns:a16="http://schemas.microsoft.com/office/drawing/2014/main" id="{ED377AF5-F90A-4A4D-97F3-8C4633522912}"/>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102" name="Rectangle: Rounded Corners 101">
            <a:extLst>
              <a:ext uri="{FF2B5EF4-FFF2-40B4-BE49-F238E27FC236}">
                <a16:creationId xmlns:a16="http://schemas.microsoft.com/office/drawing/2014/main" id="{0675DAAC-E048-43BC-8D3E-96A25C002726}"/>
              </a:ext>
            </a:extLst>
          </p:cNvPr>
          <p:cNvSpPr/>
          <p:nvPr/>
        </p:nvSpPr>
        <p:spPr>
          <a:xfrm>
            <a:off x="6192429" y="2031941"/>
            <a:ext cx="892274" cy="29336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solidFill>
                  <a:srgbClr val="00B050"/>
                </a:solidFill>
                <a:latin typeface="Arial"/>
                <a:ea typeface="Microsoft YaHei Light"/>
              </a:rPr>
              <a:t>MXNet</a:t>
            </a:r>
            <a:endParaRPr kumimoji="0" lang="en-US" sz="1200" b="0" i="0" u="none" strike="noStrike" kern="1200" cap="none" spc="0" normalizeH="0" baseline="0" noProof="0" dirty="0">
              <a:ln>
                <a:noFill/>
              </a:ln>
              <a:solidFill>
                <a:srgbClr val="00B050"/>
              </a:solidFill>
              <a:effectLst/>
              <a:uLnTx/>
              <a:uFillTx/>
              <a:latin typeface="Arial"/>
              <a:ea typeface="Microsoft YaHei Light"/>
              <a:cs typeface="+mn-cs"/>
            </a:endParaRPr>
          </a:p>
        </p:txBody>
      </p:sp>
    </p:spTree>
    <p:extLst>
      <p:ext uri="{BB962C8B-B14F-4D97-AF65-F5344CB8AC3E}">
        <p14:creationId xmlns:p14="http://schemas.microsoft.com/office/powerpoint/2010/main" val="390194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98A8-20D1-4216-9EC7-A18D2B6185ED}"/>
              </a:ext>
            </a:extLst>
          </p:cNvPr>
          <p:cNvSpPr>
            <a:spLocks noGrp="1"/>
          </p:cNvSpPr>
          <p:nvPr>
            <p:ph type="title"/>
          </p:nvPr>
        </p:nvSpPr>
        <p:spPr/>
        <p:txBody>
          <a:bodyPr/>
          <a:lstStyle/>
          <a:p>
            <a:r>
              <a:rPr lang="en-US" dirty="0"/>
              <a:t>Different customer styles</a:t>
            </a:r>
          </a:p>
        </p:txBody>
      </p:sp>
      <p:sp>
        <p:nvSpPr>
          <p:cNvPr id="3" name="Content Placeholder 2">
            <a:extLst>
              <a:ext uri="{FF2B5EF4-FFF2-40B4-BE49-F238E27FC236}">
                <a16:creationId xmlns:a16="http://schemas.microsoft.com/office/drawing/2014/main" id="{C97A5510-0D64-4BE1-B9AF-86E758E772C8}"/>
              </a:ext>
            </a:extLst>
          </p:cNvPr>
          <p:cNvSpPr>
            <a:spLocks noGrp="1"/>
          </p:cNvSpPr>
          <p:nvPr>
            <p:ph idx="1"/>
          </p:nvPr>
        </p:nvSpPr>
        <p:spPr/>
        <p:txBody>
          <a:bodyPr/>
          <a:lstStyle/>
          <a:p>
            <a:r>
              <a:rPr lang="en-US" dirty="0"/>
              <a:t>Self built from scratch (A small group)</a:t>
            </a:r>
          </a:p>
          <a:p>
            <a:pPr lvl="1"/>
            <a:r>
              <a:rPr lang="en-US" dirty="0"/>
              <a:t>E.g., Tesla </a:t>
            </a:r>
          </a:p>
          <a:p>
            <a:pPr lvl="2"/>
            <a:r>
              <a:rPr lang="en-US" dirty="0"/>
              <a:t>No LIDAR, No high-def map</a:t>
            </a:r>
          </a:p>
          <a:p>
            <a:pPr lvl="2"/>
            <a:r>
              <a:rPr lang="en-US" dirty="0"/>
              <a:t>FSD (full self-driving) chip for inference</a:t>
            </a:r>
          </a:p>
          <a:p>
            <a:pPr lvl="2"/>
            <a:r>
              <a:rPr lang="en-US" dirty="0"/>
              <a:t>Dojo (training with own chip)</a:t>
            </a:r>
          </a:p>
          <a:p>
            <a:pPr lvl="2"/>
            <a:r>
              <a:rPr lang="en-US" dirty="0"/>
              <a:t>Embrace open-source ecosystem (</a:t>
            </a:r>
            <a:r>
              <a:rPr lang="en-US" dirty="0" err="1"/>
              <a:t>PyTorch</a:t>
            </a:r>
            <a:r>
              <a:rPr lang="en-US" dirty="0"/>
              <a:t>)</a:t>
            </a:r>
          </a:p>
          <a:p>
            <a:pPr lvl="2"/>
            <a:endParaRPr lang="en-US" dirty="0"/>
          </a:p>
          <a:p>
            <a:r>
              <a:rPr lang="en-US" dirty="0"/>
              <a:t>Adopt industrial turn-key solutions (Most customers)</a:t>
            </a:r>
          </a:p>
          <a:p>
            <a:pPr lvl="1"/>
            <a:r>
              <a:rPr lang="en-US" dirty="0"/>
              <a:t>Most are Nvidia GPU based (others include Google TPU, </a:t>
            </a:r>
            <a:r>
              <a:rPr lang="en-US" dirty="0" err="1"/>
              <a:t>etc</a:t>
            </a:r>
            <a:r>
              <a:rPr lang="en-US" dirty="0"/>
              <a:t>)</a:t>
            </a:r>
          </a:p>
          <a:p>
            <a:pPr lvl="1"/>
            <a:r>
              <a:rPr lang="en-US" dirty="0"/>
              <a:t>Embrace open-source</a:t>
            </a:r>
          </a:p>
          <a:p>
            <a:pPr lvl="1"/>
            <a:r>
              <a:rPr lang="en-US" dirty="0"/>
              <a:t>Commercial vendors too</a:t>
            </a:r>
          </a:p>
          <a:p>
            <a:pPr lvl="1"/>
            <a:endParaRPr lang="en-US" dirty="0"/>
          </a:p>
        </p:txBody>
      </p:sp>
      <p:sp>
        <p:nvSpPr>
          <p:cNvPr id="4" name="Footer Placeholder 3">
            <a:extLst>
              <a:ext uri="{FF2B5EF4-FFF2-40B4-BE49-F238E27FC236}">
                <a16:creationId xmlns:a16="http://schemas.microsoft.com/office/drawing/2014/main" id="{6B9880F4-26DB-424A-8585-A68344A59BA3}"/>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2B90530A-A449-48C1-AC6C-F5198A215237}"/>
              </a:ext>
            </a:extLst>
          </p:cNvPr>
          <p:cNvSpPr>
            <a:spLocks noGrp="1"/>
          </p:cNvSpPr>
          <p:nvPr>
            <p:ph type="sldNum" sz="quarter" idx="12"/>
          </p:nvPr>
        </p:nvSpPr>
        <p:spPr/>
        <p:txBody>
          <a:bodyPr/>
          <a:lstStyle/>
          <a:p>
            <a:fld id="{3B917CB5-27BD-4ECA-9D86-80D4B900A204}" type="slidenum">
              <a:rPr lang="en-US" smtClean="0"/>
              <a:t>19</a:t>
            </a:fld>
            <a:endParaRPr lang="en-US"/>
          </a:p>
        </p:txBody>
      </p:sp>
      <p:pic>
        <p:nvPicPr>
          <p:cNvPr id="6" name="Picture 5">
            <a:extLst>
              <a:ext uri="{FF2B5EF4-FFF2-40B4-BE49-F238E27FC236}">
                <a16:creationId xmlns:a16="http://schemas.microsoft.com/office/drawing/2014/main" id="{CA31C5EF-12A0-4E53-9E28-CEC4B5C0121A}"/>
              </a:ext>
            </a:extLst>
          </p:cNvPr>
          <p:cNvPicPr>
            <a:picLocks noChangeAspect="1"/>
          </p:cNvPicPr>
          <p:nvPr/>
        </p:nvPicPr>
        <p:blipFill>
          <a:blip r:embed="rId2"/>
          <a:stretch>
            <a:fillRect/>
          </a:stretch>
        </p:blipFill>
        <p:spPr>
          <a:xfrm>
            <a:off x="6992350" y="932205"/>
            <a:ext cx="4475172" cy="2431465"/>
          </a:xfrm>
          <a:prstGeom prst="rect">
            <a:avLst/>
          </a:prstGeom>
        </p:spPr>
      </p:pic>
      <p:sp>
        <p:nvSpPr>
          <p:cNvPr id="7" name="TextBox 6">
            <a:extLst>
              <a:ext uri="{FF2B5EF4-FFF2-40B4-BE49-F238E27FC236}">
                <a16:creationId xmlns:a16="http://schemas.microsoft.com/office/drawing/2014/main" id="{A1085D51-32CF-4D55-A06B-18A99959D01F}"/>
              </a:ext>
            </a:extLst>
          </p:cNvPr>
          <p:cNvSpPr txBox="1"/>
          <p:nvPr/>
        </p:nvSpPr>
        <p:spPr>
          <a:xfrm>
            <a:off x="7190509" y="3429000"/>
            <a:ext cx="4277013" cy="507831"/>
          </a:xfrm>
          <a:prstGeom prst="rect">
            <a:avLst/>
          </a:prstGeom>
          <a:noFill/>
        </p:spPr>
        <p:txBody>
          <a:bodyPr wrap="square" rtlCol="0">
            <a:spAutoFit/>
          </a:bodyPr>
          <a:lstStyle/>
          <a:p>
            <a:r>
              <a:rPr lang="en-US" sz="900" dirty="0"/>
              <a:t>Source: </a:t>
            </a:r>
            <a:r>
              <a:rPr lang="en-US" sz="900" dirty="0" err="1"/>
              <a:t>PyTorch</a:t>
            </a:r>
            <a:r>
              <a:rPr lang="en-US" sz="900" dirty="0"/>
              <a:t> at Tesla - Andrej </a:t>
            </a:r>
            <a:r>
              <a:rPr lang="en-US" sz="900" dirty="0" err="1"/>
              <a:t>Karpathy,PyTorch</a:t>
            </a:r>
            <a:r>
              <a:rPr lang="en-US" sz="900" dirty="0"/>
              <a:t> developer conference 2019 https://www.autopilotreview.com/teslas-andrej-karpathy-details-autopilot-inner-workings/</a:t>
            </a:r>
          </a:p>
        </p:txBody>
      </p:sp>
      <p:sp>
        <p:nvSpPr>
          <p:cNvPr id="8" name="同侧圆角矩形 17">
            <a:extLst>
              <a:ext uri="{FF2B5EF4-FFF2-40B4-BE49-F238E27FC236}">
                <a16:creationId xmlns:a16="http://schemas.microsoft.com/office/drawing/2014/main" id="{38964950-4C86-4515-B884-5EE67E4BA8F6}"/>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9" name="同侧圆角矩形 18">
            <a:extLst>
              <a:ext uri="{FF2B5EF4-FFF2-40B4-BE49-F238E27FC236}">
                <a16:creationId xmlns:a16="http://schemas.microsoft.com/office/drawing/2014/main" id="{322951AF-7023-4698-82F4-C272FC35FE7F}"/>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0" name="同侧圆角矩形 19">
            <a:extLst>
              <a:ext uri="{FF2B5EF4-FFF2-40B4-BE49-F238E27FC236}">
                <a16:creationId xmlns:a16="http://schemas.microsoft.com/office/drawing/2014/main" id="{8B11C707-B5D9-4F45-AF9B-D893542BA895}"/>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1" name="同侧圆角矩形 19">
            <a:extLst>
              <a:ext uri="{FF2B5EF4-FFF2-40B4-BE49-F238E27FC236}">
                <a16:creationId xmlns:a16="http://schemas.microsoft.com/office/drawing/2014/main" id="{8D2E85D0-DC8A-4D7B-BB84-56948392D41F}"/>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20425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1694B7-6FAA-4180-BCA0-AB9033699390}"/>
              </a:ext>
            </a:extLst>
          </p:cNvPr>
          <p:cNvSpPr>
            <a:spLocks noGrp="1"/>
          </p:cNvSpPr>
          <p:nvPr>
            <p:ph type="title"/>
          </p:nvPr>
        </p:nvSpPr>
        <p:spPr>
          <a:xfrm>
            <a:off x="838200" y="365125"/>
            <a:ext cx="10515600" cy="1134161"/>
          </a:xfrm>
        </p:spPr>
        <p:txBody>
          <a:bodyPr anchor="b">
            <a:normAutofit/>
          </a:bodyPr>
          <a:lstStyle/>
          <a:p>
            <a:r>
              <a:rPr lang="en-US" dirty="0"/>
              <a:t>Key ADAS customer requirements</a:t>
            </a:r>
          </a:p>
        </p:txBody>
      </p:sp>
      <p:sp>
        <p:nvSpPr>
          <p:cNvPr id="11" name="Footer Placeholder 3">
            <a:extLst>
              <a:ext uri="{FF2B5EF4-FFF2-40B4-BE49-F238E27FC236}">
                <a16:creationId xmlns:a16="http://schemas.microsoft.com/office/drawing/2014/main" id="{415F8337-5E01-4FA8-9951-F1439A25F6EF}"/>
              </a:ext>
            </a:extLst>
          </p:cNvPr>
          <p:cNvSpPr>
            <a:spLocks noGrp="1"/>
          </p:cNvSpPr>
          <p:nvPr>
            <p:ph type="ftr" sz="quarter" idx="11"/>
          </p:nvPr>
        </p:nvSpPr>
        <p:spPr>
          <a:xfrm>
            <a:off x="1257941" y="6336902"/>
            <a:ext cx="4114800" cy="290983"/>
          </a:xfrm>
        </p:spPr>
        <p:txBody>
          <a:bodyPr/>
          <a:lstStyle/>
          <a:p>
            <a:pPr>
              <a:spcAft>
                <a:spcPts val="600"/>
              </a:spcAft>
            </a:pPr>
            <a:r>
              <a:rPr lang="en-US"/>
              <a:t>FUTUREWEI INTERNAL</a:t>
            </a:r>
          </a:p>
        </p:txBody>
      </p:sp>
      <p:sp>
        <p:nvSpPr>
          <p:cNvPr id="13" name="Slide Number Placeholder 4">
            <a:extLst>
              <a:ext uri="{FF2B5EF4-FFF2-40B4-BE49-F238E27FC236}">
                <a16:creationId xmlns:a16="http://schemas.microsoft.com/office/drawing/2014/main" id="{253E85C0-977C-4431-92E4-3C615771C77C}"/>
              </a:ext>
            </a:extLst>
          </p:cNvPr>
          <p:cNvSpPr>
            <a:spLocks noGrp="1"/>
          </p:cNvSpPr>
          <p:nvPr>
            <p:ph type="sldNum" sz="quarter" idx="12"/>
          </p:nvPr>
        </p:nvSpPr>
        <p:spPr>
          <a:xfrm>
            <a:off x="719264" y="6336902"/>
            <a:ext cx="512806" cy="300257"/>
          </a:xfrm>
        </p:spPr>
        <p:txBody>
          <a:bodyPr/>
          <a:lstStyle/>
          <a:p>
            <a:pPr>
              <a:spcAft>
                <a:spcPts val="600"/>
              </a:spcAft>
            </a:pPr>
            <a:fld id="{3B917CB5-27BD-4ECA-9D86-80D4B900A204}" type="slidenum">
              <a:rPr lang="en-US" smtClean="0"/>
              <a:pPr>
                <a:spcAft>
                  <a:spcPts val="600"/>
                </a:spcAft>
              </a:pPr>
              <a:t>2</a:t>
            </a:fld>
            <a:endParaRPr lang="en-US"/>
          </a:p>
        </p:txBody>
      </p:sp>
      <p:graphicFrame>
        <p:nvGraphicFramePr>
          <p:cNvPr id="7" name="Content Placeholder 4">
            <a:extLst>
              <a:ext uri="{FF2B5EF4-FFF2-40B4-BE49-F238E27FC236}">
                <a16:creationId xmlns:a16="http://schemas.microsoft.com/office/drawing/2014/main" id="{4A3EF96A-61E9-4ABA-BD7E-8281A16DA219}"/>
              </a:ext>
            </a:extLst>
          </p:cNvPr>
          <p:cNvGraphicFramePr>
            <a:graphicFrameLocks noGrp="1"/>
          </p:cNvGraphicFramePr>
          <p:nvPr>
            <p:ph idx="1"/>
            <p:extLst>
              <p:ext uri="{D42A27DB-BD31-4B8C-83A1-F6EECF244321}">
                <p14:modId xmlns:p14="http://schemas.microsoft.com/office/powerpoint/2010/main" val="1130341284"/>
              </p:ext>
            </p:extLst>
          </p:nvPr>
        </p:nvGraphicFramePr>
        <p:xfrm>
          <a:off x="838200" y="1579419"/>
          <a:ext cx="10515600" cy="4597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924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8AAFD6-EAF1-46B3-BA53-3EFACAA97668}"/>
              </a:ext>
            </a:extLst>
          </p:cNvPr>
          <p:cNvSpPr>
            <a:spLocks noGrp="1"/>
          </p:cNvSpPr>
          <p:nvPr>
            <p:ph type="title"/>
          </p:nvPr>
        </p:nvSpPr>
        <p:spPr/>
        <p:txBody>
          <a:bodyPr/>
          <a:lstStyle/>
          <a:p>
            <a:r>
              <a:rPr lang="en-US" dirty="0"/>
              <a:t>Commercial turn-key vendors</a:t>
            </a:r>
          </a:p>
        </p:txBody>
      </p:sp>
      <p:sp>
        <p:nvSpPr>
          <p:cNvPr id="5" name="Content Placeholder 4">
            <a:extLst>
              <a:ext uri="{FF2B5EF4-FFF2-40B4-BE49-F238E27FC236}">
                <a16:creationId xmlns:a16="http://schemas.microsoft.com/office/drawing/2014/main" id="{7E47607E-1AF8-442C-824A-4C9046E99B0A}"/>
              </a:ext>
            </a:extLst>
          </p:cNvPr>
          <p:cNvSpPr>
            <a:spLocks noGrp="1"/>
          </p:cNvSpPr>
          <p:nvPr>
            <p:ph idx="1"/>
          </p:nvPr>
        </p:nvSpPr>
        <p:spPr>
          <a:xfrm>
            <a:off x="838199" y="1665775"/>
            <a:ext cx="4816151" cy="4511187"/>
          </a:xfrm>
        </p:spPr>
        <p:txBody>
          <a:bodyPr/>
          <a:lstStyle/>
          <a:p>
            <a:pPr marL="0" indent="0">
              <a:buNone/>
            </a:pPr>
            <a:r>
              <a:rPr lang="en-US" dirty="0"/>
              <a:t>Data center</a:t>
            </a:r>
          </a:p>
          <a:p>
            <a:r>
              <a:rPr lang="en-US" dirty="0"/>
              <a:t>Nvidia</a:t>
            </a:r>
          </a:p>
          <a:p>
            <a:r>
              <a:rPr lang="en-US" dirty="0"/>
              <a:t>Dell EMC</a:t>
            </a:r>
          </a:p>
          <a:p>
            <a:r>
              <a:rPr lang="en-US" dirty="0"/>
              <a:t>IBM</a:t>
            </a:r>
          </a:p>
          <a:p>
            <a:r>
              <a:rPr lang="en-US" dirty="0" err="1"/>
              <a:t>Netapp</a:t>
            </a:r>
            <a:endParaRPr lang="en-US" dirty="0"/>
          </a:p>
          <a:p>
            <a:r>
              <a:rPr lang="en-US" dirty="0"/>
              <a:t>HPE</a:t>
            </a:r>
          </a:p>
        </p:txBody>
      </p:sp>
      <p:sp>
        <p:nvSpPr>
          <p:cNvPr id="3" name="Footer Placeholder 2">
            <a:extLst>
              <a:ext uri="{FF2B5EF4-FFF2-40B4-BE49-F238E27FC236}">
                <a16:creationId xmlns:a16="http://schemas.microsoft.com/office/drawing/2014/main" id="{DBBEE86E-6F9D-436F-BA3C-4651CD9C2BD4}"/>
              </a:ext>
            </a:extLst>
          </p:cNvPr>
          <p:cNvSpPr>
            <a:spLocks noGrp="1"/>
          </p:cNvSpPr>
          <p:nvPr>
            <p:ph type="ftr" sz="quarter" idx="11"/>
          </p:nvPr>
        </p:nvSpPr>
        <p:spPr/>
        <p:txBody>
          <a:bodyPr/>
          <a:lstStyle/>
          <a:p>
            <a:pPr algn="ctr"/>
            <a:r>
              <a:rPr lang="en-US"/>
              <a:t>CONFIDENTIAL - Internal Use Only</a:t>
            </a:r>
            <a:endParaRPr lang="en-US" dirty="0"/>
          </a:p>
        </p:txBody>
      </p:sp>
      <p:sp>
        <p:nvSpPr>
          <p:cNvPr id="2" name="Slide Number Placeholder 1">
            <a:extLst>
              <a:ext uri="{FF2B5EF4-FFF2-40B4-BE49-F238E27FC236}">
                <a16:creationId xmlns:a16="http://schemas.microsoft.com/office/drawing/2014/main" id="{58C7733E-F62D-4947-8F95-C22A6D1D1060}"/>
              </a:ext>
            </a:extLst>
          </p:cNvPr>
          <p:cNvSpPr>
            <a:spLocks noGrp="1"/>
          </p:cNvSpPr>
          <p:nvPr>
            <p:ph type="sldNum" sz="quarter" idx="12"/>
          </p:nvPr>
        </p:nvSpPr>
        <p:spPr/>
        <p:txBody>
          <a:bodyPr/>
          <a:lstStyle/>
          <a:p>
            <a:fld id="{3B917CB5-27BD-4ECA-9D86-80D4B900A204}" type="slidenum">
              <a:rPr lang="en-US" smtClean="0"/>
              <a:pPr/>
              <a:t>20</a:t>
            </a:fld>
            <a:endParaRPr lang="en-US" dirty="0"/>
          </a:p>
        </p:txBody>
      </p:sp>
      <p:sp>
        <p:nvSpPr>
          <p:cNvPr id="6" name="同侧圆角矩形 17">
            <a:extLst>
              <a:ext uri="{FF2B5EF4-FFF2-40B4-BE49-F238E27FC236}">
                <a16:creationId xmlns:a16="http://schemas.microsoft.com/office/drawing/2014/main" id="{BE0114CE-43D3-4E97-BCB7-68CAFFFCBC89}"/>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7" name="同侧圆角矩形 18">
            <a:extLst>
              <a:ext uri="{FF2B5EF4-FFF2-40B4-BE49-F238E27FC236}">
                <a16:creationId xmlns:a16="http://schemas.microsoft.com/office/drawing/2014/main" id="{5DE7FA13-8F6B-401C-BEDA-1F52CC4C4924}"/>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8" name="同侧圆角矩形 19">
            <a:extLst>
              <a:ext uri="{FF2B5EF4-FFF2-40B4-BE49-F238E27FC236}">
                <a16:creationId xmlns:a16="http://schemas.microsoft.com/office/drawing/2014/main" id="{42F48609-180B-4D46-8D6D-83C66837E8A2}"/>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9" name="同侧圆角矩形 19">
            <a:extLst>
              <a:ext uri="{FF2B5EF4-FFF2-40B4-BE49-F238E27FC236}">
                <a16:creationId xmlns:a16="http://schemas.microsoft.com/office/drawing/2014/main" id="{30F1158B-B5E8-4D97-BDD9-A1079C95DF77}"/>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10" name="Content Placeholder 4">
            <a:extLst>
              <a:ext uri="{FF2B5EF4-FFF2-40B4-BE49-F238E27FC236}">
                <a16:creationId xmlns:a16="http://schemas.microsoft.com/office/drawing/2014/main" id="{30E1BD54-FEB7-4EE2-8F90-FBF7D9876788}"/>
              </a:ext>
            </a:extLst>
          </p:cNvPr>
          <p:cNvSpPr txBox="1">
            <a:spLocks/>
          </p:cNvSpPr>
          <p:nvPr/>
        </p:nvSpPr>
        <p:spPr>
          <a:xfrm>
            <a:off x="6090615" y="1665775"/>
            <a:ext cx="3855098" cy="4511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Public clouds</a:t>
            </a:r>
          </a:p>
          <a:p>
            <a:r>
              <a:rPr lang="en-US" dirty="0"/>
              <a:t>AWS ADAS</a:t>
            </a:r>
          </a:p>
          <a:p>
            <a:r>
              <a:rPr lang="en-US" dirty="0"/>
              <a:t>Azure</a:t>
            </a:r>
          </a:p>
          <a:p>
            <a:r>
              <a:rPr lang="en-US" dirty="0"/>
              <a:t>Google cloud</a:t>
            </a:r>
          </a:p>
          <a:p>
            <a:r>
              <a:rPr lang="en-US" dirty="0"/>
              <a:t>Alibaba cloud</a:t>
            </a:r>
          </a:p>
          <a:p>
            <a:r>
              <a:rPr lang="en-US" dirty="0"/>
              <a:t>Huawei cloud</a:t>
            </a:r>
          </a:p>
          <a:p>
            <a:endParaRPr lang="en-US" dirty="0"/>
          </a:p>
          <a:p>
            <a:endParaRPr lang="en-US" dirty="0"/>
          </a:p>
        </p:txBody>
      </p:sp>
      <p:sp>
        <p:nvSpPr>
          <p:cNvPr id="11" name="TextBox 10">
            <a:extLst>
              <a:ext uri="{FF2B5EF4-FFF2-40B4-BE49-F238E27FC236}">
                <a16:creationId xmlns:a16="http://schemas.microsoft.com/office/drawing/2014/main" id="{B8C5C5F9-B5BF-4FF8-A6F6-9E134847A23E}"/>
              </a:ext>
            </a:extLst>
          </p:cNvPr>
          <p:cNvSpPr txBox="1"/>
          <p:nvPr/>
        </p:nvSpPr>
        <p:spPr>
          <a:xfrm>
            <a:off x="2015412" y="4637314"/>
            <a:ext cx="6671388" cy="369332"/>
          </a:xfrm>
          <a:prstGeom prst="rect">
            <a:avLst/>
          </a:prstGeom>
          <a:noFill/>
        </p:spPr>
        <p:txBody>
          <a:bodyPr wrap="square" rtlCol="0">
            <a:spAutoFit/>
          </a:bodyPr>
          <a:lstStyle/>
          <a:p>
            <a:r>
              <a:rPr lang="en-US" dirty="0"/>
              <a:t>Many solutions need a composition of multiple vendors</a:t>
            </a:r>
          </a:p>
        </p:txBody>
      </p:sp>
    </p:spTree>
    <p:extLst>
      <p:ext uri="{BB962C8B-B14F-4D97-AF65-F5344CB8AC3E}">
        <p14:creationId xmlns:p14="http://schemas.microsoft.com/office/powerpoint/2010/main" val="152970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2C4315-9B2D-461F-B121-11DBE5610D70}"/>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EE375ED2-1F8B-40F4-9584-CCEC86BFE86D}"/>
              </a:ext>
            </a:extLst>
          </p:cNvPr>
          <p:cNvSpPr>
            <a:spLocks noGrp="1"/>
          </p:cNvSpPr>
          <p:nvPr>
            <p:ph type="sldNum" sz="quarter" idx="12"/>
          </p:nvPr>
        </p:nvSpPr>
        <p:spPr/>
        <p:txBody>
          <a:bodyPr/>
          <a:lstStyle/>
          <a:p>
            <a:fld id="{3B917CB5-27BD-4ECA-9D86-80D4B900A204}" type="slidenum">
              <a:rPr lang="en-US" smtClean="0"/>
              <a:t>21</a:t>
            </a:fld>
            <a:endParaRPr lang="en-US"/>
          </a:p>
        </p:txBody>
      </p:sp>
      <p:sp>
        <p:nvSpPr>
          <p:cNvPr id="9" name="Title 8">
            <a:extLst>
              <a:ext uri="{FF2B5EF4-FFF2-40B4-BE49-F238E27FC236}">
                <a16:creationId xmlns:a16="http://schemas.microsoft.com/office/drawing/2014/main" id="{E9AE0D60-1B13-44C4-A6CE-505431B64DBD}"/>
              </a:ext>
            </a:extLst>
          </p:cNvPr>
          <p:cNvSpPr>
            <a:spLocks noGrp="1"/>
          </p:cNvSpPr>
          <p:nvPr>
            <p:ph type="title"/>
          </p:nvPr>
        </p:nvSpPr>
        <p:spPr/>
        <p:txBody>
          <a:bodyPr/>
          <a:lstStyle/>
          <a:p>
            <a:r>
              <a:rPr lang="en-US" dirty="0"/>
              <a:t>Vendor solutions</a:t>
            </a:r>
          </a:p>
        </p:txBody>
      </p:sp>
      <p:pic>
        <p:nvPicPr>
          <p:cNvPr id="10" name="Picture 9">
            <a:extLst>
              <a:ext uri="{FF2B5EF4-FFF2-40B4-BE49-F238E27FC236}">
                <a16:creationId xmlns:a16="http://schemas.microsoft.com/office/drawing/2014/main" id="{92130997-A105-4EBD-B06A-4039CF5873E0}"/>
              </a:ext>
            </a:extLst>
          </p:cNvPr>
          <p:cNvPicPr>
            <a:picLocks noChangeAspect="1"/>
          </p:cNvPicPr>
          <p:nvPr/>
        </p:nvPicPr>
        <p:blipFill>
          <a:blip r:embed="rId2"/>
          <a:stretch>
            <a:fillRect/>
          </a:stretch>
        </p:blipFill>
        <p:spPr>
          <a:xfrm>
            <a:off x="429207" y="230115"/>
            <a:ext cx="9713168" cy="5038938"/>
          </a:xfrm>
          <a:prstGeom prst="rect">
            <a:avLst/>
          </a:prstGeom>
        </p:spPr>
      </p:pic>
      <p:sp>
        <p:nvSpPr>
          <p:cNvPr id="11" name="TextBox 10">
            <a:extLst>
              <a:ext uri="{FF2B5EF4-FFF2-40B4-BE49-F238E27FC236}">
                <a16:creationId xmlns:a16="http://schemas.microsoft.com/office/drawing/2014/main" id="{9FAF0AA8-1629-4967-B5E1-A418682E9C71}"/>
              </a:ext>
            </a:extLst>
          </p:cNvPr>
          <p:cNvSpPr txBox="1"/>
          <p:nvPr/>
        </p:nvSpPr>
        <p:spPr>
          <a:xfrm>
            <a:off x="578497" y="5542384"/>
            <a:ext cx="9825136" cy="523220"/>
          </a:xfrm>
          <a:prstGeom prst="rect">
            <a:avLst/>
          </a:prstGeom>
          <a:noFill/>
        </p:spPr>
        <p:txBody>
          <a:bodyPr wrap="square" rtlCol="0">
            <a:spAutoFit/>
          </a:bodyPr>
          <a:lstStyle/>
          <a:p>
            <a:r>
              <a:rPr lang="en-US" dirty="0"/>
              <a:t>Source: (white paper) Dell EMC Isilon: Deep learning infrastructure for autonomous driving</a:t>
            </a:r>
          </a:p>
          <a:p>
            <a:r>
              <a:rPr lang="en-US" sz="1000" dirty="0"/>
              <a:t>https://www.delltechnologies.com/en-ca/collaterals/unauth/white-papers/solutions/h17918_deep_learning_infrastructure_for_autonomous_driving.pdf</a:t>
            </a:r>
          </a:p>
        </p:txBody>
      </p:sp>
      <p:sp>
        <p:nvSpPr>
          <p:cNvPr id="12" name="同侧圆角矩形 17">
            <a:extLst>
              <a:ext uri="{FF2B5EF4-FFF2-40B4-BE49-F238E27FC236}">
                <a16:creationId xmlns:a16="http://schemas.microsoft.com/office/drawing/2014/main" id="{97B65588-24D0-4F75-A976-BF130076D477}"/>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3" name="同侧圆角矩形 18">
            <a:extLst>
              <a:ext uri="{FF2B5EF4-FFF2-40B4-BE49-F238E27FC236}">
                <a16:creationId xmlns:a16="http://schemas.microsoft.com/office/drawing/2014/main" id="{F0FE5C9D-48B6-47F5-89AA-F07B3818F913}"/>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4" name="同侧圆角矩形 19">
            <a:extLst>
              <a:ext uri="{FF2B5EF4-FFF2-40B4-BE49-F238E27FC236}">
                <a16:creationId xmlns:a16="http://schemas.microsoft.com/office/drawing/2014/main" id="{F1607C2B-DF26-443C-B6C3-86DEBE15D12C}"/>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5" name="同侧圆角矩形 19">
            <a:extLst>
              <a:ext uri="{FF2B5EF4-FFF2-40B4-BE49-F238E27FC236}">
                <a16:creationId xmlns:a16="http://schemas.microsoft.com/office/drawing/2014/main" id="{EFF8F51F-7207-477F-B269-AD623634CE84}"/>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88157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44867E-7DBB-4220-9BBB-94DDC76DD2F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D1F3F2D9-AD98-4FBF-93E2-F69AF8F6B239}"/>
              </a:ext>
            </a:extLst>
          </p:cNvPr>
          <p:cNvSpPr>
            <a:spLocks noGrp="1"/>
          </p:cNvSpPr>
          <p:nvPr>
            <p:ph type="sldNum" sz="quarter" idx="12"/>
          </p:nvPr>
        </p:nvSpPr>
        <p:spPr/>
        <p:txBody>
          <a:bodyPr/>
          <a:lstStyle/>
          <a:p>
            <a:fld id="{3B917CB5-27BD-4ECA-9D86-80D4B900A204}" type="slidenum">
              <a:rPr lang="en-US" smtClean="0"/>
              <a:t>22</a:t>
            </a:fld>
            <a:endParaRPr lang="en-US"/>
          </a:p>
        </p:txBody>
      </p:sp>
      <p:pic>
        <p:nvPicPr>
          <p:cNvPr id="6" name="Picture 5">
            <a:extLst>
              <a:ext uri="{FF2B5EF4-FFF2-40B4-BE49-F238E27FC236}">
                <a16:creationId xmlns:a16="http://schemas.microsoft.com/office/drawing/2014/main" id="{F09B9BB2-748F-4F15-AB71-F1E89AFB0DC1}"/>
              </a:ext>
            </a:extLst>
          </p:cNvPr>
          <p:cNvPicPr>
            <a:picLocks noChangeAspect="1"/>
          </p:cNvPicPr>
          <p:nvPr/>
        </p:nvPicPr>
        <p:blipFill>
          <a:blip r:embed="rId2"/>
          <a:stretch>
            <a:fillRect/>
          </a:stretch>
        </p:blipFill>
        <p:spPr>
          <a:xfrm>
            <a:off x="474270" y="690665"/>
            <a:ext cx="5851811" cy="4869064"/>
          </a:xfrm>
          <a:prstGeom prst="rect">
            <a:avLst/>
          </a:prstGeom>
        </p:spPr>
      </p:pic>
      <p:sp>
        <p:nvSpPr>
          <p:cNvPr id="7" name="TextBox 6">
            <a:extLst>
              <a:ext uri="{FF2B5EF4-FFF2-40B4-BE49-F238E27FC236}">
                <a16:creationId xmlns:a16="http://schemas.microsoft.com/office/drawing/2014/main" id="{89BBAF47-D749-4FF5-9F72-4D4D00E3081B}"/>
              </a:ext>
            </a:extLst>
          </p:cNvPr>
          <p:cNvSpPr txBox="1"/>
          <p:nvPr/>
        </p:nvSpPr>
        <p:spPr>
          <a:xfrm>
            <a:off x="335902" y="5710335"/>
            <a:ext cx="6128549" cy="646331"/>
          </a:xfrm>
          <a:prstGeom prst="rect">
            <a:avLst/>
          </a:prstGeom>
          <a:noFill/>
        </p:spPr>
        <p:txBody>
          <a:bodyPr wrap="square" rtlCol="0">
            <a:spAutoFit/>
          </a:bodyPr>
          <a:lstStyle/>
          <a:p>
            <a:r>
              <a:rPr lang="en-US" sz="1200" dirty="0"/>
              <a:t>Source: (white paper) NetApp ONTAP AI Reference Architecture for Autonomous Driving Workloads</a:t>
            </a:r>
          </a:p>
          <a:p>
            <a:r>
              <a:rPr lang="en-US" sz="1200" dirty="0"/>
              <a:t>https://www.netapp.com/pdf.html?item=/media/8554-tr4799designpdf.pdf</a:t>
            </a:r>
          </a:p>
        </p:txBody>
      </p:sp>
      <p:pic>
        <p:nvPicPr>
          <p:cNvPr id="8" name="Picture 7">
            <a:extLst>
              <a:ext uri="{FF2B5EF4-FFF2-40B4-BE49-F238E27FC236}">
                <a16:creationId xmlns:a16="http://schemas.microsoft.com/office/drawing/2014/main" id="{8ACD9FB4-244C-4888-8569-59DB99A3C659}"/>
              </a:ext>
            </a:extLst>
          </p:cNvPr>
          <p:cNvPicPr>
            <a:picLocks noChangeAspect="1"/>
          </p:cNvPicPr>
          <p:nvPr/>
        </p:nvPicPr>
        <p:blipFill>
          <a:blip r:embed="rId3"/>
          <a:stretch>
            <a:fillRect/>
          </a:stretch>
        </p:blipFill>
        <p:spPr>
          <a:xfrm>
            <a:off x="6535407" y="1063271"/>
            <a:ext cx="5182323" cy="3219899"/>
          </a:xfrm>
          <a:prstGeom prst="rect">
            <a:avLst/>
          </a:prstGeom>
        </p:spPr>
      </p:pic>
      <p:sp>
        <p:nvSpPr>
          <p:cNvPr id="9" name="TextBox 8">
            <a:extLst>
              <a:ext uri="{FF2B5EF4-FFF2-40B4-BE49-F238E27FC236}">
                <a16:creationId xmlns:a16="http://schemas.microsoft.com/office/drawing/2014/main" id="{E06A3598-F52F-498C-91ED-3397A6F5235A}"/>
              </a:ext>
            </a:extLst>
          </p:cNvPr>
          <p:cNvSpPr txBox="1"/>
          <p:nvPr/>
        </p:nvSpPr>
        <p:spPr>
          <a:xfrm>
            <a:off x="6062293" y="4593772"/>
            <a:ext cx="6128549" cy="646331"/>
          </a:xfrm>
          <a:prstGeom prst="rect">
            <a:avLst/>
          </a:prstGeom>
          <a:noFill/>
        </p:spPr>
        <p:txBody>
          <a:bodyPr wrap="square" rtlCol="0">
            <a:spAutoFit/>
          </a:bodyPr>
          <a:lstStyle/>
          <a:p>
            <a:r>
              <a:rPr lang="en-US" sz="1200" dirty="0"/>
              <a:t>Source: (white paper) IBM Storage for Advanced Driver Assistance Systems (ADAS) and Autonomous Driving (AD)</a:t>
            </a:r>
          </a:p>
          <a:p>
            <a:r>
              <a:rPr lang="en-US" sz="1200" dirty="0"/>
              <a:t>https://www.ibm.com/downloads/cas/GA1X5W4Q</a:t>
            </a:r>
          </a:p>
        </p:txBody>
      </p:sp>
      <p:sp>
        <p:nvSpPr>
          <p:cNvPr id="10" name="同侧圆角矩形 17">
            <a:extLst>
              <a:ext uri="{FF2B5EF4-FFF2-40B4-BE49-F238E27FC236}">
                <a16:creationId xmlns:a16="http://schemas.microsoft.com/office/drawing/2014/main" id="{8D962834-1DB7-4DB3-B180-ADA91CB1CE51}"/>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1" name="同侧圆角矩形 18">
            <a:extLst>
              <a:ext uri="{FF2B5EF4-FFF2-40B4-BE49-F238E27FC236}">
                <a16:creationId xmlns:a16="http://schemas.microsoft.com/office/drawing/2014/main" id="{A91BF804-7DCA-4AB1-9A79-267C613574B5}"/>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2" name="同侧圆角矩形 19">
            <a:extLst>
              <a:ext uri="{FF2B5EF4-FFF2-40B4-BE49-F238E27FC236}">
                <a16:creationId xmlns:a16="http://schemas.microsoft.com/office/drawing/2014/main" id="{4B2256D7-3A2E-4DC1-8420-2C9B9B4EF89E}"/>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3" name="同侧圆角矩形 19">
            <a:extLst>
              <a:ext uri="{FF2B5EF4-FFF2-40B4-BE49-F238E27FC236}">
                <a16:creationId xmlns:a16="http://schemas.microsoft.com/office/drawing/2014/main" id="{1F2C6F9A-521F-4E87-8470-58EDD30A73F2}"/>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6947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1845E6-583A-4456-A7F2-2015B9163458}"/>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F20B0EF9-CE2C-48E0-A975-40DD793EB620}"/>
              </a:ext>
            </a:extLst>
          </p:cNvPr>
          <p:cNvSpPr>
            <a:spLocks noGrp="1"/>
          </p:cNvSpPr>
          <p:nvPr>
            <p:ph type="sldNum" sz="quarter" idx="12"/>
          </p:nvPr>
        </p:nvSpPr>
        <p:spPr/>
        <p:txBody>
          <a:bodyPr/>
          <a:lstStyle/>
          <a:p>
            <a:fld id="{3B917CB5-27BD-4ECA-9D86-80D4B900A204}" type="slidenum">
              <a:rPr lang="en-US" smtClean="0"/>
              <a:t>23</a:t>
            </a:fld>
            <a:endParaRPr lang="en-US"/>
          </a:p>
        </p:txBody>
      </p:sp>
      <p:pic>
        <p:nvPicPr>
          <p:cNvPr id="6" name="Picture 5">
            <a:extLst>
              <a:ext uri="{FF2B5EF4-FFF2-40B4-BE49-F238E27FC236}">
                <a16:creationId xmlns:a16="http://schemas.microsoft.com/office/drawing/2014/main" id="{E9448072-DCB1-4020-ADA2-34343C6C23DE}"/>
              </a:ext>
            </a:extLst>
          </p:cNvPr>
          <p:cNvPicPr>
            <a:picLocks noChangeAspect="1"/>
          </p:cNvPicPr>
          <p:nvPr/>
        </p:nvPicPr>
        <p:blipFill>
          <a:blip r:embed="rId2"/>
          <a:stretch>
            <a:fillRect/>
          </a:stretch>
        </p:blipFill>
        <p:spPr>
          <a:xfrm>
            <a:off x="461570" y="932757"/>
            <a:ext cx="10994977" cy="3132165"/>
          </a:xfrm>
          <a:prstGeom prst="rect">
            <a:avLst/>
          </a:prstGeom>
        </p:spPr>
      </p:pic>
      <p:sp>
        <p:nvSpPr>
          <p:cNvPr id="7" name="TextBox 6">
            <a:extLst>
              <a:ext uri="{FF2B5EF4-FFF2-40B4-BE49-F238E27FC236}">
                <a16:creationId xmlns:a16="http://schemas.microsoft.com/office/drawing/2014/main" id="{D24ACF8D-21A9-442D-9151-D81F692EFFBB}"/>
              </a:ext>
            </a:extLst>
          </p:cNvPr>
          <p:cNvSpPr txBox="1"/>
          <p:nvPr/>
        </p:nvSpPr>
        <p:spPr>
          <a:xfrm>
            <a:off x="735453" y="4064922"/>
            <a:ext cx="6128549" cy="461665"/>
          </a:xfrm>
          <a:prstGeom prst="rect">
            <a:avLst/>
          </a:prstGeom>
          <a:noFill/>
        </p:spPr>
        <p:txBody>
          <a:bodyPr wrap="square" rtlCol="0">
            <a:spAutoFit/>
          </a:bodyPr>
          <a:lstStyle/>
          <a:p>
            <a:r>
              <a:rPr lang="en-US" sz="1200" dirty="0"/>
              <a:t>Source: Autonomous vehicle development </a:t>
            </a:r>
          </a:p>
          <a:p>
            <a:r>
              <a:rPr lang="en-US" sz="1200" dirty="0"/>
              <a:t>https://aws.amazon.com/automotive/autonomous-driving/</a:t>
            </a:r>
          </a:p>
        </p:txBody>
      </p:sp>
      <p:sp>
        <p:nvSpPr>
          <p:cNvPr id="8" name="同侧圆角矩形 17">
            <a:extLst>
              <a:ext uri="{FF2B5EF4-FFF2-40B4-BE49-F238E27FC236}">
                <a16:creationId xmlns:a16="http://schemas.microsoft.com/office/drawing/2014/main" id="{D34E8331-1EB1-4C96-8A98-91ECF5C1E256}"/>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9" name="同侧圆角矩形 18">
            <a:extLst>
              <a:ext uri="{FF2B5EF4-FFF2-40B4-BE49-F238E27FC236}">
                <a16:creationId xmlns:a16="http://schemas.microsoft.com/office/drawing/2014/main" id="{2F6ADA92-DDCE-4D09-BB94-C597E62045C3}"/>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0" name="同侧圆角矩形 19">
            <a:extLst>
              <a:ext uri="{FF2B5EF4-FFF2-40B4-BE49-F238E27FC236}">
                <a16:creationId xmlns:a16="http://schemas.microsoft.com/office/drawing/2014/main" id="{BCE6A278-78B5-4149-886E-1CFB8A518CD6}"/>
              </a:ext>
            </a:extLst>
          </p:cNvPr>
          <p:cNvSpPr/>
          <p:nvPr/>
        </p:nvSpPr>
        <p:spPr bwMode="gray">
          <a:xfrm>
            <a:off x="10226646" y="1144"/>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1" name="同侧圆角矩形 19">
            <a:extLst>
              <a:ext uri="{FF2B5EF4-FFF2-40B4-BE49-F238E27FC236}">
                <a16:creationId xmlns:a16="http://schemas.microsoft.com/office/drawing/2014/main" id="{0A26BE24-BEF4-49ED-9B0F-F592B5E04D94}"/>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788790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766F-36BD-4ADE-BDFC-C7EF0B547B39}"/>
              </a:ext>
            </a:extLst>
          </p:cNvPr>
          <p:cNvSpPr>
            <a:spLocks noGrp="1"/>
          </p:cNvSpPr>
          <p:nvPr>
            <p:ph type="title"/>
          </p:nvPr>
        </p:nvSpPr>
        <p:spPr/>
        <p:txBody>
          <a:bodyPr/>
          <a:lstStyle/>
          <a:p>
            <a:r>
              <a:rPr lang="en-US" dirty="0"/>
              <a:t>Efficient computation</a:t>
            </a:r>
          </a:p>
        </p:txBody>
      </p:sp>
      <p:sp>
        <p:nvSpPr>
          <p:cNvPr id="3" name="Footer Placeholder 2">
            <a:extLst>
              <a:ext uri="{FF2B5EF4-FFF2-40B4-BE49-F238E27FC236}">
                <a16:creationId xmlns:a16="http://schemas.microsoft.com/office/drawing/2014/main" id="{2B7B8B48-2FB6-4762-956B-30B3010A3506}"/>
              </a:ext>
            </a:extLst>
          </p:cNvPr>
          <p:cNvSpPr>
            <a:spLocks noGrp="1"/>
          </p:cNvSpPr>
          <p:nvPr>
            <p:ph type="ftr" sz="quarter" idx="11"/>
          </p:nvPr>
        </p:nvSpPr>
        <p:spPr>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CONFIDENTIAL - Internal Use Only</a:t>
            </a:r>
            <a:endParaRPr lang="en-US" dirty="0"/>
          </a:p>
        </p:txBody>
      </p:sp>
      <p:sp>
        <p:nvSpPr>
          <p:cNvPr id="2" name="Slide Number Placeholder 1">
            <a:extLst>
              <a:ext uri="{FF2B5EF4-FFF2-40B4-BE49-F238E27FC236}">
                <a16:creationId xmlns:a16="http://schemas.microsoft.com/office/drawing/2014/main" id="{3E10E56B-7A78-49C9-BEF5-BCFAEA7FA188}"/>
              </a:ext>
            </a:extLst>
          </p:cNvPr>
          <p:cNvSpPr>
            <a:spLocks noGrp="1"/>
          </p:cNvSpPr>
          <p:nvPr>
            <p:ph type="sldNum" sz="quarter" idx="12"/>
          </p:nvPr>
        </p:nvSpPr>
        <p:spPr/>
        <p:txBody>
          <a:bodyPr/>
          <a:lstStyle/>
          <a:p>
            <a:fld id="{3B917CB5-27BD-4ECA-9D86-80D4B900A204}" type="slidenum">
              <a:rPr lang="en-US" smtClean="0"/>
              <a:pPr/>
              <a:t>24</a:t>
            </a:fld>
            <a:endParaRPr lang="en-US" dirty="0"/>
          </a:p>
        </p:txBody>
      </p:sp>
      <p:graphicFrame>
        <p:nvGraphicFramePr>
          <p:cNvPr id="8" name="TextBox 4">
            <a:extLst>
              <a:ext uri="{FF2B5EF4-FFF2-40B4-BE49-F238E27FC236}">
                <a16:creationId xmlns:a16="http://schemas.microsoft.com/office/drawing/2014/main" id="{2DB4EB23-AA6E-4CAF-9961-FFE6A1A79AB0}"/>
              </a:ext>
            </a:extLst>
          </p:cNvPr>
          <p:cNvGraphicFramePr/>
          <p:nvPr>
            <p:extLst>
              <p:ext uri="{D42A27DB-BD31-4B8C-83A1-F6EECF244321}">
                <p14:modId xmlns:p14="http://schemas.microsoft.com/office/powerpoint/2010/main" val="32796332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0530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D2E6C-E1E3-4DA8-BE0F-377E566B325C}"/>
              </a:ext>
            </a:extLst>
          </p:cNvPr>
          <p:cNvSpPr>
            <a:spLocks noGrp="1"/>
          </p:cNvSpPr>
          <p:nvPr>
            <p:ph type="title"/>
          </p:nvPr>
        </p:nvSpPr>
        <p:spPr/>
        <p:txBody>
          <a:bodyPr/>
          <a:lstStyle/>
          <a:p>
            <a:r>
              <a:rPr lang="en-US" dirty="0"/>
              <a:t>Nvidia DGX A100 AI</a:t>
            </a:r>
          </a:p>
        </p:txBody>
      </p:sp>
      <p:sp>
        <p:nvSpPr>
          <p:cNvPr id="2" name="Footer Placeholder 1">
            <a:extLst>
              <a:ext uri="{FF2B5EF4-FFF2-40B4-BE49-F238E27FC236}">
                <a16:creationId xmlns:a16="http://schemas.microsoft.com/office/drawing/2014/main" id="{B30CE393-D81C-4998-ADB9-3765F5FB19D2}"/>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8758819A-F143-4894-A120-4B85F520D9FC}"/>
              </a:ext>
            </a:extLst>
          </p:cNvPr>
          <p:cNvSpPr>
            <a:spLocks noGrp="1"/>
          </p:cNvSpPr>
          <p:nvPr>
            <p:ph type="sldNum" sz="quarter" idx="12"/>
          </p:nvPr>
        </p:nvSpPr>
        <p:spPr/>
        <p:txBody>
          <a:bodyPr/>
          <a:lstStyle/>
          <a:p>
            <a:fld id="{3B917CB5-27BD-4ECA-9D86-80D4B900A204}" type="slidenum">
              <a:rPr lang="en-US" smtClean="0"/>
              <a:t>25</a:t>
            </a:fld>
            <a:endParaRPr lang="en-US"/>
          </a:p>
        </p:txBody>
      </p:sp>
      <p:pic>
        <p:nvPicPr>
          <p:cNvPr id="6" name="Picture 5">
            <a:extLst>
              <a:ext uri="{FF2B5EF4-FFF2-40B4-BE49-F238E27FC236}">
                <a16:creationId xmlns:a16="http://schemas.microsoft.com/office/drawing/2014/main" id="{CA42D1FC-B07F-412F-B4E1-4D2CFEAFD3BE}"/>
              </a:ext>
            </a:extLst>
          </p:cNvPr>
          <p:cNvPicPr>
            <a:picLocks noChangeAspect="1"/>
          </p:cNvPicPr>
          <p:nvPr/>
        </p:nvPicPr>
        <p:blipFill>
          <a:blip r:embed="rId2"/>
          <a:stretch>
            <a:fillRect/>
          </a:stretch>
        </p:blipFill>
        <p:spPr>
          <a:xfrm>
            <a:off x="716573" y="1858302"/>
            <a:ext cx="6846220" cy="3498225"/>
          </a:xfrm>
          <a:prstGeom prst="rect">
            <a:avLst/>
          </a:prstGeom>
        </p:spPr>
      </p:pic>
      <p:sp>
        <p:nvSpPr>
          <p:cNvPr id="7" name="TextBox 6">
            <a:extLst>
              <a:ext uri="{FF2B5EF4-FFF2-40B4-BE49-F238E27FC236}">
                <a16:creationId xmlns:a16="http://schemas.microsoft.com/office/drawing/2014/main" id="{0C01235B-67B2-4D8D-B4B2-5680FBFA31BE}"/>
              </a:ext>
            </a:extLst>
          </p:cNvPr>
          <p:cNvSpPr txBox="1"/>
          <p:nvPr/>
        </p:nvSpPr>
        <p:spPr>
          <a:xfrm>
            <a:off x="7791061" y="2032759"/>
            <a:ext cx="4049486" cy="369332"/>
          </a:xfrm>
          <a:prstGeom prst="rect">
            <a:avLst/>
          </a:prstGeom>
          <a:noFill/>
        </p:spPr>
        <p:txBody>
          <a:bodyPr wrap="square" rtlCol="0">
            <a:spAutoFit/>
          </a:bodyPr>
          <a:lstStyle/>
          <a:p>
            <a:r>
              <a:rPr lang="en-US" dirty="0"/>
              <a:t>16 A100 Tensor core GPUs each unit </a:t>
            </a:r>
          </a:p>
        </p:txBody>
      </p:sp>
      <p:sp>
        <p:nvSpPr>
          <p:cNvPr id="8" name="TextBox 7">
            <a:extLst>
              <a:ext uri="{FF2B5EF4-FFF2-40B4-BE49-F238E27FC236}">
                <a16:creationId xmlns:a16="http://schemas.microsoft.com/office/drawing/2014/main" id="{57A0A264-2D44-42EB-8CE4-4799DCF78B69}"/>
              </a:ext>
            </a:extLst>
          </p:cNvPr>
          <p:cNvSpPr txBox="1"/>
          <p:nvPr/>
        </p:nvSpPr>
        <p:spPr>
          <a:xfrm>
            <a:off x="7848134" y="2402091"/>
            <a:ext cx="3348464" cy="646331"/>
          </a:xfrm>
          <a:prstGeom prst="rect">
            <a:avLst/>
          </a:prstGeom>
          <a:noFill/>
        </p:spPr>
        <p:txBody>
          <a:bodyPr wrap="square" rtlCol="0">
            <a:spAutoFit/>
          </a:bodyPr>
          <a:lstStyle/>
          <a:p>
            <a:r>
              <a:rPr lang="en-US" dirty="0"/>
              <a:t>5 </a:t>
            </a:r>
            <a:r>
              <a:rPr lang="en-US" dirty="0" err="1"/>
              <a:t>PetaFLOPs</a:t>
            </a:r>
            <a:r>
              <a:rPr lang="en-US" dirty="0"/>
              <a:t> of AI performance </a:t>
            </a:r>
          </a:p>
        </p:txBody>
      </p:sp>
      <p:sp>
        <p:nvSpPr>
          <p:cNvPr id="9" name="同侧圆角矩形 17">
            <a:extLst>
              <a:ext uri="{FF2B5EF4-FFF2-40B4-BE49-F238E27FC236}">
                <a16:creationId xmlns:a16="http://schemas.microsoft.com/office/drawing/2014/main" id="{0ED37B8F-6928-4B38-83B5-9CC1B2F9F54B}"/>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0" name="同侧圆角矩形 18">
            <a:extLst>
              <a:ext uri="{FF2B5EF4-FFF2-40B4-BE49-F238E27FC236}">
                <a16:creationId xmlns:a16="http://schemas.microsoft.com/office/drawing/2014/main" id="{DDB61F29-A6BC-43AF-83E5-961825D73CDF}"/>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1" name="同侧圆角矩形 19">
            <a:extLst>
              <a:ext uri="{FF2B5EF4-FFF2-40B4-BE49-F238E27FC236}">
                <a16:creationId xmlns:a16="http://schemas.microsoft.com/office/drawing/2014/main" id="{F1AE43B6-F636-4435-8D1D-04BFA55DF126}"/>
              </a:ext>
            </a:extLst>
          </p:cNvPr>
          <p:cNvSpPr/>
          <p:nvPr/>
        </p:nvSpPr>
        <p:spPr bwMode="gray">
          <a:xfrm>
            <a:off x="10226646" y="1144"/>
            <a:ext cx="969952" cy="196090"/>
          </a:xfrm>
          <a:prstGeom prst="round2SameRect">
            <a:avLst>
              <a:gd name="adj1" fmla="val 0"/>
              <a:gd name="adj2" fmla="val 11033"/>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2" name="同侧圆角矩形 19">
            <a:extLst>
              <a:ext uri="{FF2B5EF4-FFF2-40B4-BE49-F238E27FC236}">
                <a16:creationId xmlns:a16="http://schemas.microsoft.com/office/drawing/2014/main" id="{717F106F-1965-43EF-A6C0-EB6FE0C109B5}"/>
              </a:ext>
            </a:extLst>
          </p:cNvPr>
          <p:cNvSpPr/>
          <p:nvPr/>
        </p:nvSpPr>
        <p:spPr bwMode="gray">
          <a:xfrm>
            <a:off x="11212234" y="2546"/>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43097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3BDC-6156-4F37-960D-F4D9F547E794}"/>
              </a:ext>
            </a:extLst>
          </p:cNvPr>
          <p:cNvSpPr>
            <a:spLocks noGrp="1"/>
          </p:cNvSpPr>
          <p:nvPr>
            <p:ph type="title"/>
          </p:nvPr>
        </p:nvSpPr>
        <p:spPr>
          <a:xfrm>
            <a:off x="252856" y="138127"/>
            <a:ext cx="10515600" cy="455012"/>
          </a:xfrm>
        </p:spPr>
        <p:txBody>
          <a:bodyPr>
            <a:normAutofit fontScale="90000"/>
          </a:bodyPr>
          <a:lstStyle/>
          <a:p>
            <a:r>
              <a:rPr lang="en-US" dirty="0"/>
              <a:t>Data mobility</a:t>
            </a:r>
          </a:p>
        </p:txBody>
      </p:sp>
      <p:sp>
        <p:nvSpPr>
          <p:cNvPr id="4" name="Footer Placeholder 3">
            <a:extLst>
              <a:ext uri="{FF2B5EF4-FFF2-40B4-BE49-F238E27FC236}">
                <a16:creationId xmlns:a16="http://schemas.microsoft.com/office/drawing/2014/main" id="{9F6D6DB5-85F7-4C0D-97FB-ADB3C4A50FF2}"/>
              </a:ext>
            </a:extLst>
          </p:cNvPr>
          <p:cNvSpPr>
            <a:spLocks noGrp="1"/>
          </p:cNvSpPr>
          <p:nvPr>
            <p:ph type="ftr" sz="quarter" idx="11"/>
          </p:nvPr>
        </p:nvSpPr>
        <p:spPr>
          <a:xfrm>
            <a:off x="1931272" y="6336902"/>
            <a:ext cx="4114800" cy="290983"/>
          </a:xfrm>
        </p:spPr>
        <p:txBody>
          <a:bodyPr/>
          <a:lstStyle/>
          <a:p>
            <a:r>
              <a:rPr lang="en-US"/>
              <a:t>FUTUREWEI INTERNAL</a:t>
            </a:r>
          </a:p>
        </p:txBody>
      </p:sp>
      <p:sp>
        <p:nvSpPr>
          <p:cNvPr id="5" name="Slide Number Placeholder 4">
            <a:extLst>
              <a:ext uri="{FF2B5EF4-FFF2-40B4-BE49-F238E27FC236}">
                <a16:creationId xmlns:a16="http://schemas.microsoft.com/office/drawing/2014/main" id="{61131E4E-316C-4481-B3F3-361B276AADC8}"/>
              </a:ext>
            </a:extLst>
          </p:cNvPr>
          <p:cNvSpPr>
            <a:spLocks noGrp="1"/>
          </p:cNvSpPr>
          <p:nvPr>
            <p:ph type="sldNum" sz="quarter" idx="12"/>
          </p:nvPr>
        </p:nvSpPr>
        <p:spPr>
          <a:xfrm>
            <a:off x="1392595" y="6336902"/>
            <a:ext cx="512806" cy="300257"/>
          </a:xfrm>
        </p:spPr>
        <p:txBody>
          <a:bodyPr/>
          <a:lstStyle/>
          <a:p>
            <a:fld id="{3B917CB5-27BD-4ECA-9D86-80D4B900A204}" type="slidenum">
              <a:rPr lang="en-US" smtClean="0"/>
              <a:t>26</a:t>
            </a:fld>
            <a:endParaRPr lang="en-US"/>
          </a:p>
        </p:txBody>
      </p:sp>
      <p:pic>
        <p:nvPicPr>
          <p:cNvPr id="6" name="Picture 5" descr="A picture containing monitor, sitting, photo, screen&#10;&#10;Description automatically generated">
            <a:extLst>
              <a:ext uri="{FF2B5EF4-FFF2-40B4-BE49-F238E27FC236}">
                <a16:creationId xmlns:a16="http://schemas.microsoft.com/office/drawing/2014/main" id="{A835B785-9326-4130-9849-058A634F51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78892" y="1962894"/>
            <a:ext cx="2095744" cy="950617"/>
          </a:xfrm>
          <a:prstGeom prst="rect">
            <a:avLst/>
          </a:prstGeom>
        </p:spPr>
      </p:pic>
      <p:sp>
        <p:nvSpPr>
          <p:cNvPr id="9" name="TextBox 8">
            <a:extLst>
              <a:ext uri="{FF2B5EF4-FFF2-40B4-BE49-F238E27FC236}">
                <a16:creationId xmlns:a16="http://schemas.microsoft.com/office/drawing/2014/main" id="{C78BD3B4-57D5-459A-A782-BEB6EBB679CF}"/>
              </a:ext>
            </a:extLst>
          </p:cNvPr>
          <p:cNvSpPr txBox="1"/>
          <p:nvPr/>
        </p:nvSpPr>
        <p:spPr>
          <a:xfrm>
            <a:off x="3941994" y="1257695"/>
            <a:ext cx="21126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Ingestion and preparation</a:t>
            </a:r>
          </a:p>
        </p:txBody>
      </p:sp>
      <p:sp>
        <p:nvSpPr>
          <p:cNvPr id="10" name="Rounded Rectangle 85">
            <a:extLst>
              <a:ext uri="{FF2B5EF4-FFF2-40B4-BE49-F238E27FC236}">
                <a16:creationId xmlns:a16="http://schemas.microsoft.com/office/drawing/2014/main" id="{03055B05-AB84-4595-B07A-1DE6859BFF92}"/>
              </a:ext>
            </a:extLst>
          </p:cNvPr>
          <p:cNvSpPr/>
          <p:nvPr/>
        </p:nvSpPr>
        <p:spPr>
          <a:xfrm>
            <a:off x="7088043" y="824648"/>
            <a:ext cx="3811934" cy="338645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5681A5D-2B86-4430-8EA9-708DC435B5B2}"/>
              </a:ext>
            </a:extLst>
          </p:cNvPr>
          <p:cNvSpPr txBox="1"/>
          <p:nvPr/>
        </p:nvSpPr>
        <p:spPr>
          <a:xfrm>
            <a:off x="1054262" y="1964609"/>
            <a:ext cx="19709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Road test Data collection</a:t>
            </a:r>
          </a:p>
        </p:txBody>
      </p:sp>
      <p:grpSp>
        <p:nvGrpSpPr>
          <p:cNvPr id="13" name="Group 12">
            <a:extLst>
              <a:ext uri="{FF2B5EF4-FFF2-40B4-BE49-F238E27FC236}">
                <a16:creationId xmlns:a16="http://schemas.microsoft.com/office/drawing/2014/main" id="{31EFC2AF-1336-4867-8169-4E74BCBA1EF6}"/>
              </a:ext>
            </a:extLst>
          </p:cNvPr>
          <p:cNvGrpSpPr/>
          <p:nvPr/>
        </p:nvGrpSpPr>
        <p:grpSpPr>
          <a:xfrm>
            <a:off x="9739622" y="1088467"/>
            <a:ext cx="901748" cy="842157"/>
            <a:chOff x="6449848" y="3157650"/>
            <a:chExt cx="1667734" cy="1321901"/>
          </a:xfrm>
        </p:grpSpPr>
        <p:sp>
          <p:nvSpPr>
            <p:cNvPr id="14" name="Rectangle 13">
              <a:extLst>
                <a:ext uri="{FF2B5EF4-FFF2-40B4-BE49-F238E27FC236}">
                  <a16:creationId xmlns:a16="http://schemas.microsoft.com/office/drawing/2014/main" id="{76750599-7260-4843-A944-532B3C23E246}"/>
                </a:ext>
              </a:extLst>
            </p:cNvPr>
            <p:cNvSpPr/>
            <p:nvPr/>
          </p:nvSpPr>
          <p:spPr>
            <a:xfrm>
              <a:off x="6449848" y="3157650"/>
              <a:ext cx="1667734"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 training</a:t>
              </a:r>
            </a:p>
          </p:txBody>
        </p:sp>
        <p:pic>
          <p:nvPicPr>
            <p:cNvPr id="15" name="Picture 14" descr="A circuit board&#10;&#10;Description automatically generated">
              <a:extLst>
                <a:ext uri="{FF2B5EF4-FFF2-40B4-BE49-F238E27FC236}">
                  <a16:creationId xmlns:a16="http://schemas.microsoft.com/office/drawing/2014/main" id="{44B36517-414E-4C3A-9E6F-103324391D9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4066" y="3326869"/>
              <a:ext cx="1420111" cy="852067"/>
            </a:xfrm>
            <a:prstGeom prst="rect">
              <a:avLst/>
            </a:prstGeom>
          </p:spPr>
        </p:pic>
      </p:grpSp>
      <p:grpSp>
        <p:nvGrpSpPr>
          <p:cNvPr id="16" name="Group 15">
            <a:extLst>
              <a:ext uri="{FF2B5EF4-FFF2-40B4-BE49-F238E27FC236}">
                <a16:creationId xmlns:a16="http://schemas.microsoft.com/office/drawing/2014/main" id="{A380B44B-B451-4FA7-8B91-F2BAE1566C9B}"/>
              </a:ext>
            </a:extLst>
          </p:cNvPr>
          <p:cNvGrpSpPr/>
          <p:nvPr/>
        </p:nvGrpSpPr>
        <p:grpSpPr>
          <a:xfrm>
            <a:off x="8465674" y="1102862"/>
            <a:ext cx="1179175" cy="835797"/>
            <a:chOff x="6433735" y="2036580"/>
            <a:chExt cx="1667734" cy="1039621"/>
          </a:xfrm>
        </p:grpSpPr>
        <p:sp>
          <p:nvSpPr>
            <p:cNvPr id="17" name="Rectangle 16">
              <a:extLst>
                <a:ext uri="{FF2B5EF4-FFF2-40B4-BE49-F238E27FC236}">
                  <a16:creationId xmlns:a16="http://schemas.microsoft.com/office/drawing/2014/main" id="{F3B71110-C135-4995-9DC1-957DE134F952}"/>
                </a:ext>
              </a:extLst>
            </p:cNvPr>
            <p:cNvSpPr/>
            <p:nvPr/>
          </p:nvSpPr>
          <p:spPr>
            <a:xfrm>
              <a:off x="6433735" y="2036580"/>
              <a:ext cx="1667734" cy="1039621"/>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Control Model development</a:t>
              </a:r>
            </a:p>
          </p:txBody>
        </p:sp>
        <p:pic>
          <p:nvPicPr>
            <p:cNvPr id="18" name="Picture 17" descr="A picture containing clock&#10;&#10;Description automatically generated">
              <a:extLst>
                <a:ext uri="{FF2B5EF4-FFF2-40B4-BE49-F238E27FC236}">
                  <a16:creationId xmlns:a16="http://schemas.microsoft.com/office/drawing/2014/main" id="{0D278BEE-32F2-4B6D-A0FB-3E804DA4A4D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506353" y="2164211"/>
              <a:ext cx="1543545" cy="476374"/>
            </a:xfrm>
            <a:prstGeom prst="rect">
              <a:avLst/>
            </a:prstGeom>
          </p:spPr>
        </p:pic>
      </p:grpSp>
      <p:grpSp>
        <p:nvGrpSpPr>
          <p:cNvPr id="19" name="Group 18">
            <a:extLst>
              <a:ext uri="{FF2B5EF4-FFF2-40B4-BE49-F238E27FC236}">
                <a16:creationId xmlns:a16="http://schemas.microsoft.com/office/drawing/2014/main" id="{BDE879EC-9C8E-46A4-86DC-71CADFF4E39D}"/>
              </a:ext>
            </a:extLst>
          </p:cNvPr>
          <p:cNvGrpSpPr/>
          <p:nvPr/>
        </p:nvGrpSpPr>
        <p:grpSpPr>
          <a:xfrm>
            <a:off x="7441199" y="1102105"/>
            <a:ext cx="933112" cy="842157"/>
            <a:chOff x="4506505" y="3952796"/>
            <a:chExt cx="1237313" cy="1321901"/>
          </a:xfrm>
        </p:grpSpPr>
        <p:sp>
          <p:nvSpPr>
            <p:cNvPr id="20" name="Rectangle 19">
              <a:extLst>
                <a:ext uri="{FF2B5EF4-FFF2-40B4-BE49-F238E27FC236}">
                  <a16:creationId xmlns:a16="http://schemas.microsoft.com/office/drawing/2014/main" id="{42D6FD0A-1359-49A7-A499-D6E4EF977AE7}"/>
                </a:ext>
              </a:extLst>
            </p:cNvPr>
            <p:cNvSpPr/>
            <p:nvPr/>
          </p:nvSpPr>
          <p:spPr>
            <a:xfrm>
              <a:off x="4506505" y="3952796"/>
              <a:ext cx="1237313" cy="132190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Simulation</a:t>
              </a:r>
            </a:p>
          </p:txBody>
        </p:sp>
        <p:pic>
          <p:nvPicPr>
            <p:cNvPr id="21" name="Picture 20" descr="A picture containing guitar&#10;&#10;Description automatically generated">
              <a:extLst>
                <a:ext uri="{FF2B5EF4-FFF2-40B4-BE49-F238E27FC236}">
                  <a16:creationId xmlns:a16="http://schemas.microsoft.com/office/drawing/2014/main" id="{6D9FBE2C-D1F3-4A71-B2AA-50260082586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668469" y="4019778"/>
              <a:ext cx="919782" cy="919782"/>
            </a:xfrm>
            <a:prstGeom prst="rect">
              <a:avLst/>
            </a:prstGeom>
          </p:spPr>
        </p:pic>
      </p:grpSp>
      <p:grpSp>
        <p:nvGrpSpPr>
          <p:cNvPr id="27" name="Group 26">
            <a:extLst>
              <a:ext uri="{FF2B5EF4-FFF2-40B4-BE49-F238E27FC236}">
                <a16:creationId xmlns:a16="http://schemas.microsoft.com/office/drawing/2014/main" id="{FC587CF9-A1A0-49D5-B2BE-B3C51BED9CA2}"/>
              </a:ext>
            </a:extLst>
          </p:cNvPr>
          <p:cNvGrpSpPr/>
          <p:nvPr/>
        </p:nvGrpSpPr>
        <p:grpSpPr>
          <a:xfrm>
            <a:off x="8324047" y="4943879"/>
            <a:ext cx="1174314" cy="869523"/>
            <a:chOff x="9722879" y="2029915"/>
            <a:chExt cx="1667734" cy="1039621"/>
          </a:xfrm>
        </p:grpSpPr>
        <p:sp>
          <p:nvSpPr>
            <p:cNvPr id="28" name="Rectangle 27">
              <a:extLst>
                <a:ext uri="{FF2B5EF4-FFF2-40B4-BE49-F238E27FC236}">
                  <a16:creationId xmlns:a16="http://schemas.microsoft.com/office/drawing/2014/main" id="{E7B0232F-745C-4152-8059-ED836EB74AB5}"/>
                </a:ext>
              </a:extLst>
            </p:cNvPr>
            <p:cNvSpPr/>
            <p:nvPr/>
          </p:nvSpPr>
          <p:spPr>
            <a:xfrm>
              <a:off x="9722879" y="2029915"/>
              <a:ext cx="1667734" cy="1039621"/>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Software in loop</a:t>
              </a:r>
            </a:p>
          </p:txBody>
        </p:sp>
        <p:pic>
          <p:nvPicPr>
            <p:cNvPr id="29" name="Picture 28" descr="A picture containing text&#10;&#10;Description automatically generated">
              <a:extLst>
                <a:ext uri="{FF2B5EF4-FFF2-40B4-BE49-F238E27FC236}">
                  <a16:creationId xmlns:a16="http://schemas.microsoft.com/office/drawing/2014/main" id="{71506073-2C66-468A-8149-028EAD45F06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924014" y="2137430"/>
              <a:ext cx="1305306" cy="687278"/>
            </a:xfrm>
            <a:prstGeom prst="rect">
              <a:avLst/>
            </a:prstGeom>
          </p:spPr>
        </p:pic>
      </p:grpSp>
      <p:grpSp>
        <p:nvGrpSpPr>
          <p:cNvPr id="30" name="Group 29">
            <a:extLst>
              <a:ext uri="{FF2B5EF4-FFF2-40B4-BE49-F238E27FC236}">
                <a16:creationId xmlns:a16="http://schemas.microsoft.com/office/drawing/2014/main" id="{39EF219F-E05A-41B0-8B32-FB0C108DCA7A}"/>
              </a:ext>
            </a:extLst>
          </p:cNvPr>
          <p:cNvGrpSpPr/>
          <p:nvPr/>
        </p:nvGrpSpPr>
        <p:grpSpPr>
          <a:xfrm>
            <a:off x="9612968" y="4927395"/>
            <a:ext cx="1174314" cy="886007"/>
            <a:chOff x="9742800" y="3201913"/>
            <a:chExt cx="1667734" cy="1179964"/>
          </a:xfrm>
        </p:grpSpPr>
        <p:sp>
          <p:nvSpPr>
            <p:cNvPr id="31" name="Rectangle 30">
              <a:extLst>
                <a:ext uri="{FF2B5EF4-FFF2-40B4-BE49-F238E27FC236}">
                  <a16:creationId xmlns:a16="http://schemas.microsoft.com/office/drawing/2014/main" id="{023C8445-160A-47FF-8902-F83FB28C2DAA}"/>
                </a:ext>
              </a:extLst>
            </p:cNvPr>
            <p:cNvSpPr/>
            <p:nvPr/>
          </p:nvSpPr>
          <p:spPr>
            <a:xfrm>
              <a:off x="9742800" y="3201913"/>
              <a:ext cx="1667734" cy="117996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Hardware in loop</a:t>
              </a:r>
            </a:p>
          </p:txBody>
        </p:sp>
        <p:pic>
          <p:nvPicPr>
            <p:cNvPr id="32" name="Picture 31" descr="A picture containing standing, group, water, people&#10;&#10;Description automatically generated">
              <a:extLst>
                <a:ext uri="{FF2B5EF4-FFF2-40B4-BE49-F238E27FC236}">
                  <a16:creationId xmlns:a16="http://schemas.microsoft.com/office/drawing/2014/main" id="{409D8BE4-E018-4517-AF1F-AE86FAA1659A}"/>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977343" y="3325663"/>
              <a:ext cx="1198648" cy="800915"/>
            </a:xfrm>
            <a:prstGeom prst="rect">
              <a:avLst/>
            </a:prstGeom>
          </p:spPr>
        </p:pic>
      </p:grpSp>
      <p:sp>
        <p:nvSpPr>
          <p:cNvPr id="33" name="TextBox 32">
            <a:extLst>
              <a:ext uri="{FF2B5EF4-FFF2-40B4-BE49-F238E27FC236}">
                <a16:creationId xmlns:a16="http://schemas.microsoft.com/office/drawing/2014/main" id="{185AF18C-5D66-42BA-9D1D-128D5C47432E}"/>
              </a:ext>
            </a:extLst>
          </p:cNvPr>
          <p:cNvSpPr txBox="1"/>
          <p:nvPr/>
        </p:nvSpPr>
        <p:spPr>
          <a:xfrm>
            <a:off x="7569695" y="568597"/>
            <a:ext cx="2711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Simulation, modeling and training</a:t>
            </a:r>
          </a:p>
        </p:txBody>
      </p:sp>
      <p:sp>
        <p:nvSpPr>
          <p:cNvPr id="34" name="TextBox 33">
            <a:extLst>
              <a:ext uri="{FF2B5EF4-FFF2-40B4-BE49-F238E27FC236}">
                <a16:creationId xmlns:a16="http://schemas.microsoft.com/office/drawing/2014/main" id="{A6643297-B5C8-4105-98F0-ABB7EDA30E5B}"/>
              </a:ext>
            </a:extLst>
          </p:cNvPr>
          <p:cNvSpPr txBox="1"/>
          <p:nvPr/>
        </p:nvSpPr>
        <p:spPr>
          <a:xfrm>
            <a:off x="9135615" y="6319082"/>
            <a:ext cx="13361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Verification in lab</a:t>
            </a:r>
          </a:p>
        </p:txBody>
      </p:sp>
      <p:sp>
        <p:nvSpPr>
          <p:cNvPr id="35" name="Rounded Rectangle 85">
            <a:extLst>
              <a:ext uri="{FF2B5EF4-FFF2-40B4-BE49-F238E27FC236}">
                <a16:creationId xmlns:a16="http://schemas.microsoft.com/office/drawing/2014/main" id="{B6ECF036-C13B-4465-9811-FC1CB165B076}"/>
              </a:ext>
            </a:extLst>
          </p:cNvPr>
          <p:cNvSpPr/>
          <p:nvPr/>
        </p:nvSpPr>
        <p:spPr>
          <a:xfrm>
            <a:off x="7954156" y="4562680"/>
            <a:ext cx="3087942"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85">
            <a:extLst>
              <a:ext uri="{FF2B5EF4-FFF2-40B4-BE49-F238E27FC236}">
                <a16:creationId xmlns:a16="http://schemas.microsoft.com/office/drawing/2014/main" id="{AA8496AB-F668-4D99-B4FC-23E86FF137FA}"/>
              </a:ext>
            </a:extLst>
          </p:cNvPr>
          <p:cNvSpPr/>
          <p:nvPr/>
        </p:nvSpPr>
        <p:spPr>
          <a:xfrm>
            <a:off x="3275411" y="1610131"/>
            <a:ext cx="3245898" cy="2593046"/>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85">
            <a:extLst>
              <a:ext uri="{FF2B5EF4-FFF2-40B4-BE49-F238E27FC236}">
                <a16:creationId xmlns:a16="http://schemas.microsoft.com/office/drawing/2014/main" id="{1F2D8482-B2F2-4CC0-9B9F-6F7484251F8A}"/>
              </a:ext>
            </a:extLst>
          </p:cNvPr>
          <p:cNvSpPr/>
          <p:nvPr/>
        </p:nvSpPr>
        <p:spPr>
          <a:xfrm>
            <a:off x="1078777" y="2378566"/>
            <a:ext cx="1695287" cy="2067482"/>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a:extLst>
              <a:ext uri="{FF2B5EF4-FFF2-40B4-BE49-F238E27FC236}">
                <a16:creationId xmlns:a16="http://schemas.microsoft.com/office/drawing/2014/main" id="{D837B100-CD4F-4394-A49A-0BB36DDEDC25}"/>
              </a:ext>
            </a:extLst>
          </p:cNvPr>
          <p:cNvSpPr/>
          <p:nvPr/>
        </p:nvSpPr>
        <p:spPr>
          <a:xfrm>
            <a:off x="2844832" y="3065228"/>
            <a:ext cx="313120" cy="405587"/>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Arrow: Right 38">
            <a:extLst>
              <a:ext uri="{FF2B5EF4-FFF2-40B4-BE49-F238E27FC236}">
                <a16:creationId xmlns:a16="http://schemas.microsoft.com/office/drawing/2014/main" id="{E987E07C-7DA2-4BEA-A467-FE19C2C06A90}"/>
              </a:ext>
            </a:extLst>
          </p:cNvPr>
          <p:cNvSpPr/>
          <p:nvPr/>
        </p:nvSpPr>
        <p:spPr>
          <a:xfrm rot="5400000">
            <a:off x="9315130" y="4203945"/>
            <a:ext cx="380992" cy="405587"/>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D67B188-29FC-43B1-8B8D-3D6B6DD625D1}"/>
              </a:ext>
            </a:extLst>
          </p:cNvPr>
          <p:cNvSpPr/>
          <p:nvPr/>
        </p:nvSpPr>
        <p:spPr>
          <a:xfrm>
            <a:off x="1232808" y="2640836"/>
            <a:ext cx="1451289" cy="165995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ArcticOcean</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like storage box</a:t>
            </a:r>
          </a:p>
        </p:txBody>
      </p:sp>
      <p:grpSp>
        <p:nvGrpSpPr>
          <p:cNvPr id="41" name="Group 40">
            <a:extLst>
              <a:ext uri="{FF2B5EF4-FFF2-40B4-BE49-F238E27FC236}">
                <a16:creationId xmlns:a16="http://schemas.microsoft.com/office/drawing/2014/main" id="{5170DC48-40BB-499F-8B1B-AE41FA38D3A5}"/>
              </a:ext>
            </a:extLst>
          </p:cNvPr>
          <p:cNvGrpSpPr/>
          <p:nvPr/>
        </p:nvGrpSpPr>
        <p:grpSpPr>
          <a:xfrm>
            <a:off x="3563346" y="1777931"/>
            <a:ext cx="666152" cy="601483"/>
            <a:chOff x="2518203" y="2222776"/>
            <a:chExt cx="1046707" cy="934874"/>
          </a:xfrm>
        </p:grpSpPr>
        <p:sp>
          <p:nvSpPr>
            <p:cNvPr id="42" name="Rectangle 41">
              <a:extLst>
                <a:ext uri="{FF2B5EF4-FFF2-40B4-BE49-F238E27FC236}">
                  <a16:creationId xmlns:a16="http://schemas.microsoft.com/office/drawing/2014/main" id="{E696385A-222B-4CC8-812B-7914244D4A70}"/>
                </a:ext>
              </a:extLst>
            </p:cNvPr>
            <p:cNvSpPr/>
            <p:nvPr/>
          </p:nvSpPr>
          <p:spPr>
            <a:xfrm>
              <a:off x="2518203" y="2222776"/>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Cleaning</a:t>
              </a:r>
            </a:p>
          </p:txBody>
        </p:sp>
        <p:pic>
          <p:nvPicPr>
            <p:cNvPr id="43" name="Picture 42">
              <a:extLst>
                <a:ext uri="{FF2B5EF4-FFF2-40B4-BE49-F238E27FC236}">
                  <a16:creationId xmlns:a16="http://schemas.microsoft.com/office/drawing/2014/main" id="{7FC6F92C-7C0E-4F9B-B929-124FC236DC7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2805800" y="2331631"/>
              <a:ext cx="519912" cy="519912"/>
            </a:xfrm>
            <a:prstGeom prst="rect">
              <a:avLst/>
            </a:prstGeom>
          </p:spPr>
        </p:pic>
      </p:grpSp>
      <p:grpSp>
        <p:nvGrpSpPr>
          <p:cNvPr id="44" name="Group 43">
            <a:extLst>
              <a:ext uri="{FF2B5EF4-FFF2-40B4-BE49-F238E27FC236}">
                <a16:creationId xmlns:a16="http://schemas.microsoft.com/office/drawing/2014/main" id="{84F8E40C-0FE7-4117-9718-5B490748BD42}"/>
              </a:ext>
            </a:extLst>
          </p:cNvPr>
          <p:cNvGrpSpPr/>
          <p:nvPr/>
        </p:nvGrpSpPr>
        <p:grpSpPr>
          <a:xfrm>
            <a:off x="4302201" y="1777083"/>
            <a:ext cx="666152" cy="601483"/>
            <a:chOff x="2955135" y="3669332"/>
            <a:chExt cx="1046707" cy="934874"/>
          </a:xfrm>
        </p:grpSpPr>
        <p:sp>
          <p:nvSpPr>
            <p:cNvPr id="45" name="Rectangle 44">
              <a:extLst>
                <a:ext uri="{FF2B5EF4-FFF2-40B4-BE49-F238E27FC236}">
                  <a16:creationId xmlns:a16="http://schemas.microsoft.com/office/drawing/2014/main" id="{A888729A-CF81-43E1-AC36-5FCA62360F47}"/>
                </a:ext>
              </a:extLst>
            </p:cNvPr>
            <p:cNvSpPr/>
            <p:nvPr/>
          </p:nvSpPr>
          <p:spPr>
            <a:xfrm>
              <a:off x="2955135" y="3669332"/>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Tagging</a:t>
              </a:r>
            </a:p>
          </p:txBody>
        </p:sp>
        <p:pic>
          <p:nvPicPr>
            <p:cNvPr id="46" name="Picture 45" descr="A picture containing clock&#10;&#10;Description automatically generated">
              <a:extLst>
                <a:ext uri="{FF2B5EF4-FFF2-40B4-BE49-F238E27FC236}">
                  <a16:creationId xmlns:a16="http://schemas.microsoft.com/office/drawing/2014/main" id="{D6484AB1-C13F-47AA-A756-D4D7EF4EABD1}"/>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flipH="1">
              <a:off x="3181387" y="3819652"/>
              <a:ext cx="645848" cy="545787"/>
            </a:xfrm>
            <a:prstGeom prst="rect">
              <a:avLst/>
            </a:prstGeom>
          </p:spPr>
        </p:pic>
      </p:grpSp>
      <p:sp>
        <p:nvSpPr>
          <p:cNvPr id="47" name="Rectangle 46">
            <a:extLst>
              <a:ext uri="{FF2B5EF4-FFF2-40B4-BE49-F238E27FC236}">
                <a16:creationId xmlns:a16="http://schemas.microsoft.com/office/drawing/2014/main" id="{8FECFBDD-1212-4A59-A902-903635425B8B}"/>
              </a:ext>
            </a:extLst>
          </p:cNvPr>
          <p:cNvSpPr/>
          <p:nvPr/>
        </p:nvSpPr>
        <p:spPr>
          <a:xfrm>
            <a:off x="7978892" y="2915535"/>
            <a:ext cx="2095744" cy="1232913"/>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8" name="Rounded Rectangle 85">
            <a:extLst>
              <a:ext uri="{FF2B5EF4-FFF2-40B4-BE49-F238E27FC236}">
                <a16:creationId xmlns:a16="http://schemas.microsoft.com/office/drawing/2014/main" id="{87A5B40B-F2E8-47FB-BE02-72C65AC27C08}"/>
              </a:ext>
            </a:extLst>
          </p:cNvPr>
          <p:cNvSpPr/>
          <p:nvPr/>
        </p:nvSpPr>
        <p:spPr>
          <a:xfrm>
            <a:off x="2115369" y="4562680"/>
            <a:ext cx="5565376" cy="1723891"/>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AE26AC4E-3159-44D0-AD2E-23F4273FF60F}"/>
              </a:ext>
            </a:extLst>
          </p:cNvPr>
          <p:cNvSpPr/>
          <p:nvPr/>
        </p:nvSpPr>
        <p:spPr>
          <a:xfrm>
            <a:off x="4624372" y="4900377"/>
            <a:ext cx="170469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7C6790B-B8B2-4A51-B936-A86DA51E7AF2}"/>
              </a:ext>
            </a:extLst>
          </p:cNvPr>
          <p:cNvSpPr txBox="1"/>
          <p:nvPr/>
        </p:nvSpPr>
        <p:spPr>
          <a:xfrm>
            <a:off x="3844873" y="6306693"/>
            <a:ext cx="20308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Backup and Archiving</a:t>
            </a:r>
          </a:p>
        </p:txBody>
      </p:sp>
      <p:cxnSp>
        <p:nvCxnSpPr>
          <p:cNvPr id="51" name="Connector: Elbow 50">
            <a:extLst>
              <a:ext uri="{FF2B5EF4-FFF2-40B4-BE49-F238E27FC236}">
                <a16:creationId xmlns:a16="http://schemas.microsoft.com/office/drawing/2014/main" id="{CA2D2ABB-158C-4C4E-BC96-E9FFC7D196DA}"/>
              </a:ext>
            </a:extLst>
          </p:cNvPr>
          <p:cNvCxnSpPr>
            <a:cxnSpLocks/>
          </p:cNvCxnSpPr>
          <p:nvPr/>
        </p:nvCxnSpPr>
        <p:spPr>
          <a:xfrm rot="16200000" flipH="1">
            <a:off x="5241308" y="3195263"/>
            <a:ext cx="631962" cy="15069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64094C8-49DA-42DA-B561-2811014DDED0}"/>
              </a:ext>
            </a:extLst>
          </p:cNvPr>
          <p:cNvCxnSpPr>
            <a:cxnSpLocks/>
            <a:stCxn id="47" idx="2"/>
          </p:cNvCxnSpPr>
          <p:nvPr/>
        </p:nvCxnSpPr>
        <p:spPr>
          <a:xfrm rot="5400000">
            <a:off x="8069199" y="3307151"/>
            <a:ext cx="116268" cy="1798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A picture containing drawing&#10;&#10;Description automatically generated">
            <a:extLst>
              <a:ext uri="{FF2B5EF4-FFF2-40B4-BE49-F238E27FC236}">
                <a16:creationId xmlns:a16="http://schemas.microsoft.com/office/drawing/2014/main" id="{A7DAC7A5-8AC3-43BE-ABC7-28F3366EAE98}"/>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252741" y="2493248"/>
            <a:ext cx="1375224" cy="1375224"/>
          </a:xfrm>
          <a:prstGeom prst="rect">
            <a:avLst/>
          </a:prstGeom>
        </p:spPr>
      </p:pic>
      <p:grpSp>
        <p:nvGrpSpPr>
          <p:cNvPr id="54" name="Group 53">
            <a:extLst>
              <a:ext uri="{FF2B5EF4-FFF2-40B4-BE49-F238E27FC236}">
                <a16:creationId xmlns:a16="http://schemas.microsoft.com/office/drawing/2014/main" id="{7876C3AD-FC84-494A-94E0-A234550CDA50}"/>
              </a:ext>
            </a:extLst>
          </p:cNvPr>
          <p:cNvGrpSpPr/>
          <p:nvPr/>
        </p:nvGrpSpPr>
        <p:grpSpPr>
          <a:xfrm>
            <a:off x="1552524" y="3118327"/>
            <a:ext cx="820130" cy="640080"/>
            <a:chOff x="629899" y="3017405"/>
            <a:chExt cx="555922" cy="507851"/>
          </a:xfrm>
        </p:grpSpPr>
        <p:pic>
          <p:nvPicPr>
            <p:cNvPr id="55" name="Picture 54">
              <a:extLst>
                <a:ext uri="{FF2B5EF4-FFF2-40B4-BE49-F238E27FC236}">
                  <a16:creationId xmlns:a16="http://schemas.microsoft.com/office/drawing/2014/main" id="{32D4338C-0D47-4F0C-A751-15F323F0BDD2}"/>
                </a:ext>
              </a:extLst>
            </p:cNvPr>
            <p:cNvPicPr>
              <a:picLocks noChangeAspect="1"/>
            </p:cNvPicPr>
            <p:nvPr/>
          </p:nvPicPr>
          <p:blipFill>
            <a:blip r:embed="rId20"/>
            <a:stretch>
              <a:fillRect/>
            </a:stretch>
          </p:blipFill>
          <p:spPr>
            <a:xfrm flipH="1">
              <a:off x="629899" y="3126070"/>
              <a:ext cx="555922" cy="399186"/>
            </a:xfrm>
            <a:prstGeom prst="rect">
              <a:avLst/>
            </a:prstGeom>
          </p:spPr>
        </p:pic>
        <p:pic>
          <p:nvPicPr>
            <p:cNvPr id="56" name="Picture 55">
              <a:extLst>
                <a:ext uri="{FF2B5EF4-FFF2-40B4-BE49-F238E27FC236}">
                  <a16:creationId xmlns:a16="http://schemas.microsoft.com/office/drawing/2014/main" id="{153F311F-F19E-46D0-BE4D-2C72800BC807}"/>
                </a:ext>
              </a:extLst>
            </p:cNvPr>
            <p:cNvPicPr>
              <a:picLocks noChangeAspect="1"/>
            </p:cNvPicPr>
            <p:nvPr/>
          </p:nvPicPr>
          <p:blipFill>
            <a:blip r:embed="rId20"/>
            <a:stretch>
              <a:fillRect/>
            </a:stretch>
          </p:blipFill>
          <p:spPr>
            <a:xfrm flipH="1">
              <a:off x="629899" y="3017405"/>
              <a:ext cx="555922" cy="399186"/>
            </a:xfrm>
            <a:prstGeom prst="rect">
              <a:avLst/>
            </a:prstGeom>
          </p:spPr>
        </p:pic>
      </p:grpSp>
      <p:pic>
        <p:nvPicPr>
          <p:cNvPr id="57" name="Picture 56" descr="A picture containing mirror&#10;&#10;Description automatically generated">
            <a:extLst>
              <a:ext uri="{FF2B5EF4-FFF2-40B4-BE49-F238E27FC236}">
                <a16:creationId xmlns:a16="http://schemas.microsoft.com/office/drawing/2014/main" id="{4BCB3D13-54B1-4E84-83D9-379F33E9F786}"/>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6430503" y="4900266"/>
            <a:ext cx="1196741" cy="1196741"/>
          </a:xfrm>
          <a:prstGeom prst="rect">
            <a:avLst/>
          </a:prstGeom>
        </p:spPr>
      </p:pic>
      <p:grpSp>
        <p:nvGrpSpPr>
          <p:cNvPr id="58" name="Group 57">
            <a:extLst>
              <a:ext uri="{FF2B5EF4-FFF2-40B4-BE49-F238E27FC236}">
                <a16:creationId xmlns:a16="http://schemas.microsoft.com/office/drawing/2014/main" id="{F4C58CE8-5866-4F90-9E56-C86DAFBA1359}"/>
              </a:ext>
            </a:extLst>
          </p:cNvPr>
          <p:cNvGrpSpPr/>
          <p:nvPr/>
        </p:nvGrpSpPr>
        <p:grpSpPr>
          <a:xfrm>
            <a:off x="3664799" y="2883572"/>
            <a:ext cx="2171827" cy="1225288"/>
            <a:chOff x="2406168" y="2467913"/>
            <a:chExt cx="2171827" cy="1225288"/>
          </a:xfrm>
        </p:grpSpPr>
        <p:sp>
          <p:nvSpPr>
            <p:cNvPr id="59" name="Rectangle 58">
              <a:extLst>
                <a:ext uri="{FF2B5EF4-FFF2-40B4-BE49-F238E27FC236}">
                  <a16:creationId xmlns:a16="http://schemas.microsoft.com/office/drawing/2014/main" id="{57475927-EC7F-425A-8DE6-738DB7E59E18}"/>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0" name="Flowchart: Process 59">
              <a:extLst>
                <a:ext uri="{FF2B5EF4-FFF2-40B4-BE49-F238E27FC236}">
                  <a16:creationId xmlns:a16="http://schemas.microsoft.com/office/drawing/2014/main" id="{69781813-69A4-4F10-84E3-2C37E9BA10AB}"/>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Distributed 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Object, HDFS</a:t>
              </a:r>
            </a:p>
          </p:txBody>
        </p:sp>
        <p:pic>
          <p:nvPicPr>
            <p:cNvPr id="61" name="Picture 60">
              <a:extLst>
                <a:ext uri="{FF2B5EF4-FFF2-40B4-BE49-F238E27FC236}">
                  <a16:creationId xmlns:a16="http://schemas.microsoft.com/office/drawing/2014/main" id="{8A1B710F-A3EC-4B79-AB98-1879BCB35B60}"/>
                </a:ext>
              </a:extLst>
            </p:cNvPr>
            <p:cNvPicPr>
              <a:picLocks noChangeAspect="1"/>
            </p:cNvPicPr>
            <p:nvPr/>
          </p:nvPicPr>
          <p:blipFill>
            <a:blip r:embed="rId23"/>
            <a:stretch>
              <a:fillRect/>
            </a:stretch>
          </p:blipFill>
          <p:spPr>
            <a:xfrm>
              <a:off x="2507566" y="2591638"/>
              <a:ext cx="722825" cy="993227"/>
            </a:xfrm>
            <a:prstGeom prst="rect">
              <a:avLst/>
            </a:prstGeom>
          </p:spPr>
        </p:pic>
        <p:pic>
          <p:nvPicPr>
            <p:cNvPr id="62" name="Picture 61">
              <a:extLst>
                <a:ext uri="{FF2B5EF4-FFF2-40B4-BE49-F238E27FC236}">
                  <a16:creationId xmlns:a16="http://schemas.microsoft.com/office/drawing/2014/main" id="{4D996FE4-AD6C-4F16-89D7-71B8EA19C6FA}"/>
                </a:ext>
              </a:extLst>
            </p:cNvPr>
            <p:cNvPicPr>
              <a:picLocks noChangeAspect="1"/>
            </p:cNvPicPr>
            <p:nvPr/>
          </p:nvPicPr>
          <p:blipFill>
            <a:blip r:embed="rId24"/>
            <a:stretch>
              <a:fillRect/>
            </a:stretch>
          </p:blipFill>
          <p:spPr>
            <a:xfrm>
              <a:off x="2859659" y="3132955"/>
              <a:ext cx="1550394" cy="447462"/>
            </a:xfrm>
            <a:prstGeom prst="rect">
              <a:avLst/>
            </a:prstGeom>
          </p:spPr>
        </p:pic>
      </p:grpSp>
      <p:grpSp>
        <p:nvGrpSpPr>
          <p:cNvPr id="63" name="Group 62">
            <a:extLst>
              <a:ext uri="{FF2B5EF4-FFF2-40B4-BE49-F238E27FC236}">
                <a16:creationId xmlns:a16="http://schemas.microsoft.com/office/drawing/2014/main" id="{7808820E-1ECE-48CE-B60B-50663B36D70F}"/>
              </a:ext>
            </a:extLst>
          </p:cNvPr>
          <p:cNvGrpSpPr/>
          <p:nvPr/>
        </p:nvGrpSpPr>
        <p:grpSpPr>
          <a:xfrm>
            <a:off x="5061326" y="1784650"/>
            <a:ext cx="738854" cy="601483"/>
            <a:chOff x="4143576" y="2333895"/>
            <a:chExt cx="999117" cy="824759"/>
          </a:xfrm>
        </p:grpSpPr>
        <p:sp>
          <p:nvSpPr>
            <p:cNvPr id="64" name="Rectangle 63">
              <a:extLst>
                <a:ext uri="{FF2B5EF4-FFF2-40B4-BE49-F238E27FC236}">
                  <a16:creationId xmlns:a16="http://schemas.microsoft.com/office/drawing/2014/main" id="{C82830FE-95B4-4597-9238-2624103F26B4}"/>
                </a:ext>
              </a:extLst>
            </p:cNvPr>
            <p:cNvSpPr/>
            <p:nvPr/>
          </p:nvSpPr>
          <p:spPr>
            <a:xfrm>
              <a:off x="4143576" y="2333895"/>
              <a:ext cx="999117" cy="824759"/>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Training data </a:t>
              </a:r>
            </a:p>
          </p:txBody>
        </p:sp>
        <p:pic>
          <p:nvPicPr>
            <p:cNvPr id="65" name="Picture 64">
              <a:extLst>
                <a:ext uri="{FF2B5EF4-FFF2-40B4-BE49-F238E27FC236}">
                  <a16:creationId xmlns:a16="http://schemas.microsoft.com/office/drawing/2014/main" id="{BA68E4A5-25E1-49BD-A6BE-E916DEFBC1A0}"/>
                </a:ext>
              </a:extLst>
            </p:cNvPr>
            <p:cNvPicPr>
              <a:picLocks noChangeAspect="1"/>
            </p:cNvPicPr>
            <p:nvPr/>
          </p:nvPicPr>
          <p:blipFill>
            <a:blip r:embed="rId25">
              <a:extLst>
                <a:ext uri="{837473B0-CC2E-450A-ABE3-18F120FF3D39}">
                  <a1611:picAttrSrcUrl xmlns:a1611="http://schemas.microsoft.com/office/drawing/2016/11/main" r:id="rId26"/>
                </a:ext>
              </a:extLst>
            </a:blip>
            <a:stretch>
              <a:fillRect/>
            </a:stretch>
          </p:blipFill>
          <p:spPr>
            <a:xfrm>
              <a:off x="4385664" y="2433040"/>
              <a:ext cx="496577" cy="485952"/>
            </a:xfrm>
            <a:prstGeom prst="rect">
              <a:avLst/>
            </a:prstGeom>
          </p:spPr>
        </p:pic>
      </p:grpSp>
      <p:grpSp>
        <p:nvGrpSpPr>
          <p:cNvPr id="66" name="Group 65">
            <a:extLst>
              <a:ext uri="{FF2B5EF4-FFF2-40B4-BE49-F238E27FC236}">
                <a16:creationId xmlns:a16="http://schemas.microsoft.com/office/drawing/2014/main" id="{D6DD7001-E91D-44A5-87F6-869597DB4F7B}"/>
              </a:ext>
            </a:extLst>
          </p:cNvPr>
          <p:cNvGrpSpPr/>
          <p:nvPr/>
        </p:nvGrpSpPr>
        <p:grpSpPr>
          <a:xfrm>
            <a:off x="2263271" y="4892942"/>
            <a:ext cx="2171827" cy="1225288"/>
            <a:chOff x="2406168" y="2467913"/>
            <a:chExt cx="2171827" cy="1225288"/>
          </a:xfrm>
        </p:grpSpPr>
        <p:sp>
          <p:nvSpPr>
            <p:cNvPr id="67" name="Rectangle 66">
              <a:extLst>
                <a:ext uri="{FF2B5EF4-FFF2-40B4-BE49-F238E27FC236}">
                  <a16:creationId xmlns:a16="http://schemas.microsoft.com/office/drawing/2014/main" id="{93C5533A-6C7E-4B87-B6C6-BC478E39C483}"/>
                </a:ext>
              </a:extLst>
            </p:cNvPr>
            <p:cNvSpPr/>
            <p:nvPr/>
          </p:nvSpPr>
          <p:spPr>
            <a:xfrm>
              <a:off x="2406168" y="2467913"/>
              <a:ext cx="2171827" cy="1225288"/>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8" name="Flowchart: Process 67">
              <a:extLst>
                <a:ext uri="{FF2B5EF4-FFF2-40B4-BE49-F238E27FC236}">
                  <a16:creationId xmlns:a16="http://schemas.microsoft.com/office/drawing/2014/main" id="{C7966DAB-C853-4955-A583-1EFAAD539C1A}"/>
                </a:ext>
              </a:extLst>
            </p:cNvPr>
            <p:cNvSpPr/>
            <p:nvPr/>
          </p:nvSpPr>
          <p:spPr>
            <a:xfrm>
              <a:off x="3243994" y="2598423"/>
              <a:ext cx="1166059" cy="53453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Distributed 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Object, HDFS</a:t>
              </a:r>
            </a:p>
          </p:txBody>
        </p:sp>
        <p:pic>
          <p:nvPicPr>
            <p:cNvPr id="69" name="Picture 68">
              <a:extLst>
                <a:ext uri="{FF2B5EF4-FFF2-40B4-BE49-F238E27FC236}">
                  <a16:creationId xmlns:a16="http://schemas.microsoft.com/office/drawing/2014/main" id="{5D84360C-7D37-4996-84AF-6643D271119A}"/>
                </a:ext>
              </a:extLst>
            </p:cNvPr>
            <p:cNvPicPr>
              <a:picLocks noChangeAspect="1"/>
            </p:cNvPicPr>
            <p:nvPr/>
          </p:nvPicPr>
          <p:blipFill>
            <a:blip r:embed="rId23"/>
            <a:stretch>
              <a:fillRect/>
            </a:stretch>
          </p:blipFill>
          <p:spPr>
            <a:xfrm>
              <a:off x="2507566" y="2591638"/>
              <a:ext cx="722825" cy="993227"/>
            </a:xfrm>
            <a:prstGeom prst="rect">
              <a:avLst/>
            </a:prstGeom>
          </p:spPr>
        </p:pic>
        <p:pic>
          <p:nvPicPr>
            <p:cNvPr id="70" name="Picture 69">
              <a:extLst>
                <a:ext uri="{FF2B5EF4-FFF2-40B4-BE49-F238E27FC236}">
                  <a16:creationId xmlns:a16="http://schemas.microsoft.com/office/drawing/2014/main" id="{2B1CBF6A-0A65-4747-8030-C9B1175763DA}"/>
                </a:ext>
              </a:extLst>
            </p:cNvPr>
            <p:cNvPicPr>
              <a:picLocks noChangeAspect="1"/>
            </p:cNvPicPr>
            <p:nvPr/>
          </p:nvPicPr>
          <p:blipFill>
            <a:blip r:embed="rId24"/>
            <a:stretch>
              <a:fillRect/>
            </a:stretch>
          </p:blipFill>
          <p:spPr>
            <a:xfrm>
              <a:off x="2859659" y="3132955"/>
              <a:ext cx="1550394" cy="447462"/>
            </a:xfrm>
            <a:prstGeom prst="rect">
              <a:avLst/>
            </a:prstGeom>
          </p:spPr>
        </p:pic>
      </p:grpSp>
      <p:pic>
        <p:nvPicPr>
          <p:cNvPr id="71" name="Picture 70">
            <a:extLst>
              <a:ext uri="{FF2B5EF4-FFF2-40B4-BE49-F238E27FC236}">
                <a16:creationId xmlns:a16="http://schemas.microsoft.com/office/drawing/2014/main" id="{6F6F8C3A-029B-420E-9755-6C18AAF8F896}"/>
              </a:ext>
            </a:extLst>
          </p:cNvPr>
          <p:cNvPicPr>
            <a:picLocks noChangeAspect="1"/>
          </p:cNvPicPr>
          <p:nvPr/>
        </p:nvPicPr>
        <p:blipFill>
          <a:blip r:embed="rId27"/>
          <a:stretch>
            <a:fillRect/>
          </a:stretch>
        </p:blipFill>
        <p:spPr>
          <a:xfrm>
            <a:off x="4696979" y="4919606"/>
            <a:ext cx="1377430" cy="960410"/>
          </a:xfrm>
          <a:prstGeom prst="rect">
            <a:avLst/>
          </a:prstGeom>
        </p:spPr>
      </p:pic>
      <p:sp>
        <p:nvSpPr>
          <p:cNvPr id="72" name="TextBox 71">
            <a:extLst>
              <a:ext uri="{FF2B5EF4-FFF2-40B4-BE49-F238E27FC236}">
                <a16:creationId xmlns:a16="http://schemas.microsoft.com/office/drawing/2014/main" id="{73519793-1FC9-4BA0-A18D-9116F76BC82A}"/>
              </a:ext>
            </a:extLst>
          </p:cNvPr>
          <p:cNvSpPr txBox="1"/>
          <p:nvPr/>
        </p:nvSpPr>
        <p:spPr>
          <a:xfrm>
            <a:off x="4696979" y="5876665"/>
            <a:ext cx="154610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SONY optical disk archive</a:t>
            </a:r>
          </a:p>
        </p:txBody>
      </p:sp>
      <p:cxnSp>
        <p:nvCxnSpPr>
          <p:cNvPr id="73" name="Connector: Elbow 72">
            <a:extLst>
              <a:ext uri="{FF2B5EF4-FFF2-40B4-BE49-F238E27FC236}">
                <a16:creationId xmlns:a16="http://schemas.microsoft.com/office/drawing/2014/main" id="{A7DB7EDC-23EC-41BA-BA02-29EB9DA90581}"/>
              </a:ext>
            </a:extLst>
          </p:cNvPr>
          <p:cNvCxnSpPr>
            <a:cxnSpLocks/>
            <a:endCxn id="49" idx="0"/>
          </p:cNvCxnSpPr>
          <p:nvPr/>
        </p:nvCxnSpPr>
        <p:spPr>
          <a:xfrm rot="5400000">
            <a:off x="5895862" y="4026907"/>
            <a:ext cx="454329" cy="1292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CDC454C2-655B-4BA3-993A-0A702B3AFBA6}"/>
              </a:ext>
            </a:extLst>
          </p:cNvPr>
          <p:cNvCxnSpPr>
            <a:cxnSpLocks/>
            <a:endCxn id="57" idx="0"/>
          </p:cNvCxnSpPr>
          <p:nvPr/>
        </p:nvCxnSpPr>
        <p:spPr>
          <a:xfrm rot="16200000" flipH="1">
            <a:off x="6671993" y="4543385"/>
            <a:ext cx="454218" cy="259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Arrow: Up-Down 74">
            <a:extLst>
              <a:ext uri="{FF2B5EF4-FFF2-40B4-BE49-F238E27FC236}">
                <a16:creationId xmlns:a16="http://schemas.microsoft.com/office/drawing/2014/main" id="{31C06047-B0B9-4DBA-ABE0-FB607E3339FC}"/>
              </a:ext>
            </a:extLst>
          </p:cNvPr>
          <p:cNvSpPr/>
          <p:nvPr/>
        </p:nvSpPr>
        <p:spPr>
          <a:xfrm>
            <a:off x="3737457" y="4116261"/>
            <a:ext cx="378362" cy="758695"/>
          </a:xfrm>
          <a:prstGeom prst="up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82120FFE-9749-47D0-94A2-CB31110589BD}"/>
              </a:ext>
            </a:extLst>
          </p:cNvPr>
          <p:cNvPicPr>
            <a:picLocks noChangeAspect="1"/>
          </p:cNvPicPr>
          <p:nvPr/>
        </p:nvPicPr>
        <p:blipFill>
          <a:blip r:embed="rId28"/>
          <a:stretch>
            <a:fillRect/>
          </a:stretch>
        </p:blipFill>
        <p:spPr>
          <a:xfrm>
            <a:off x="7980868" y="2896902"/>
            <a:ext cx="2093768" cy="932867"/>
          </a:xfrm>
          <a:prstGeom prst="rect">
            <a:avLst/>
          </a:prstGeom>
        </p:spPr>
      </p:pic>
      <p:sp>
        <p:nvSpPr>
          <p:cNvPr id="77" name="TextBox 76">
            <a:extLst>
              <a:ext uri="{FF2B5EF4-FFF2-40B4-BE49-F238E27FC236}">
                <a16:creationId xmlns:a16="http://schemas.microsoft.com/office/drawing/2014/main" id="{57C1DBAC-B5FA-4D44-9FC0-D5A06FCEFF51}"/>
              </a:ext>
            </a:extLst>
          </p:cNvPr>
          <p:cNvSpPr txBox="1"/>
          <p:nvPr/>
        </p:nvSpPr>
        <p:spPr>
          <a:xfrm>
            <a:off x="8067023" y="3868472"/>
            <a:ext cx="19281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NAS on all-flash Dorado</a:t>
            </a:r>
          </a:p>
        </p:txBody>
      </p:sp>
      <p:sp>
        <p:nvSpPr>
          <p:cNvPr id="78" name="Arrow: Left-Right 77">
            <a:extLst>
              <a:ext uri="{FF2B5EF4-FFF2-40B4-BE49-F238E27FC236}">
                <a16:creationId xmlns:a16="http://schemas.microsoft.com/office/drawing/2014/main" id="{7D27A793-038A-48EB-BC72-D962EE55B17B}"/>
              </a:ext>
            </a:extLst>
          </p:cNvPr>
          <p:cNvSpPr/>
          <p:nvPr/>
        </p:nvSpPr>
        <p:spPr>
          <a:xfrm>
            <a:off x="5953976" y="3084315"/>
            <a:ext cx="1932960" cy="362664"/>
          </a:xfrm>
          <a:prstGeom prst="lef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0833A891-11C7-48DE-8BDB-D069C7169D0C}"/>
              </a:ext>
            </a:extLst>
          </p:cNvPr>
          <p:cNvSpPr txBox="1"/>
          <p:nvPr/>
        </p:nvSpPr>
        <p:spPr>
          <a:xfrm>
            <a:off x="6366489" y="2862145"/>
            <a:ext cx="1112130"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sp>
        <p:nvSpPr>
          <p:cNvPr id="80" name="TextBox 79">
            <a:extLst>
              <a:ext uri="{FF2B5EF4-FFF2-40B4-BE49-F238E27FC236}">
                <a16:creationId xmlns:a16="http://schemas.microsoft.com/office/drawing/2014/main" id="{21D0A217-154F-45A7-B726-5F83D33920A7}"/>
              </a:ext>
            </a:extLst>
          </p:cNvPr>
          <p:cNvSpPr txBox="1"/>
          <p:nvPr/>
        </p:nvSpPr>
        <p:spPr>
          <a:xfrm>
            <a:off x="2839639" y="4249610"/>
            <a:ext cx="11121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Storage Link</a:t>
            </a:r>
          </a:p>
        </p:txBody>
      </p:sp>
      <p:pic>
        <p:nvPicPr>
          <p:cNvPr id="81" name="Picture 80">
            <a:extLst>
              <a:ext uri="{FF2B5EF4-FFF2-40B4-BE49-F238E27FC236}">
                <a16:creationId xmlns:a16="http://schemas.microsoft.com/office/drawing/2014/main" id="{F7FC82A9-475E-4152-8C36-385C9DF1CB40}"/>
              </a:ext>
            </a:extLst>
          </p:cNvPr>
          <p:cNvPicPr>
            <a:picLocks noChangeAspect="1"/>
          </p:cNvPicPr>
          <p:nvPr/>
        </p:nvPicPr>
        <p:blipFill>
          <a:blip r:embed="rId29"/>
          <a:stretch>
            <a:fillRect/>
          </a:stretch>
        </p:blipFill>
        <p:spPr>
          <a:xfrm>
            <a:off x="4388962" y="2458115"/>
            <a:ext cx="873216" cy="403800"/>
          </a:xfrm>
          <a:prstGeom prst="rect">
            <a:avLst/>
          </a:prstGeom>
        </p:spPr>
      </p:pic>
      <p:pic>
        <p:nvPicPr>
          <p:cNvPr id="82" name="Picture 81">
            <a:extLst>
              <a:ext uri="{FF2B5EF4-FFF2-40B4-BE49-F238E27FC236}">
                <a16:creationId xmlns:a16="http://schemas.microsoft.com/office/drawing/2014/main" id="{1E9D2C52-DB68-416B-AED2-2F314269EF1B}"/>
              </a:ext>
            </a:extLst>
          </p:cNvPr>
          <p:cNvPicPr>
            <a:picLocks noChangeAspect="1"/>
          </p:cNvPicPr>
          <p:nvPr/>
        </p:nvPicPr>
        <p:blipFill>
          <a:blip r:embed="rId30"/>
          <a:stretch>
            <a:fillRect/>
          </a:stretch>
        </p:blipFill>
        <p:spPr>
          <a:xfrm>
            <a:off x="3540563" y="2485529"/>
            <a:ext cx="916391" cy="382060"/>
          </a:xfrm>
          <a:prstGeom prst="rect">
            <a:avLst/>
          </a:prstGeom>
        </p:spPr>
      </p:pic>
      <p:sp>
        <p:nvSpPr>
          <p:cNvPr id="83" name="TextBox 82">
            <a:extLst>
              <a:ext uri="{FF2B5EF4-FFF2-40B4-BE49-F238E27FC236}">
                <a16:creationId xmlns:a16="http://schemas.microsoft.com/office/drawing/2014/main" id="{F7F51170-8BDC-4743-8B09-BB0F4E1F8D7A}"/>
              </a:ext>
            </a:extLst>
          </p:cNvPr>
          <p:cNvSpPr txBox="1"/>
          <p:nvPr/>
        </p:nvSpPr>
        <p:spPr>
          <a:xfrm>
            <a:off x="5762451" y="2082515"/>
            <a:ext cx="81515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Huawei Servers Compute and VDI</a:t>
            </a:r>
          </a:p>
        </p:txBody>
      </p:sp>
      <p:sp>
        <p:nvSpPr>
          <p:cNvPr id="86" name="TextBox 85">
            <a:extLst>
              <a:ext uri="{FF2B5EF4-FFF2-40B4-BE49-F238E27FC236}">
                <a16:creationId xmlns:a16="http://schemas.microsoft.com/office/drawing/2014/main" id="{C7669BD3-6D11-47D9-89FB-38B0A26F1035}"/>
              </a:ext>
            </a:extLst>
          </p:cNvPr>
          <p:cNvSpPr txBox="1"/>
          <p:nvPr/>
        </p:nvSpPr>
        <p:spPr>
          <a:xfrm>
            <a:off x="6769330" y="5498636"/>
            <a:ext cx="5724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a:t>
            </a:r>
          </a:p>
        </p:txBody>
      </p:sp>
      <p:pic>
        <p:nvPicPr>
          <p:cNvPr id="87" name="Picture 86">
            <a:extLst>
              <a:ext uri="{FF2B5EF4-FFF2-40B4-BE49-F238E27FC236}">
                <a16:creationId xmlns:a16="http://schemas.microsoft.com/office/drawing/2014/main" id="{9982076F-0A2D-41E2-B52C-B62271C9E2E7}"/>
              </a:ext>
            </a:extLst>
          </p:cNvPr>
          <p:cNvPicPr>
            <a:picLocks noChangeAspect="1"/>
          </p:cNvPicPr>
          <p:nvPr/>
        </p:nvPicPr>
        <p:blipFill>
          <a:blip r:embed="rId30"/>
          <a:stretch>
            <a:fillRect/>
          </a:stretch>
        </p:blipFill>
        <p:spPr>
          <a:xfrm>
            <a:off x="8455102" y="5834983"/>
            <a:ext cx="916391" cy="382060"/>
          </a:xfrm>
          <a:prstGeom prst="rect">
            <a:avLst/>
          </a:prstGeom>
        </p:spPr>
      </p:pic>
      <p:sp>
        <p:nvSpPr>
          <p:cNvPr id="88" name="TextBox 87">
            <a:extLst>
              <a:ext uri="{FF2B5EF4-FFF2-40B4-BE49-F238E27FC236}">
                <a16:creationId xmlns:a16="http://schemas.microsoft.com/office/drawing/2014/main" id="{9A5288DC-2EEB-4672-95F2-A8DB52F3763D}"/>
              </a:ext>
            </a:extLst>
          </p:cNvPr>
          <p:cNvSpPr txBox="1"/>
          <p:nvPr/>
        </p:nvSpPr>
        <p:spPr>
          <a:xfrm>
            <a:off x="3934564" y="3633845"/>
            <a:ext cx="1302605" cy="230832"/>
          </a:xfrm>
          <a:prstGeom prst="rect">
            <a:avLst/>
          </a:prstGeom>
          <a:solidFill>
            <a:srgbClr val="FFFFFF"/>
          </a:solidFill>
        </p:spPr>
        <p:txBody>
          <a:bodyPr wrap="square" rtlCol="0">
            <a:spAutoFit/>
          </a:bodyPr>
          <a:lstStyle/>
          <a:p>
            <a:r>
              <a:rPr lang="en-US" sz="900" dirty="0"/>
              <a:t>OceanStor 100D</a:t>
            </a:r>
          </a:p>
        </p:txBody>
      </p:sp>
      <p:sp>
        <p:nvSpPr>
          <p:cNvPr id="89" name="TextBox 88">
            <a:extLst>
              <a:ext uri="{FF2B5EF4-FFF2-40B4-BE49-F238E27FC236}">
                <a16:creationId xmlns:a16="http://schemas.microsoft.com/office/drawing/2014/main" id="{DB10F3E0-D39C-481D-9C26-666F026451D3}"/>
              </a:ext>
            </a:extLst>
          </p:cNvPr>
          <p:cNvSpPr txBox="1"/>
          <p:nvPr/>
        </p:nvSpPr>
        <p:spPr>
          <a:xfrm>
            <a:off x="2548088" y="5640485"/>
            <a:ext cx="1302605" cy="230832"/>
          </a:xfrm>
          <a:prstGeom prst="rect">
            <a:avLst/>
          </a:prstGeom>
          <a:solidFill>
            <a:srgbClr val="FFFFFF"/>
          </a:solidFill>
        </p:spPr>
        <p:txBody>
          <a:bodyPr wrap="square" rtlCol="0">
            <a:spAutoFit/>
          </a:bodyPr>
          <a:lstStyle/>
          <a:p>
            <a:r>
              <a:rPr lang="en-US" sz="900" dirty="0"/>
              <a:t>OceanStor 100D</a:t>
            </a:r>
          </a:p>
        </p:txBody>
      </p:sp>
      <p:sp>
        <p:nvSpPr>
          <p:cNvPr id="90" name="TextBox 89">
            <a:extLst>
              <a:ext uri="{FF2B5EF4-FFF2-40B4-BE49-F238E27FC236}">
                <a16:creationId xmlns:a16="http://schemas.microsoft.com/office/drawing/2014/main" id="{89844999-C800-4358-96A5-423C79C7EB92}"/>
              </a:ext>
            </a:extLst>
          </p:cNvPr>
          <p:cNvSpPr txBox="1"/>
          <p:nvPr/>
        </p:nvSpPr>
        <p:spPr>
          <a:xfrm>
            <a:off x="6292244" y="4024012"/>
            <a:ext cx="1130438" cy="461665"/>
          </a:xfrm>
          <a:prstGeom prst="rect">
            <a:avLst/>
          </a:prstGeom>
          <a:noFill/>
        </p:spPr>
        <p:txBody>
          <a:bodyPr wrap="square" rtlCol="0">
            <a:spAutoFit/>
          </a:bodyPr>
          <a:lstStyle/>
          <a:p>
            <a:r>
              <a:rPr lang="en-US" sz="1200" dirty="0"/>
              <a:t>Backup and archive</a:t>
            </a:r>
          </a:p>
        </p:txBody>
      </p:sp>
      <p:sp>
        <p:nvSpPr>
          <p:cNvPr id="91" name="同侧圆角矩形 17">
            <a:extLst>
              <a:ext uri="{FF2B5EF4-FFF2-40B4-BE49-F238E27FC236}">
                <a16:creationId xmlns:a16="http://schemas.microsoft.com/office/drawing/2014/main" id="{40408B85-D030-4BD4-8996-7FEC0AF828BD}"/>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92" name="同侧圆角矩形 18">
            <a:extLst>
              <a:ext uri="{FF2B5EF4-FFF2-40B4-BE49-F238E27FC236}">
                <a16:creationId xmlns:a16="http://schemas.microsoft.com/office/drawing/2014/main" id="{AB87DC11-F7DC-4A28-8938-63E73BA7613B}"/>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93" name="同侧圆角矩形 19">
            <a:extLst>
              <a:ext uri="{FF2B5EF4-FFF2-40B4-BE49-F238E27FC236}">
                <a16:creationId xmlns:a16="http://schemas.microsoft.com/office/drawing/2014/main" id="{F8473098-A2DB-4888-A45E-A9A74462DE3B}"/>
              </a:ext>
            </a:extLst>
          </p:cNvPr>
          <p:cNvSpPr/>
          <p:nvPr/>
        </p:nvSpPr>
        <p:spPr bwMode="gray">
          <a:xfrm>
            <a:off x="10226646" y="1144"/>
            <a:ext cx="969952" cy="196090"/>
          </a:xfrm>
          <a:prstGeom prst="round2SameRect">
            <a:avLst>
              <a:gd name="adj1" fmla="val 0"/>
              <a:gd name="adj2" fmla="val 11033"/>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94" name="同侧圆角矩形 19">
            <a:extLst>
              <a:ext uri="{FF2B5EF4-FFF2-40B4-BE49-F238E27FC236}">
                <a16:creationId xmlns:a16="http://schemas.microsoft.com/office/drawing/2014/main" id="{3550B546-347F-4134-AC2D-AFC846C16560}"/>
              </a:ext>
            </a:extLst>
          </p:cNvPr>
          <p:cNvSpPr/>
          <p:nvPr/>
        </p:nvSpPr>
        <p:spPr bwMode="gray">
          <a:xfrm>
            <a:off x="11212234" y="2546"/>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95" name="TextBox 94">
            <a:extLst>
              <a:ext uri="{FF2B5EF4-FFF2-40B4-BE49-F238E27FC236}">
                <a16:creationId xmlns:a16="http://schemas.microsoft.com/office/drawing/2014/main" id="{CF36B102-A729-40CE-97D9-7701B3BBAA7A}"/>
              </a:ext>
            </a:extLst>
          </p:cNvPr>
          <p:cNvSpPr txBox="1"/>
          <p:nvPr/>
        </p:nvSpPr>
        <p:spPr>
          <a:xfrm>
            <a:off x="447869" y="707096"/>
            <a:ext cx="3941093" cy="646331"/>
          </a:xfrm>
          <a:prstGeom prst="rect">
            <a:avLst/>
          </a:prstGeom>
          <a:noFill/>
        </p:spPr>
        <p:txBody>
          <a:bodyPr wrap="square" rtlCol="0">
            <a:spAutoFit/>
          </a:bodyPr>
          <a:lstStyle/>
          <a:p>
            <a:r>
              <a:rPr lang="en-US" dirty="0"/>
              <a:t>Efficient pipelines between tiers, phases, stages</a:t>
            </a:r>
          </a:p>
        </p:txBody>
      </p:sp>
    </p:spTree>
    <p:extLst>
      <p:ext uri="{BB962C8B-B14F-4D97-AF65-F5344CB8AC3E}">
        <p14:creationId xmlns:p14="http://schemas.microsoft.com/office/powerpoint/2010/main" val="1360079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0DC9E-0071-4825-9F8F-CCE16D839BAC}"/>
              </a:ext>
            </a:extLst>
          </p:cNvPr>
          <p:cNvSpPr>
            <a:spLocks noGrp="1"/>
          </p:cNvSpPr>
          <p:nvPr>
            <p:ph type="title"/>
          </p:nvPr>
        </p:nvSpPr>
        <p:spPr/>
        <p:txBody>
          <a:bodyPr/>
          <a:lstStyle/>
          <a:p>
            <a:r>
              <a:rPr lang="en-US" dirty="0"/>
              <a:t>GPU Direct Storage (GDS)</a:t>
            </a:r>
          </a:p>
        </p:txBody>
      </p:sp>
      <p:sp>
        <p:nvSpPr>
          <p:cNvPr id="5" name="Content Placeholder 4">
            <a:extLst>
              <a:ext uri="{FF2B5EF4-FFF2-40B4-BE49-F238E27FC236}">
                <a16:creationId xmlns:a16="http://schemas.microsoft.com/office/drawing/2014/main" id="{A9576B2E-8ACD-4EA8-ADDE-B981511A35BC}"/>
              </a:ext>
            </a:extLst>
          </p:cNvPr>
          <p:cNvSpPr>
            <a:spLocks noGrp="1"/>
          </p:cNvSpPr>
          <p:nvPr>
            <p:ph idx="1"/>
          </p:nvPr>
        </p:nvSpPr>
        <p:spPr/>
        <p:txBody>
          <a:bodyPr/>
          <a:lstStyle/>
          <a:p>
            <a:r>
              <a:rPr lang="en-US" dirty="0"/>
              <a:t>GDS v0.9 just released Nov 2020</a:t>
            </a:r>
          </a:p>
        </p:txBody>
      </p:sp>
      <p:sp>
        <p:nvSpPr>
          <p:cNvPr id="2" name="Footer Placeholder 1">
            <a:extLst>
              <a:ext uri="{FF2B5EF4-FFF2-40B4-BE49-F238E27FC236}">
                <a16:creationId xmlns:a16="http://schemas.microsoft.com/office/drawing/2014/main" id="{4F39011A-89C7-4D6C-9F58-CFE60252D258}"/>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FD8D8851-845C-4FCB-A521-689A1BFCDBF5}"/>
              </a:ext>
            </a:extLst>
          </p:cNvPr>
          <p:cNvSpPr>
            <a:spLocks noGrp="1"/>
          </p:cNvSpPr>
          <p:nvPr>
            <p:ph type="sldNum" sz="quarter" idx="12"/>
          </p:nvPr>
        </p:nvSpPr>
        <p:spPr/>
        <p:txBody>
          <a:bodyPr/>
          <a:lstStyle/>
          <a:p>
            <a:fld id="{3B917CB5-27BD-4ECA-9D86-80D4B900A204}" type="slidenum">
              <a:rPr lang="en-US" smtClean="0"/>
              <a:t>27</a:t>
            </a:fld>
            <a:endParaRPr lang="en-US"/>
          </a:p>
        </p:txBody>
      </p:sp>
      <p:pic>
        <p:nvPicPr>
          <p:cNvPr id="6" name="Picture 5">
            <a:extLst>
              <a:ext uri="{FF2B5EF4-FFF2-40B4-BE49-F238E27FC236}">
                <a16:creationId xmlns:a16="http://schemas.microsoft.com/office/drawing/2014/main" id="{091341C1-B01F-422A-8344-D82D111B74C4}"/>
              </a:ext>
            </a:extLst>
          </p:cNvPr>
          <p:cNvPicPr>
            <a:picLocks noChangeAspect="1"/>
          </p:cNvPicPr>
          <p:nvPr/>
        </p:nvPicPr>
        <p:blipFill>
          <a:blip r:embed="rId2"/>
          <a:stretch>
            <a:fillRect/>
          </a:stretch>
        </p:blipFill>
        <p:spPr>
          <a:xfrm>
            <a:off x="615160" y="2618894"/>
            <a:ext cx="6476105" cy="3166241"/>
          </a:xfrm>
          <a:prstGeom prst="rect">
            <a:avLst/>
          </a:prstGeom>
        </p:spPr>
      </p:pic>
      <p:sp>
        <p:nvSpPr>
          <p:cNvPr id="7" name="TextBox 6">
            <a:extLst>
              <a:ext uri="{FF2B5EF4-FFF2-40B4-BE49-F238E27FC236}">
                <a16:creationId xmlns:a16="http://schemas.microsoft.com/office/drawing/2014/main" id="{D22447BF-B9C3-48F5-A430-BAE35B38474F}"/>
              </a:ext>
            </a:extLst>
          </p:cNvPr>
          <p:cNvSpPr txBox="1"/>
          <p:nvPr/>
        </p:nvSpPr>
        <p:spPr>
          <a:xfrm>
            <a:off x="838200" y="5804267"/>
            <a:ext cx="6253065" cy="276999"/>
          </a:xfrm>
          <a:prstGeom prst="rect">
            <a:avLst/>
          </a:prstGeom>
          <a:noFill/>
        </p:spPr>
        <p:txBody>
          <a:bodyPr wrap="square" rtlCol="0">
            <a:spAutoFit/>
          </a:bodyPr>
          <a:lstStyle/>
          <a:p>
            <a:r>
              <a:rPr lang="en-US" sz="1200" dirty="0"/>
              <a:t>Resource : https://developer.nvidia.com/gpudirect</a:t>
            </a:r>
          </a:p>
        </p:txBody>
      </p:sp>
      <p:sp>
        <p:nvSpPr>
          <p:cNvPr id="8" name="TextBox 7">
            <a:extLst>
              <a:ext uri="{FF2B5EF4-FFF2-40B4-BE49-F238E27FC236}">
                <a16:creationId xmlns:a16="http://schemas.microsoft.com/office/drawing/2014/main" id="{452AB008-4F44-4CCC-A17A-11001F4629E9}"/>
              </a:ext>
            </a:extLst>
          </p:cNvPr>
          <p:cNvSpPr txBox="1"/>
          <p:nvPr/>
        </p:nvSpPr>
        <p:spPr>
          <a:xfrm>
            <a:off x="6433613" y="2227066"/>
            <a:ext cx="5577840" cy="2492990"/>
          </a:xfrm>
          <a:prstGeom prst="rect">
            <a:avLst/>
          </a:prstGeom>
          <a:noFill/>
        </p:spPr>
        <p:txBody>
          <a:bodyPr wrap="square" rtlCol="0">
            <a:spAutoFit/>
          </a:bodyPr>
          <a:lstStyle/>
          <a:p>
            <a:r>
              <a:rPr lang="en-US" dirty="0"/>
              <a:t>Reference numbers in the industry:</a:t>
            </a:r>
          </a:p>
          <a:p>
            <a:endParaRPr lang="en-US" dirty="0"/>
          </a:p>
          <a:p>
            <a:r>
              <a:rPr lang="en-US" dirty="0"/>
              <a:t>DGX-2 Non-GDS: &lt;40GB/s with high CPU util. rate, average 20GB/s.</a:t>
            </a:r>
          </a:p>
          <a:p>
            <a:r>
              <a:rPr lang="en-US" dirty="0"/>
              <a:t>DGX-2 GDS: 53GB/s with 16 drives</a:t>
            </a:r>
          </a:p>
          <a:p>
            <a:r>
              <a:rPr lang="en-US" dirty="0" err="1"/>
              <a:t>WekaIO</a:t>
            </a:r>
            <a:r>
              <a:rPr lang="en-US" dirty="0"/>
              <a:t> GDS: &gt;80GB/s (100GB with dual ports)</a:t>
            </a:r>
          </a:p>
          <a:p>
            <a:r>
              <a:rPr lang="en-US" dirty="0"/>
              <a:t>Vast GDS: &gt;90GB/s peak</a:t>
            </a:r>
          </a:p>
          <a:p>
            <a:endParaRPr lang="en-US" dirty="0"/>
          </a:p>
          <a:p>
            <a:r>
              <a:rPr lang="en-US" sz="1200" i="1" dirty="0"/>
              <a:t>Data collected from web, may change</a:t>
            </a:r>
          </a:p>
        </p:txBody>
      </p:sp>
      <p:sp>
        <p:nvSpPr>
          <p:cNvPr id="9" name="同侧圆角矩形 17">
            <a:extLst>
              <a:ext uri="{FF2B5EF4-FFF2-40B4-BE49-F238E27FC236}">
                <a16:creationId xmlns:a16="http://schemas.microsoft.com/office/drawing/2014/main" id="{3E08F795-00AA-4477-85F5-6B3E8D42BA75}"/>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0" name="同侧圆角矩形 18">
            <a:extLst>
              <a:ext uri="{FF2B5EF4-FFF2-40B4-BE49-F238E27FC236}">
                <a16:creationId xmlns:a16="http://schemas.microsoft.com/office/drawing/2014/main" id="{F8F1A7C9-DF50-4AE0-940D-E2A1A6193499}"/>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1" name="同侧圆角矩形 19">
            <a:extLst>
              <a:ext uri="{FF2B5EF4-FFF2-40B4-BE49-F238E27FC236}">
                <a16:creationId xmlns:a16="http://schemas.microsoft.com/office/drawing/2014/main" id="{00A1F8BB-E9EE-4AA5-9925-577AC8253A15}"/>
              </a:ext>
            </a:extLst>
          </p:cNvPr>
          <p:cNvSpPr/>
          <p:nvPr/>
        </p:nvSpPr>
        <p:spPr bwMode="gray">
          <a:xfrm>
            <a:off x="10226646" y="1144"/>
            <a:ext cx="969952" cy="196090"/>
          </a:xfrm>
          <a:prstGeom prst="round2SameRect">
            <a:avLst>
              <a:gd name="adj1" fmla="val 0"/>
              <a:gd name="adj2" fmla="val 11033"/>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2" name="同侧圆角矩形 19">
            <a:extLst>
              <a:ext uri="{FF2B5EF4-FFF2-40B4-BE49-F238E27FC236}">
                <a16:creationId xmlns:a16="http://schemas.microsoft.com/office/drawing/2014/main" id="{F83AD02E-FC51-4890-8BEF-C2DF2575CAF5}"/>
              </a:ext>
            </a:extLst>
          </p:cNvPr>
          <p:cNvSpPr/>
          <p:nvPr/>
        </p:nvSpPr>
        <p:spPr bwMode="gray">
          <a:xfrm>
            <a:off x="11212234" y="2546"/>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1803680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A20C-21CC-4DFB-936D-8DCBFD8C786E}"/>
              </a:ext>
            </a:extLst>
          </p:cNvPr>
          <p:cNvSpPr>
            <a:spLocks noGrp="1"/>
          </p:cNvSpPr>
          <p:nvPr>
            <p:ph type="title"/>
          </p:nvPr>
        </p:nvSpPr>
        <p:spPr/>
        <p:txBody>
          <a:bodyPr/>
          <a:lstStyle/>
          <a:p>
            <a:r>
              <a:rPr lang="en-US" dirty="0"/>
              <a:t>Nvidia </a:t>
            </a:r>
            <a:r>
              <a:rPr lang="en-US" dirty="0" err="1"/>
              <a:t>SuperPod</a:t>
            </a:r>
            <a:endParaRPr lang="en-US" dirty="0"/>
          </a:p>
        </p:txBody>
      </p:sp>
      <p:sp>
        <p:nvSpPr>
          <p:cNvPr id="4" name="Footer Placeholder 3">
            <a:extLst>
              <a:ext uri="{FF2B5EF4-FFF2-40B4-BE49-F238E27FC236}">
                <a16:creationId xmlns:a16="http://schemas.microsoft.com/office/drawing/2014/main" id="{135B4B32-461E-4005-834D-149152AAFCF5}"/>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3E04114E-E73F-4AF5-B202-319E4026A647}"/>
              </a:ext>
            </a:extLst>
          </p:cNvPr>
          <p:cNvSpPr>
            <a:spLocks noGrp="1"/>
          </p:cNvSpPr>
          <p:nvPr>
            <p:ph type="sldNum" sz="quarter" idx="12"/>
          </p:nvPr>
        </p:nvSpPr>
        <p:spPr/>
        <p:txBody>
          <a:bodyPr/>
          <a:lstStyle/>
          <a:p>
            <a:fld id="{3B917CB5-27BD-4ECA-9D86-80D4B900A204}" type="slidenum">
              <a:rPr lang="en-US" smtClean="0"/>
              <a:t>28</a:t>
            </a:fld>
            <a:endParaRPr lang="en-US"/>
          </a:p>
        </p:txBody>
      </p:sp>
      <p:pic>
        <p:nvPicPr>
          <p:cNvPr id="6" name="Picture 5">
            <a:extLst>
              <a:ext uri="{FF2B5EF4-FFF2-40B4-BE49-F238E27FC236}">
                <a16:creationId xmlns:a16="http://schemas.microsoft.com/office/drawing/2014/main" id="{A6F936E4-EFD7-41B6-847A-1422A4947E54}"/>
              </a:ext>
            </a:extLst>
          </p:cNvPr>
          <p:cNvPicPr>
            <a:picLocks noChangeAspect="1"/>
          </p:cNvPicPr>
          <p:nvPr/>
        </p:nvPicPr>
        <p:blipFill>
          <a:blip r:embed="rId2"/>
          <a:stretch>
            <a:fillRect/>
          </a:stretch>
        </p:blipFill>
        <p:spPr>
          <a:xfrm>
            <a:off x="512822" y="1981976"/>
            <a:ext cx="6535062" cy="1819529"/>
          </a:xfrm>
          <a:prstGeom prst="rect">
            <a:avLst/>
          </a:prstGeom>
        </p:spPr>
      </p:pic>
      <p:sp>
        <p:nvSpPr>
          <p:cNvPr id="7" name="同侧圆角矩形 17">
            <a:extLst>
              <a:ext uri="{FF2B5EF4-FFF2-40B4-BE49-F238E27FC236}">
                <a16:creationId xmlns:a16="http://schemas.microsoft.com/office/drawing/2014/main" id="{018BEEA5-4D7B-4E67-AFA7-B0D7AFC03F65}"/>
              </a:ext>
            </a:extLst>
          </p:cNvPr>
          <p:cNvSpPr/>
          <p:nvPr/>
        </p:nvSpPr>
        <p:spPr bwMode="gray">
          <a:xfrm>
            <a:off x="8018164" y="3359"/>
            <a:ext cx="1098320" cy="193874"/>
          </a:xfrm>
          <a:prstGeom prst="round2SameRect">
            <a:avLst>
              <a:gd name="adj1" fmla="val 0"/>
              <a:gd name="adj2" fmla="val 11769"/>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8" name="同侧圆角矩形 18">
            <a:extLst>
              <a:ext uri="{FF2B5EF4-FFF2-40B4-BE49-F238E27FC236}">
                <a16:creationId xmlns:a16="http://schemas.microsoft.com/office/drawing/2014/main" id="{03C78202-D68C-401A-8619-F4A0CA03B3E1}"/>
              </a:ext>
            </a:extLst>
          </p:cNvPr>
          <p:cNvSpPr/>
          <p:nvPr/>
        </p:nvSpPr>
        <p:spPr bwMode="gray">
          <a:xfrm>
            <a:off x="9131936" y="3359"/>
            <a:ext cx="1077023" cy="193874"/>
          </a:xfrm>
          <a:prstGeom prst="round2SameRect">
            <a:avLst>
              <a:gd name="adj1" fmla="val 0"/>
              <a:gd name="adj2" fmla="val 10297"/>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9" name="同侧圆角矩形 19">
            <a:extLst>
              <a:ext uri="{FF2B5EF4-FFF2-40B4-BE49-F238E27FC236}">
                <a16:creationId xmlns:a16="http://schemas.microsoft.com/office/drawing/2014/main" id="{23977779-FDFD-43CA-950A-11C411F3A64B}"/>
              </a:ext>
            </a:extLst>
          </p:cNvPr>
          <p:cNvSpPr/>
          <p:nvPr/>
        </p:nvSpPr>
        <p:spPr bwMode="gray">
          <a:xfrm>
            <a:off x="10226646" y="1144"/>
            <a:ext cx="969952" cy="196090"/>
          </a:xfrm>
          <a:prstGeom prst="round2SameRect">
            <a:avLst>
              <a:gd name="adj1" fmla="val 0"/>
              <a:gd name="adj2" fmla="val 11033"/>
            </a:avLst>
          </a:prstGeom>
          <a:solidFill>
            <a:schemeClr val="accent3">
              <a:lumMod val="75000"/>
            </a:scheme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0" name="同侧圆角矩形 19">
            <a:extLst>
              <a:ext uri="{FF2B5EF4-FFF2-40B4-BE49-F238E27FC236}">
                <a16:creationId xmlns:a16="http://schemas.microsoft.com/office/drawing/2014/main" id="{AEC7E329-00C1-400A-8D2D-D55BE63E491E}"/>
              </a:ext>
            </a:extLst>
          </p:cNvPr>
          <p:cNvSpPr/>
          <p:nvPr/>
        </p:nvSpPr>
        <p:spPr bwMode="gray">
          <a:xfrm>
            <a:off x="11212234" y="2546"/>
            <a:ext cx="969952" cy="196090"/>
          </a:xfrm>
          <a:prstGeom prst="round2SameRect">
            <a:avLst>
              <a:gd name="adj1" fmla="val 0"/>
              <a:gd name="adj2" fmla="val 11033"/>
            </a:avLst>
          </a:prstGeom>
          <a:solidFill>
            <a:schemeClr val="accent1"/>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
        <p:nvSpPr>
          <p:cNvPr id="11" name="TextBox 10">
            <a:extLst>
              <a:ext uri="{FF2B5EF4-FFF2-40B4-BE49-F238E27FC236}">
                <a16:creationId xmlns:a16="http://schemas.microsoft.com/office/drawing/2014/main" id="{7FC9270F-480B-4358-AED2-402B9E3EA2FE}"/>
              </a:ext>
            </a:extLst>
          </p:cNvPr>
          <p:cNvSpPr txBox="1"/>
          <p:nvPr/>
        </p:nvSpPr>
        <p:spPr>
          <a:xfrm>
            <a:off x="3780352" y="4192040"/>
            <a:ext cx="7431881" cy="1200329"/>
          </a:xfrm>
          <a:prstGeom prst="rect">
            <a:avLst/>
          </a:prstGeom>
          <a:noFill/>
        </p:spPr>
        <p:txBody>
          <a:bodyPr wrap="square" rtlCol="0">
            <a:spAutoFit/>
          </a:bodyPr>
          <a:lstStyle/>
          <a:p>
            <a:r>
              <a:rPr lang="en-US" dirty="0"/>
              <a:t>Verified scalability up to 140 A100 systems</a:t>
            </a:r>
          </a:p>
          <a:p>
            <a:r>
              <a:rPr lang="en-US" dirty="0"/>
              <a:t>Groups of 20 A100 systems (Pay as you grow model)</a:t>
            </a:r>
          </a:p>
          <a:p>
            <a:r>
              <a:rPr lang="en-US" dirty="0"/>
              <a:t>GPU fabrics connected by Mellanox network and </a:t>
            </a:r>
            <a:r>
              <a:rPr lang="en-US" dirty="0" err="1"/>
              <a:t>GPUDirect</a:t>
            </a:r>
            <a:r>
              <a:rPr lang="en-US" dirty="0"/>
              <a:t> RDMA</a:t>
            </a:r>
          </a:p>
          <a:p>
            <a:r>
              <a:rPr lang="en-US" dirty="0"/>
              <a:t>Can be installed in 3 months</a:t>
            </a:r>
          </a:p>
        </p:txBody>
      </p:sp>
      <p:sp>
        <p:nvSpPr>
          <p:cNvPr id="12" name="TextBox 11">
            <a:extLst>
              <a:ext uri="{FF2B5EF4-FFF2-40B4-BE49-F238E27FC236}">
                <a16:creationId xmlns:a16="http://schemas.microsoft.com/office/drawing/2014/main" id="{7041A7C9-41EB-4F37-93C7-D3CC9980610B}"/>
              </a:ext>
            </a:extLst>
          </p:cNvPr>
          <p:cNvSpPr txBox="1"/>
          <p:nvPr/>
        </p:nvSpPr>
        <p:spPr>
          <a:xfrm>
            <a:off x="8220269" y="2267339"/>
            <a:ext cx="2976329" cy="1200329"/>
          </a:xfrm>
          <a:prstGeom prst="rect">
            <a:avLst/>
          </a:prstGeom>
          <a:noFill/>
        </p:spPr>
        <p:txBody>
          <a:bodyPr wrap="square" rtlCol="0">
            <a:spAutoFit/>
          </a:bodyPr>
          <a:lstStyle/>
          <a:p>
            <a:r>
              <a:rPr lang="en-US" dirty="0"/>
              <a:t>Can be connected with external storage systems such as DDN, </a:t>
            </a:r>
            <a:r>
              <a:rPr lang="en-US" dirty="0" err="1"/>
              <a:t>WekaIO</a:t>
            </a:r>
            <a:r>
              <a:rPr lang="en-US" dirty="0"/>
              <a:t>, and Vast.</a:t>
            </a:r>
          </a:p>
        </p:txBody>
      </p:sp>
    </p:spTree>
    <p:extLst>
      <p:ext uri="{BB962C8B-B14F-4D97-AF65-F5344CB8AC3E}">
        <p14:creationId xmlns:p14="http://schemas.microsoft.com/office/powerpoint/2010/main" val="423661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AB13-EB7F-48EC-A49E-1C6D66FFB92E}"/>
              </a:ext>
            </a:extLst>
          </p:cNvPr>
          <p:cNvSpPr>
            <a:spLocks noGrp="1"/>
          </p:cNvSpPr>
          <p:nvPr>
            <p:ph type="title"/>
          </p:nvPr>
        </p:nvSpPr>
        <p:spPr/>
        <p:txBody>
          <a:bodyPr/>
          <a:lstStyle/>
          <a:p>
            <a:r>
              <a:rPr lang="en-US" dirty="0"/>
              <a:t>Gaps for market readiness</a:t>
            </a:r>
          </a:p>
        </p:txBody>
      </p:sp>
      <p:sp>
        <p:nvSpPr>
          <p:cNvPr id="3" name="Content Placeholder 2">
            <a:extLst>
              <a:ext uri="{FF2B5EF4-FFF2-40B4-BE49-F238E27FC236}">
                <a16:creationId xmlns:a16="http://schemas.microsoft.com/office/drawing/2014/main" id="{267FE49A-CBEC-4B3B-B97D-D24BBB0804A3}"/>
              </a:ext>
            </a:extLst>
          </p:cNvPr>
          <p:cNvSpPr>
            <a:spLocks noGrp="1"/>
          </p:cNvSpPr>
          <p:nvPr>
            <p:ph idx="1"/>
          </p:nvPr>
        </p:nvSpPr>
        <p:spPr/>
        <p:txBody>
          <a:bodyPr/>
          <a:lstStyle/>
          <a:p>
            <a:r>
              <a:rPr lang="en-US" dirty="0"/>
              <a:t>Pay-per-use model readiness for production</a:t>
            </a:r>
          </a:p>
          <a:p>
            <a:r>
              <a:rPr lang="en-US" dirty="0"/>
              <a:t>Data mobility among </a:t>
            </a:r>
            <a:r>
              <a:rPr lang="en-US" dirty="0" err="1"/>
              <a:t>ArcticOcean</a:t>
            </a:r>
            <a:r>
              <a:rPr lang="en-US" dirty="0"/>
              <a:t>/100D/Dorado/public clouds</a:t>
            </a:r>
          </a:p>
          <a:p>
            <a:r>
              <a:rPr lang="en-US" dirty="0"/>
              <a:t>Integration to support Ecosystems (GPUs, DGX, software stack, </a:t>
            </a:r>
            <a:r>
              <a:rPr lang="en-US" dirty="0" err="1"/>
              <a:t>etc</a:t>
            </a:r>
            <a:r>
              <a:rPr lang="en-US" dirty="0"/>
              <a:t>)</a:t>
            </a:r>
          </a:p>
          <a:p>
            <a:r>
              <a:rPr lang="en-US" dirty="0" err="1"/>
              <a:t>ArcticOcean</a:t>
            </a:r>
            <a:r>
              <a:rPr lang="en-US" dirty="0"/>
              <a:t> customization for vehicles and ruggedization</a:t>
            </a:r>
          </a:p>
          <a:p>
            <a:endParaRPr lang="en-US" dirty="0"/>
          </a:p>
        </p:txBody>
      </p:sp>
      <p:sp>
        <p:nvSpPr>
          <p:cNvPr id="4" name="Footer Placeholder 3">
            <a:extLst>
              <a:ext uri="{FF2B5EF4-FFF2-40B4-BE49-F238E27FC236}">
                <a16:creationId xmlns:a16="http://schemas.microsoft.com/office/drawing/2014/main" id="{B43C8B1E-DE40-4EDA-B126-56C0020FFA05}"/>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26149A02-BD72-4183-B1A2-52BF6FA1E24E}"/>
              </a:ext>
            </a:extLst>
          </p:cNvPr>
          <p:cNvSpPr>
            <a:spLocks noGrp="1"/>
          </p:cNvSpPr>
          <p:nvPr>
            <p:ph type="sldNum" sz="quarter" idx="12"/>
          </p:nvPr>
        </p:nvSpPr>
        <p:spPr/>
        <p:txBody>
          <a:bodyPr/>
          <a:lstStyle/>
          <a:p>
            <a:fld id="{3B917CB5-27BD-4ECA-9D86-80D4B900A204}" type="slidenum">
              <a:rPr lang="en-US" smtClean="0"/>
              <a:t>29</a:t>
            </a:fld>
            <a:endParaRPr lang="en-US"/>
          </a:p>
        </p:txBody>
      </p:sp>
    </p:spTree>
    <p:extLst>
      <p:ext uri="{BB962C8B-B14F-4D97-AF65-F5344CB8AC3E}">
        <p14:creationId xmlns:p14="http://schemas.microsoft.com/office/powerpoint/2010/main" val="375170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 name="表格 183"/>
          <p:cNvGraphicFramePr>
            <a:graphicFrameLocks noGrp="1"/>
          </p:cNvGraphicFramePr>
          <p:nvPr/>
        </p:nvGraphicFramePr>
        <p:xfrm>
          <a:off x="822640" y="664732"/>
          <a:ext cx="11065549" cy="827572"/>
        </p:xfrm>
        <a:graphic>
          <a:graphicData uri="http://schemas.openxmlformats.org/drawingml/2006/table">
            <a:tbl>
              <a:tblPr firstRow="1" bandRow="1">
                <a:tableStyleId>{72833802-FEF1-4C79-8D5D-14CF1EAF98D9}</a:tableStyleId>
              </a:tblPr>
              <a:tblGrid>
                <a:gridCol w="1082536">
                  <a:extLst>
                    <a:ext uri="{9D8B030D-6E8A-4147-A177-3AD203B41FA5}">
                      <a16:colId xmlns:a16="http://schemas.microsoft.com/office/drawing/2014/main" val="20000"/>
                    </a:ext>
                  </a:extLst>
                </a:gridCol>
                <a:gridCol w="2390014">
                  <a:extLst>
                    <a:ext uri="{9D8B030D-6E8A-4147-A177-3AD203B41FA5}">
                      <a16:colId xmlns:a16="http://schemas.microsoft.com/office/drawing/2014/main" val="20001"/>
                    </a:ext>
                  </a:extLst>
                </a:gridCol>
                <a:gridCol w="2080498">
                  <a:extLst>
                    <a:ext uri="{9D8B030D-6E8A-4147-A177-3AD203B41FA5}">
                      <a16:colId xmlns:a16="http://schemas.microsoft.com/office/drawing/2014/main" val="20002"/>
                    </a:ext>
                  </a:extLst>
                </a:gridCol>
                <a:gridCol w="3626003">
                  <a:extLst>
                    <a:ext uri="{9D8B030D-6E8A-4147-A177-3AD203B41FA5}">
                      <a16:colId xmlns:a16="http://schemas.microsoft.com/office/drawing/2014/main" val="20003"/>
                    </a:ext>
                  </a:extLst>
                </a:gridCol>
                <a:gridCol w="1886498">
                  <a:extLst>
                    <a:ext uri="{9D8B030D-6E8A-4147-A177-3AD203B41FA5}">
                      <a16:colId xmlns:a16="http://schemas.microsoft.com/office/drawing/2014/main" val="20004"/>
                    </a:ext>
                  </a:extLst>
                </a:gridCol>
              </a:tblGrid>
              <a:tr h="370464">
                <a:tc>
                  <a:txBody>
                    <a:bodyPr/>
                    <a:lstStyle/>
                    <a:p>
                      <a:pPr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阶段</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数据收集和预处理</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EE8"/>
                    </a:solidFill>
                  </a:tcPr>
                </a:tc>
                <a:tc>
                  <a:txBody>
                    <a:bodyPr/>
                    <a:lstStyle/>
                    <a:p>
                      <a:pPr algn="ctr"/>
                      <a:r>
                        <a:rPr lang="en-US" altLang="zh-CN" sz="120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训练</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验证和仿真</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&amp;</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分析</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数据备份和归档</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DB1"/>
                    </a:solidFill>
                  </a:tcPr>
                </a:tc>
                <a:extLst>
                  <a:ext uri="{0D108BD9-81ED-4DB2-BD59-A6C34878D82A}">
                    <a16:rowId xmlns:a16="http://schemas.microsoft.com/office/drawing/2014/main" val="10000"/>
                  </a:ext>
                </a:extLst>
              </a:tr>
              <a:tr h="4569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Microsoft YaHei" panose="020B0503020204020204" pitchFamily="34" charset="-122"/>
                          <a:ea typeface="Microsoft YaHei" panose="020B0503020204020204" pitchFamily="34" charset="-122"/>
                        </a:rPr>
                        <a:t>核心诉求</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Microsoft YaHei" panose="020B0503020204020204" pitchFamily="34" charset="-122"/>
                          <a:ea typeface="Microsoft YaHei" panose="020B0503020204020204" pitchFamily="34" charset="-122"/>
                        </a:rPr>
                        <a:t>支持百</a:t>
                      </a:r>
                      <a:r>
                        <a:rPr lang="en-US" altLang="zh-CN" sz="1200" b="1" dirty="0">
                          <a:solidFill>
                            <a:srgbClr val="C00000"/>
                          </a:solidFill>
                          <a:latin typeface="Microsoft YaHei" panose="020B0503020204020204" pitchFamily="34" charset="-122"/>
                          <a:ea typeface="Microsoft YaHei" panose="020B0503020204020204" pitchFamily="34" charset="-122"/>
                        </a:rPr>
                        <a:t>PB</a:t>
                      </a:r>
                      <a:r>
                        <a:rPr lang="zh-CN" altLang="en-US" sz="1200" b="1" dirty="0">
                          <a:solidFill>
                            <a:srgbClr val="C00000"/>
                          </a:solidFill>
                          <a:latin typeface="Microsoft YaHei" panose="020B0503020204020204" pitchFamily="34" charset="-122"/>
                          <a:ea typeface="Microsoft YaHei" panose="020B0503020204020204" pitchFamily="34" charset="-122"/>
                        </a:rPr>
                        <a:t>级海量扩展</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Microsoft YaHei" panose="020B0503020204020204" pitchFamily="34" charset="-122"/>
                          <a:ea typeface="Microsoft YaHei" panose="020B0503020204020204" pitchFamily="34" charset="-122"/>
                        </a:rPr>
                        <a:t>支持海量小文件极致</a:t>
                      </a:r>
                      <a:r>
                        <a:rPr lang="en-US" altLang="zh-CN" sz="1200" b="1" dirty="0">
                          <a:solidFill>
                            <a:srgbClr val="C00000"/>
                          </a:solidFill>
                          <a:latin typeface="Microsoft YaHei" panose="020B0503020204020204" pitchFamily="34" charset="-122"/>
                          <a:ea typeface="Microsoft YaHei" panose="020B0503020204020204" pitchFamily="34" charset="-122"/>
                        </a:rPr>
                        <a:t>OPS</a:t>
                      </a:r>
                      <a:r>
                        <a:rPr lang="zh-CN" altLang="en-US" sz="1200" b="1" dirty="0">
                          <a:solidFill>
                            <a:srgbClr val="C00000"/>
                          </a:solidFill>
                          <a:latin typeface="Microsoft YaHei" panose="020B0503020204020204" pitchFamily="34" charset="-122"/>
                          <a:ea typeface="Microsoft YaHei" panose="020B0503020204020204" pitchFamily="34" charset="-122"/>
                        </a:rPr>
                        <a:t>和极致时延</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Microsoft YaHei" panose="020B0503020204020204" pitchFamily="34" charset="-122"/>
                          <a:ea typeface="Microsoft YaHei" panose="020B0503020204020204" pitchFamily="34" charset="-122"/>
                        </a:rPr>
                        <a:t>支持高带宽</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Microsoft YaHei" panose="020B0503020204020204" pitchFamily="34" charset="-122"/>
                          <a:ea typeface="Microsoft YaHei" panose="020B0503020204020204" pitchFamily="34" charset="-122"/>
                        </a:rPr>
                        <a:t>海量，高密，低成本，长时间保存（</a:t>
                      </a:r>
                      <a:r>
                        <a:rPr lang="en-US" altLang="zh-CN" sz="1200" b="1" dirty="0">
                          <a:solidFill>
                            <a:srgbClr val="C00000"/>
                          </a:solidFill>
                          <a:latin typeface="Microsoft YaHei" panose="020B0503020204020204" pitchFamily="34" charset="-122"/>
                          <a:ea typeface="Microsoft YaHei" panose="020B0503020204020204" pitchFamily="34" charset="-122"/>
                        </a:rPr>
                        <a:t>36</a:t>
                      </a:r>
                      <a:r>
                        <a:rPr lang="zh-CN" altLang="en-US" sz="1200" b="1" dirty="0">
                          <a:solidFill>
                            <a:srgbClr val="C00000"/>
                          </a:solidFill>
                          <a:latin typeface="Microsoft YaHei" panose="020B0503020204020204" pitchFamily="34" charset="-122"/>
                          <a:ea typeface="Microsoft YaHei" panose="020B0503020204020204" pitchFamily="34" charset="-122"/>
                        </a:rPr>
                        <a:t>年）</a:t>
                      </a:r>
                    </a:p>
                  </a:txBody>
                  <a:tcPr marL="91347" marR="91347" marT="45674" marB="4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BDB1"/>
                    </a:solidFill>
                  </a:tcPr>
                </a:tc>
                <a:extLst>
                  <a:ext uri="{0D108BD9-81ED-4DB2-BD59-A6C34878D82A}">
                    <a16:rowId xmlns:a16="http://schemas.microsoft.com/office/drawing/2014/main" val="10001"/>
                  </a:ext>
                </a:extLst>
              </a:tr>
            </a:tbl>
          </a:graphicData>
        </a:graphic>
      </p:graphicFrame>
      <p:sp>
        <p:nvSpPr>
          <p:cNvPr id="4" name="文本框 3"/>
          <p:cNvSpPr txBox="1"/>
          <p:nvPr/>
        </p:nvSpPr>
        <p:spPr>
          <a:xfrm>
            <a:off x="1587290" y="2045468"/>
            <a:ext cx="844577"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Test Vehicle</a:t>
            </a:r>
            <a:endParaRPr lang="zh-CN" altLang="en-US" sz="900" dirty="0">
              <a:solidFill>
                <a:srgbClr val="1D1D1A"/>
              </a:solidFill>
              <a:latin typeface="微软雅黑" panose="020B0503020204020204" pitchFamily="34" charset="-122"/>
              <a:ea typeface="微软雅黑" panose="020B0503020204020204" pitchFamily="34" charset="-122"/>
            </a:endParaRPr>
          </a:p>
        </p:txBody>
      </p:sp>
      <p:cxnSp>
        <p:nvCxnSpPr>
          <p:cNvPr id="5" name="直接箭头连接符 4"/>
          <p:cNvCxnSpPr>
            <a:stCxn id="123" idx="6"/>
            <a:endCxn id="109" idx="2"/>
          </p:cNvCxnSpPr>
          <p:nvPr/>
        </p:nvCxnSpPr>
        <p:spPr>
          <a:xfrm flipV="1">
            <a:off x="1959881" y="2454461"/>
            <a:ext cx="528937" cy="90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638819" y="2660645"/>
            <a:ext cx="892" cy="2892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288492" y="2028468"/>
            <a:ext cx="867005"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Ingest/Store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174430" y="3326417"/>
            <a:ext cx="1043226" cy="230689"/>
          </a:xfrm>
          <a:prstGeom prst="rect">
            <a:avLst/>
          </a:prstGeom>
          <a:noFill/>
        </p:spPr>
        <p:txBody>
          <a:bodyPr vert="horz" wrap="non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Render/convert</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07017" y="3255327"/>
            <a:ext cx="438563" cy="230742"/>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Tag</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032549" y="1678133"/>
            <a:ext cx="1001738" cy="507515"/>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Process, Sample, Reduce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006306" y="1546364"/>
            <a:ext cx="1255784"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Sensor &amp;  Algorithm</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977699" y="1859339"/>
            <a:ext cx="1356052" cy="369103"/>
          </a:xfrm>
          <a:prstGeom prst="rect">
            <a:avLst/>
          </a:prstGeom>
          <a:noFill/>
        </p:spPr>
        <p:txBody>
          <a:bodyPr vert="horz" wrap="square" rtlCol="0">
            <a:spAutoFit/>
          </a:bodyPr>
          <a:lstStyle/>
          <a:p>
            <a:pPr defTabSz="913540"/>
            <a:r>
              <a:rPr lang="en-US" altLang="zh-CN" sz="900" dirty="0" err="1">
                <a:solidFill>
                  <a:srgbClr val="1D1D1A"/>
                </a:solidFill>
                <a:latin typeface="微软雅黑" panose="020B0503020204020204" pitchFamily="34" charset="-122"/>
                <a:ea typeface="微软雅黑" panose="020B0503020204020204" pitchFamily="34" charset="-122"/>
              </a:rPr>
              <a:t>Dvlp+Test</a:t>
            </a:r>
            <a:r>
              <a:rPr lang="en-US" altLang="zh-CN" sz="900" dirty="0">
                <a:solidFill>
                  <a:srgbClr val="1D1D1A"/>
                </a:solidFill>
                <a:latin typeface="微软雅黑" panose="020B0503020204020204" pitchFamily="34" charset="-122"/>
                <a:ea typeface="微软雅黑" panose="020B0503020204020204" pitchFamily="34" charset="-122"/>
              </a:rPr>
              <a:t>(Open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178" name="Group 177">
            <a:extLst>
              <a:ext uri="{FF2B5EF4-FFF2-40B4-BE49-F238E27FC236}">
                <a16:creationId xmlns:a16="http://schemas.microsoft.com/office/drawing/2014/main" id="{DB6290E9-BAB5-2845-9BEA-C0B97402F079}"/>
              </a:ext>
            </a:extLst>
          </p:cNvPr>
          <p:cNvGrpSpPr/>
          <p:nvPr/>
        </p:nvGrpSpPr>
        <p:grpSpPr>
          <a:xfrm>
            <a:off x="4369534" y="2885525"/>
            <a:ext cx="345190" cy="369805"/>
            <a:chOff x="4369534" y="2885525"/>
            <a:chExt cx="345190" cy="369805"/>
          </a:xfrm>
        </p:grpSpPr>
        <p:sp>
          <p:nvSpPr>
            <p:cNvPr id="14" name="Oval 769"/>
            <p:cNvSpPr>
              <a:spLocks noChangeArrowheads="1"/>
            </p:cNvSpPr>
            <p:nvPr/>
          </p:nvSpPr>
          <p:spPr bwMode="auto">
            <a:xfrm>
              <a:off x="4369534" y="2885525"/>
              <a:ext cx="345190" cy="369805"/>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5" name="Freeform 770"/>
            <p:cNvSpPr>
              <a:spLocks/>
            </p:cNvSpPr>
            <p:nvPr/>
          </p:nvSpPr>
          <p:spPr bwMode="auto">
            <a:xfrm>
              <a:off x="4490403" y="2995327"/>
              <a:ext cx="169211" cy="195779"/>
            </a:xfrm>
            <a:custGeom>
              <a:avLst/>
              <a:gdLst>
                <a:gd name="T0" fmla="*/ 74 w 74"/>
                <a:gd name="T1" fmla="*/ 30 h 80"/>
                <a:gd name="T2" fmla="*/ 24 w 74"/>
                <a:gd name="T3" fmla="*/ 80 h 80"/>
                <a:gd name="T4" fmla="*/ 0 w 74"/>
                <a:gd name="T5" fmla="*/ 74 h 80"/>
                <a:gd name="T6" fmla="*/ 11 w 74"/>
                <a:gd name="T7" fmla="*/ 61 h 80"/>
                <a:gd name="T8" fmla="*/ 24 w 74"/>
                <a:gd name="T9" fmla="*/ 64 h 80"/>
                <a:gd name="T10" fmla="*/ 58 w 74"/>
                <a:gd name="T11" fmla="*/ 30 h 80"/>
                <a:gd name="T12" fmla="*/ 54 w 74"/>
                <a:gd name="T13" fmla="*/ 13 h 80"/>
                <a:gd name="T14" fmla="*/ 65 w 74"/>
                <a:gd name="T15" fmla="*/ 0 h 80"/>
                <a:gd name="T16" fmla="*/ 74 w 74"/>
                <a:gd name="T17" fmla="*/ 3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0">
                  <a:moveTo>
                    <a:pt x="74" y="30"/>
                  </a:moveTo>
                  <a:cubicBezTo>
                    <a:pt x="74" y="57"/>
                    <a:pt x="52" y="80"/>
                    <a:pt x="24" y="80"/>
                  </a:cubicBezTo>
                  <a:cubicBezTo>
                    <a:pt x="15" y="80"/>
                    <a:pt x="7" y="78"/>
                    <a:pt x="0" y="74"/>
                  </a:cubicBezTo>
                  <a:cubicBezTo>
                    <a:pt x="11" y="61"/>
                    <a:pt x="11" y="61"/>
                    <a:pt x="11" y="61"/>
                  </a:cubicBezTo>
                  <a:cubicBezTo>
                    <a:pt x="15" y="63"/>
                    <a:pt x="19" y="64"/>
                    <a:pt x="24" y="64"/>
                  </a:cubicBezTo>
                  <a:cubicBezTo>
                    <a:pt x="43" y="64"/>
                    <a:pt x="58" y="49"/>
                    <a:pt x="58" y="30"/>
                  </a:cubicBezTo>
                  <a:cubicBezTo>
                    <a:pt x="58" y="24"/>
                    <a:pt x="57" y="18"/>
                    <a:pt x="54" y="13"/>
                  </a:cubicBezTo>
                  <a:cubicBezTo>
                    <a:pt x="65" y="0"/>
                    <a:pt x="65" y="0"/>
                    <a:pt x="65" y="0"/>
                  </a:cubicBezTo>
                  <a:cubicBezTo>
                    <a:pt x="71" y="9"/>
                    <a:pt x="74" y="19"/>
                    <a:pt x="7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6" name="Freeform 771"/>
            <p:cNvSpPr>
              <a:spLocks/>
            </p:cNvSpPr>
            <p:nvPr/>
          </p:nvSpPr>
          <p:spPr bwMode="auto">
            <a:xfrm>
              <a:off x="4535848" y="3022259"/>
              <a:ext cx="80254" cy="66295"/>
            </a:xfrm>
            <a:custGeom>
              <a:avLst/>
              <a:gdLst>
                <a:gd name="T0" fmla="*/ 50 w 83"/>
                <a:gd name="T1" fmla="*/ 0 h 64"/>
                <a:gd name="T2" fmla="*/ 76 w 83"/>
                <a:gd name="T3" fmla="*/ 24 h 64"/>
                <a:gd name="T4" fmla="*/ 76 w 83"/>
                <a:gd name="T5" fmla="*/ 24 h 64"/>
                <a:gd name="T6" fmla="*/ 76 w 83"/>
                <a:gd name="T7" fmla="*/ 24 h 64"/>
                <a:gd name="T8" fmla="*/ 83 w 83"/>
                <a:gd name="T9" fmla="*/ 31 h 64"/>
                <a:gd name="T10" fmla="*/ 83 w 83"/>
                <a:gd name="T11" fmla="*/ 31 h 64"/>
                <a:gd name="T12" fmla="*/ 83 w 83"/>
                <a:gd name="T13" fmla="*/ 31 h 64"/>
                <a:gd name="T14" fmla="*/ 76 w 83"/>
                <a:gd name="T15" fmla="*/ 38 h 64"/>
                <a:gd name="T16" fmla="*/ 76 w 83"/>
                <a:gd name="T17" fmla="*/ 41 h 64"/>
                <a:gd name="T18" fmla="*/ 76 w 83"/>
                <a:gd name="T19" fmla="*/ 41 h 64"/>
                <a:gd name="T20" fmla="*/ 50 w 83"/>
                <a:gd name="T21" fmla="*/ 64 h 64"/>
                <a:gd name="T22" fmla="*/ 43 w 83"/>
                <a:gd name="T23" fmla="*/ 55 h 64"/>
                <a:gd name="T24" fmla="*/ 55 w 83"/>
                <a:gd name="T25" fmla="*/ 43 h 64"/>
                <a:gd name="T26" fmla="*/ 0 w 83"/>
                <a:gd name="T27" fmla="*/ 43 h 64"/>
                <a:gd name="T28" fmla="*/ 0 w 83"/>
                <a:gd name="T29" fmla="*/ 19 h 64"/>
                <a:gd name="T30" fmla="*/ 55 w 83"/>
                <a:gd name="T31" fmla="*/ 19 h 64"/>
                <a:gd name="T32" fmla="*/ 43 w 83"/>
                <a:gd name="T33" fmla="*/ 7 h 64"/>
                <a:gd name="T34" fmla="*/ 50 w 83"/>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64">
                  <a:moveTo>
                    <a:pt x="50" y="0"/>
                  </a:moveTo>
                  <a:lnTo>
                    <a:pt x="76" y="24"/>
                  </a:lnTo>
                  <a:lnTo>
                    <a:pt x="76" y="24"/>
                  </a:lnTo>
                  <a:lnTo>
                    <a:pt x="76" y="24"/>
                  </a:lnTo>
                  <a:lnTo>
                    <a:pt x="83" y="31"/>
                  </a:lnTo>
                  <a:lnTo>
                    <a:pt x="83" y="31"/>
                  </a:lnTo>
                  <a:lnTo>
                    <a:pt x="83" y="31"/>
                  </a:lnTo>
                  <a:lnTo>
                    <a:pt x="76" y="38"/>
                  </a:lnTo>
                  <a:lnTo>
                    <a:pt x="76" y="41"/>
                  </a:lnTo>
                  <a:lnTo>
                    <a:pt x="76" y="41"/>
                  </a:lnTo>
                  <a:lnTo>
                    <a:pt x="50" y="64"/>
                  </a:lnTo>
                  <a:lnTo>
                    <a:pt x="43" y="55"/>
                  </a:lnTo>
                  <a:lnTo>
                    <a:pt x="55" y="43"/>
                  </a:lnTo>
                  <a:lnTo>
                    <a:pt x="0" y="43"/>
                  </a:lnTo>
                  <a:lnTo>
                    <a:pt x="0" y="19"/>
                  </a:lnTo>
                  <a:lnTo>
                    <a:pt x="55" y="19"/>
                  </a:lnTo>
                  <a:lnTo>
                    <a:pt x="43" y="7"/>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7" name="Freeform 772"/>
            <p:cNvSpPr>
              <a:spLocks/>
            </p:cNvSpPr>
            <p:nvPr/>
          </p:nvSpPr>
          <p:spPr bwMode="auto">
            <a:xfrm>
              <a:off x="4480734" y="3054371"/>
              <a:ext cx="80254" cy="66295"/>
            </a:xfrm>
            <a:custGeom>
              <a:avLst/>
              <a:gdLst>
                <a:gd name="T0" fmla="*/ 0 w 83"/>
                <a:gd name="T1" fmla="*/ 33 h 64"/>
                <a:gd name="T2" fmla="*/ 0 w 83"/>
                <a:gd name="T3" fmla="*/ 33 h 64"/>
                <a:gd name="T4" fmla="*/ 0 w 83"/>
                <a:gd name="T5" fmla="*/ 33 h 64"/>
                <a:gd name="T6" fmla="*/ 8 w 83"/>
                <a:gd name="T7" fmla="*/ 26 h 64"/>
                <a:gd name="T8" fmla="*/ 8 w 83"/>
                <a:gd name="T9" fmla="*/ 26 h 64"/>
                <a:gd name="T10" fmla="*/ 8 w 83"/>
                <a:gd name="T11" fmla="*/ 26 h 64"/>
                <a:gd name="T12" fmla="*/ 34 w 83"/>
                <a:gd name="T13" fmla="*/ 0 h 64"/>
                <a:gd name="T14" fmla="*/ 41 w 83"/>
                <a:gd name="T15" fmla="*/ 10 h 64"/>
                <a:gd name="T16" fmla="*/ 29 w 83"/>
                <a:gd name="T17" fmla="*/ 21 h 64"/>
                <a:gd name="T18" fmla="*/ 83 w 83"/>
                <a:gd name="T19" fmla="*/ 21 h 64"/>
                <a:gd name="T20" fmla="*/ 83 w 83"/>
                <a:gd name="T21" fmla="*/ 45 h 64"/>
                <a:gd name="T22" fmla="*/ 29 w 83"/>
                <a:gd name="T23" fmla="*/ 45 h 64"/>
                <a:gd name="T24" fmla="*/ 41 w 83"/>
                <a:gd name="T25" fmla="*/ 57 h 64"/>
                <a:gd name="T26" fmla="*/ 34 w 83"/>
                <a:gd name="T27" fmla="*/ 64 h 64"/>
                <a:gd name="T28" fmla="*/ 8 w 83"/>
                <a:gd name="T29" fmla="*/ 40 h 64"/>
                <a:gd name="T30" fmla="*/ 8 w 83"/>
                <a:gd name="T31" fmla="*/ 40 h 64"/>
                <a:gd name="T32" fmla="*/ 8 w 83"/>
                <a:gd name="T33" fmla="*/ 40 h 64"/>
                <a:gd name="T34" fmla="*/ 0 w 83"/>
                <a:gd name="T35"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64">
                  <a:moveTo>
                    <a:pt x="0" y="33"/>
                  </a:moveTo>
                  <a:lnTo>
                    <a:pt x="0" y="33"/>
                  </a:lnTo>
                  <a:lnTo>
                    <a:pt x="0" y="33"/>
                  </a:lnTo>
                  <a:lnTo>
                    <a:pt x="8" y="26"/>
                  </a:lnTo>
                  <a:lnTo>
                    <a:pt x="8" y="26"/>
                  </a:lnTo>
                  <a:lnTo>
                    <a:pt x="8" y="26"/>
                  </a:lnTo>
                  <a:lnTo>
                    <a:pt x="34" y="0"/>
                  </a:lnTo>
                  <a:lnTo>
                    <a:pt x="41" y="10"/>
                  </a:lnTo>
                  <a:lnTo>
                    <a:pt x="29" y="21"/>
                  </a:lnTo>
                  <a:lnTo>
                    <a:pt x="83" y="21"/>
                  </a:lnTo>
                  <a:lnTo>
                    <a:pt x="83" y="45"/>
                  </a:lnTo>
                  <a:lnTo>
                    <a:pt x="29" y="45"/>
                  </a:lnTo>
                  <a:lnTo>
                    <a:pt x="41" y="57"/>
                  </a:lnTo>
                  <a:lnTo>
                    <a:pt x="34" y="64"/>
                  </a:lnTo>
                  <a:lnTo>
                    <a:pt x="8" y="40"/>
                  </a:lnTo>
                  <a:lnTo>
                    <a:pt x="8" y="40"/>
                  </a:lnTo>
                  <a:lnTo>
                    <a:pt x="8" y="4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18" name="Freeform 773"/>
            <p:cNvSpPr>
              <a:spLocks/>
            </p:cNvSpPr>
            <p:nvPr/>
          </p:nvSpPr>
          <p:spPr bwMode="auto">
            <a:xfrm>
              <a:off x="4428520" y="2944570"/>
              <a:ext cx="171145" cy="195779"/>
            </a:xfrm>
            <a:custGeom>
              <a:avLst/>
              <a:gdLst>
                <a:gd name="T0" fmla="*/ 64 w 75"/>
                <a:gd name="T1" fmla="*/ 19 h 80"/>
                <a:gd name="T2" fmla="*/ 51 w 75"/>
                <a:gd name="T3" fmla="*/ 16 h 80"/>
                <a:gd name="T4" fmla="*/ 17 w 75"/>
                <a:gd name="T5" fmla="*/ 50 h 80"/>
                <a:gd name="T6" fmla="*/ 21 w 75"/>
                <a:gd name="T7" fmla="*/ 67 h 80"/>
                <a:gd name="T8" fmla="*/ 10 w 75"/>
                <a:gd name="T9" fmla="*/ 80 h 80"/>
                <a:gd name="T10" fmla="*/ 0 w 75"/>
                <a:gd name="T11" fmla="*/ 51 h 80"/>
                <a:gd name="T12" fmla="*/ 51 w 75"/>
                <a:gd name="T13" fmla="*/ 0 h 80"/>
                <a:gd name="T14" fmla="*/ 75 w 75"/>
                <a:gd name="T15" fmla="*/ 6 h 80"/>
                <a:gd name="T16" fmla="*/ 64 w 75"/>
                <a:gd name="T17"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4" y="19"/>
                  </a:moveTo>
                  <a:cubicBezTo>
                    <a:pt x="60" y="17"/>
                    <a:pt x="56" y="16"/>
                    <a:pt x="51" y="16"/>
                  </a:cubicBezTo>
                  <a:cubicBezTo>
                    <a:pt x="32" y="16"/>
                    <a:pt x="17" y="31"/>
                    <a:pt x="17" y="50"/>
                  </a:cubicBezTo>
                  <a:cubicBezTo>
                    <a:pt x="17" y="57"/>
                    <a:pt x="18" y="62"/>
                    <a:pt x="21" y="67"/>
                  </a:cubicBezTo>
                  <a:cubicBezTo>
                    <a:pt x="10" y="80"/>
                    <a:pt x="10" y="80"/>
                    <a:pt x="10" y="80"/>
                  </a:cubicBezTo>
                  <a:cubicBezTo>
                    <a:pt x="4" y="71"/>
                    <a:pt x="0" y="61"/>
                    <a:pt x="0" y="51"/>
                  </a:cubicBezTo>
                  <a:cubicBezTo>
                    <a:pt x="0" y="23"/>
                    <a:pt x="23" y="0"/>
                    <a:pt x="51" y="0"/>
                  </a:cubicBezTo>
                  <a:cubicBezTo>
                    <a:pt x="60" y="0"/>
                    <a:pt x="68" y="2"/>
                    <a:pt x="75" y="6"/>
                  </a:cubicBezTo>
                  <a:lnTo>
                    <a:pt x="6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4314889" y="3269033"/>
            <a:ext cx="656744"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Replay</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20" name="Oval 1414"/>
          <p:cNvSpPr>
            <a:spLocks noChangeArrowheads="1"/>
          </p:cNvSpPr>
          <p:nvPr/>
        </p:nvSpPr>
        <p:spPr bwMode="auto">
          <a:xfrm>
            <a:off x="4365214" y="2109005"/>
            <a:ext cx="345190" cy="369805"/>
          </a:xfrm>
          <a:prstGeom prst="ellipse">
            <a:avLst/>
          </a:prstGeom>
          <a:solidFill>
            <a:srgbClr val="0070C0"/>
          </a:solidFill>
          <a:ln>
            <a:noFill/>
          </a:ln>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1" name="Freeform 1415"/>
          <p:cNvSpPr>
            <a:spLocks/>
          </p:cNvSpPr>
          <p:nvPr/>
        </p:nvSpPr>
        <p:spPr bwMode="auto">
          <a:xfrm>
            <a:off x="4410659" y="2160798"/>
            <a:ext cx="233028" cy="256896"/>
          </a:xfrm>
          <a:custGeom>
            <a:avLst/>
            <a:gdLst>
              <a:gd name="T0" fmla="*/ 85 w 102"/>
              <a:gd name="T1" fmla="*/ 95 h 105"/>
              <a:gd name="T2" fmla="*/ 74 w 102"/>
              <a:gd name="T3" fmla="*/ 89 h 105"/>
              <a:gd name="T4" fmla="*/ 64 w 102"/>
              <a:gd name="T5" fmla="*/ 90 h 105"/>
              <a:gd name="T6" fmla="*/ 62 w 102"/>
              <a:gd name="T7" fmla="*/ 87 h 105"/>
              <a:gd name="T8" fmla="*/ 53 w 102"/>
              <a:gd name="T9" fmla="*/ 87 h 105"/>
              <a:gd name="T10" fmla="*/ 39 w 102"/>
              <a:gd name="T11" fmla="*/ 99 h 105"/>
              <a:gd name="T12" fmla="*/ 26 w 102"/>
              <a:gd name="T13" fmla="*/ 86 h 105"/>
              <a:gd name="T14" fmla="*/ 28 w 102"/>
              <a:gd name="T15" fmla="*/ 79 h 105"/>
              <a:gd name="T16" fmla="*/ 19 w 102"/>
              <a:gd name="T17" fmla="*/ 68 h 105"/>
              <a:gd name="T18" fmla="*/ 13 w 102"/>
              <a:gd name="T19" fmla="*/ 69 h 105"/>
              <a:gd name="T20" fmla="*/ 0 w 102"/>
              <a:gd name="T21" fmla="*/ 56 h 105"/>
              <a:gd name="T22" fmla="*/ 13 w 102"/>
              <a:gd name="T23" fmla="*/ 42 h 105"/>
              <a:gd name="T24" fmla="*/ 19 w 102"/>
              <a:gd name="T25" fmla="*/ 44 h 105"/>
              <a:gd name="T26" fmla="*/ 28 w 102"/>
              <a:gd name="T27" fmla="*/ 33 h 105"/>
              <a:gd name="T28" fmla="*/ 26 w 102"/>
              <a:gd name="T29" fmla="*/ 26 h 105"/>
              <a:gd name="T30" fmla="*/ 39 w 102"/>
              <a:gd name="T31" fmla="*/ 12 h 105"/>
              <a:gd name="T32" fmla="*/ 49 w 102"/>
              <a:gd name="T33" fmla="*/ 17 h 105"/>
              <a:gd name="T34" fmla="*/ 62 w 102"/>
              <a:gd name="T35" fmla="*/ 11 h 105"/>
              <a:gd name="T36" fmla="*/ 61 w 102"/>
              <a:gd name="T37" fmla="*/ 8 h 105"/>
              <a:gd name="T38" fmla="*/ 69 w 102"/>
              <a:gd name="T39" fmla="*/ 0 h 105"/>
              <a:gd name="T40" fmla="*/ 77 w 102"/>
              <a:gd name="T41" fmla="*/ 8 h 105"/>
              <a:gd name="T42" fmla="*/ 69 w 102"/>
              <a:gd name="T43" fmla="*/ 16 h 105"/>
              <a:gd name="T44" fmla="*/ 63 w 102"/>
              <a:gd name="T45" fmla="*/ 13 h 105"/>
              <a:gd name="T46" fmla="*/ 51 w 102"/>
              <a:gd name="T47" fmla="*/ 19 h 105"/>
              <a:gd name="T48" fmla="*/ 53 w 102"/>
              <a:gd name="T49" fmla="*/ 26 h 105"/>
              <a:gd name="T50" fmla="*/ 50 w 102"/>
              <a:gd name="T51" fmla="*/ 34 h 105"/>
              <a:gd name="T52" fmla="*/ 62 w 102"/>
              <a:gd name="T53" fmla="*/ 40 h 105"/>
              <a:gd name="T54" fmla="*/ 69 w 102"/>
              <a:gd name="T55" fmla="*/ 36 h 105"/>
              <a:gd name="T56" fmla="*/ 77 w 102"/>
              <a:gd name="T57" fmla="*/ 43 h 105"/>
              <a:gd name="T58" fmla="*/ 69 w 102"/>
              <a:gd name="T59" fmla="*/ 51 h 105"/>
              <a:gd name="T60" fmla="*/ 61 w 102"/>
              <a:gd name="T61" fmla="*/ 43 h 105"/>
              <a:gd name="T62" fmla="*/ 61 w 102"/>
              <a:gd name="T63" fmla="*/ 42 h 105"/>
              <a:gd name="T64" fmla="*/ 47 w 102"/>
              <a:gd name="T65" fmla="*/ 36 h 105"/>
              <a:gd name="T66" fmla="*/ 39 w 102"/>
              <a:gd name="T67" fmla="*/ 39 h 105"/>
              <a:gd name="T68" fmla="*/ 32 w 102"/>
              <a:gd name="T69" fmla="*/ 36 h 105"/>
              <a:gd name="T70" fmla="*/ 23 w 102"/>
              <a:gd name="T71" fmla="*/ 46 h 105"/>
              <a:gd name="T72" fmla="*/ 26 w 102"/>
              <a:gd name="T73" fmla="*/ 56 h 105"/>
              <a:gd name="T74" fmla="*/ 22 w 102"/>
              <a:gd name="T75" fmla="*/ 65 h 105"/>
              <a:gd name="T76" fmla="*/ 32 w 102"/>
              <a:gd name="T77" fmla="*/ 75 h 105"/>
              <a:gd name="T78" fmla="*/ 39 w 102"/>
              <a:gd name="T79" fmla="*/ 73 h 105"/>
              <a:gd name="T80" fmla="*/ 53 w 102"/>
              <a:gd name="T81" fmla="*/ 85 h 105"/>
              <a:gd name="T82" fmla="*/ 61 w 102"/>
              <a:gd name="T83" fmla="*/ 84 h 105"/>
              <a:gd name="T84" fmla="*/ 63 w 102"/>
              <a:gd name="T85" fmla="*/ 79 h 105"/>
              <a:gd name="T86" fmla="*/ 73 w 102"/>
              <a:gd name="T87" fmla="*/ 77 h 105"/>
              <a:gd name="T88" fmla="*/ 82 w 102"/>
              <a:gd name="T89" fmla="*/ 68 h 105"/>
              <a:gd name="T90" fmla="*/ 81 w 102"/>
              <a:gd name="T91" fmla="*/ 57 h 105"/>
              <a:gd name="T92" fmla="*/ 92 w 102"/>
              <a:gd name="T93" fmla="*/ 57 h 105"/>
              <a:gd name="T94" fmla="*/ 93 w 102"/>
              <a:gd name="T95" fmla="*/ 67 h 105"/>
              <a:gd name="T96" fmla="*/ 84 w 102"/>
              <a:gd name="T97" fmla="*/ 70 h 105"/>
              <a:gd name="T98" fmla="*/ 75 w 102"/>
              <a:gd name="T99" fmla="*/ 79 h 105"/>
              <a:gd name="T100" fmla="*/ 76 w 102"/>
              <a:gd name="T101" fmla="*/ 87 h 105"/>
              <a:gd name="T102" fmla="*/ 86 w 102"/>
              <a:gd name="T103" fmla="*/ 92 h 105"/>
              <a:gd name="T104" fmla="*/ 96 w 102"/>
              <a:gd name="T105" fmla="*/ 89 h 105"/>
              <a:gd name="T106" fmla="*/ 100 w 102"/>
              <a:gd name="T107" fmla="*/ 100 h 105"/>
              <a:gd name="T108" fmla="*/ 89 w 102"/>
              <a:gd name="T109" fmla="*/ 103 h 105"/>
              <a:gd name="T110" fmla="*/ 85 w 102"/>
              <a:gd name="T111"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 h="105">
                <a:moveTo>
                  <a:pt x="85" y="95"/>
                </a:moveTo>
                <a:cubicBezTo>
                  <a:pt x="74" y="89"/>
                  <a:pt x="74" y="89"/>
                  <a:pt x="74" y="89"/>
                </a:cubicBezTo>
                <a:cubicBezTo>
                  <a:pt x="71" y="92"/>
                  <a:pt x="67" y="92"/>
                  <a:pt x="64" y="90"/>
                </a:cubicBezTo>
                <a:cubicBezTo>
                  <a:pt x="63" y="89"/>
                  <a:pt x="62" y="88"/>
                  <a:pt x="62" y="87"/>
                </a:cubicBezTo>
                <a:cubicBezTo>
                  <a:pt x="53" y="87"/>
                  <a:pt x="53" y="87"/>
                  <a:pt x="53" y="87"/>
                </a:cubicBezTo>
                <a:cubicBezTo>
                  <a:pt x="52" y="94"/>
                  <a:pt x="46" y="99"/>
                  <a:pt x="39" y="99"/>
                </a:cubicBezTo>
                <a:cubicBezTo>
                  <a:pt x="32" y="99"/>
                  <a:pt x="26" y="93"/>
                  <a:pt x="26" y="86"/>
                </a:cubicBezTo>
                <a:cubicBezTo>
                  <a:pt x="26" y="83"/>
                  <a:pt x="27" y="81"/>
                  <a:pt x="28" y="79"/>
                </a:cubicBezTo>
                <a:cubicBezTo>
                  <a:pt x="19" y="68"/>
                  <a:pt x="19" y="68"/>
                  <a:pt x="19" y="68"/>
                </a:cubicBezTo>
                <a:cubicBezTo>
                  <a:pt x="17" y="68"/>
                  <a:pt x="15" y="69"/>
                  <a:pt x="13" y="69"/>
                </a:cubicBezTo>
                <a:cubicBezTo>
                  <a:pt x="6" y="69"/>
                  <a:pt x="0" y="63"/>
                  <a:pt x="0" y="56"/>
                </a:cubicBezTo>
                <a:cubicBezTo>
                  <a:pt x="0" y="48"/>
                  <a:pt x="6" y="42"/>
                  <a:pt x="13" y="42"/>
                </a:cubicBezTo>
                <a:cubicBezTo>
                  <a:pt x="15" y="42"/>
                  <a:pt x="17" y="43"/>
                  <a:pt x="19" y="44"/>
                </a:cubicBezTo>
                <a:cubicBezTo>
                  <a:pt x="28" y="33"/>
                  <a:pt x="28" y="33"/>
                  <a:pt x="28" y="33"/>
                </a:cubicBezTo>
                <a:cubicBezTo>
                  <a:pt x="27" y="31"/>
                  <a:pt x="26" y="28"/>
                  <a:pt x="26" y="26"/>
                </a:cubicBezTo>
                <a:cubicBezTo>
                  <a:pt x="26" y="18"/>
                  <a:pt x="32" y="12"/>
                  <a:pt x="39" y="12"/>
                </a:cubicBezTo>
                <a:cubicBezTo>
                  <a:pt x="43" y="12"/>
                  <a:pt x="47" y="14"/>
                  <a:pt x="49" y="17"/>
                </a:cubicBezTo>
                <a:cubicBezTo>
                  <a:pt x="62" y="11"/>
                  <a:pt x="62" y="11"/>
                  <a:pt x="62" y="11"/>
                </a:cubicBezTo>
                <a:cubicBezTo>
                  <a:pt x="61" y="10"/>
                  <a:pt x="61" y="9"/>
                  <a:pt x="61" y="8"/>
                </a:cubicBezTo>
                <a:cubicBezTo>
                  <a:pt x="61" y="4"/>
                  <a:pt x="65" y="0"/>
                  <a:pt x="69" y="0"/>
                </a:cubicBezTo>
                <a:cubicBezTo>
                  <a:pt x="73" y="0"/>
                  <a:pt x="77" y="4"/>
                  <a:pt x="77" y="8"/>
                </a:cubicBezTo>
                <a:cubicBezTo>
                  <a:pt x="77" y="12"/>
                  <a:pt x="73" y="16"/>
                  <a:pt x="69" y="16"/>
                </a:cubicBezTo>
                <a:cubicBezTo>
                  <a:pt x="67" y="16"/>
                  <a:pt x="65" y="15"/>
                  <a:pt x="63" y="13"/>
                </a:cubicBezTo>
                <a:cubicBezTo>
                  <a:pt x="51" y="19"/>
                  <a:pt x="51" y="19"/>
                  <a:pt x="51" y="19"/>
                </a:cubicBezTo>
                <a:cubicBezTo>
                  <a:pt x="52" y="21"/>
                  <a:pt x="53" y="23"/>
                  <a:pt x="53" y="26"/>
                </a:cubicBezTo>
                <a:cubicBezTo>
                  <a:pt x="53" y="29"/>
                  <a:pt x="51" y="32"/>
                  <a:pt x="50" y="34"/>
                </a:cubicBezTo>
                <a:cubicBezTo>
                  <a:pt x="62" y="40"/>
                  <a:pt x="62" y="40"/>
                  <a:pt x="62" y="40"/>
                </a:cubicBezTo>
                <a:cubicBezTo>
                  <a:pt x="63" y="37"/>
                  <a:pt x="66" y="36"/>
                  <a:pt x="69" y="36"/>
                </a:cubicBezTo>
                <a:cubicBezTo>
                  <a:pt x="73" y="36"/>
                  <a:pt x="77" y="39"/>
                  <a:pt x="77" y="43"/>
                </a:cubicBezTo>
                <a:cubicBezTo>
                  <a:pt x="77" y="47"/>
                  <a:pt x="73" y="51"/>
                  <a:pt x="69" y="51"/>
                </a:cubicBezTo>
                <a:cubicBezTo>
                  <a:pt x="65" y="51"/>
                  <a:pt x="61" y="47"/>
                  <a:pt x="61" y="43"/>
                </a:cubicBezTo>
                <a:cubicBezTo>
                  <a:pt x="61" y="43"/>
                  <a:pt x="61" y="43"/>
                  <a:pt x="61" y="42"/>
                </a:cubicBezTo>
                <a:cubicBezTo>
                  <a:pt x="47" y="36"/>
                  <a:pt x="47" y="36"/>
                  <a:pt x="47" y="36"/>
                </a:cubicBezTo>
                <a:cubicBezTo>
                  <a:pt x="45" y="38"/>
                  <a:pt x="42" y="39"/>
                  <a:pt x="39" y="39"/>
                </a:cubicBezTo>
                <a:cubicBezTo>
                  <a:pt x="37" y="39"/>
                  <a:pt x="34" y="38"/>
                  <a:pt x="32" y="36"/>
                </a:cubicBezTo>
                <a:cubicBezTo>
                  <a:pt x="23" y="46"/>
                  <a:pt x="23" y="46"/>
                  <a:pt x="23" y="46"/>
                </a:cubicBezTo>
                <a:cubicBezTo>
                  <a:pt x="25" y="49"/>
                  <a:pt x="26" y="52"/>
                  <a:pt x="26" y="56"/>
                </a:cubicBezTo>
                <a:cubicBezTo>
                  <a:pt x="26" y="59"/>
                  <a:pt x="25" y="63"/>
                  <a:pt x="22" y="65"/>
                </a:cubicBezTo>
                <a:cubicBezTo>
                  <a:pt x="32" y="75"/>
                  <a:pt x="32" y="75"/>
                  <a:pt x="32" y="75"/>
                </a:cubicBezTo>
                <a:cubicBezTo>
                  <a:pt x="34" y="74"/>
                  <a:pt x="37" y="73"/>
                  <a:pt x="39" y="73"/>
                </a:cubicBezTo>
                <a:cubicBezTo>
                  <a:pt x="46" y="73"/>
                  <a:pt x="52" y="78"/>
                  <a:pt x="53" y="85"/>
                </a:cubicBezTo>
                <a:cubicBezTo>
                  <a:pt x="61" y="84"/>
                  <a:pt x="61" y="84"/>
                  <a:pt x="61" y="84"/>
                </a:cubicBezTo>
                <a:cubicBezTo>
                  <a:pt x="61" y="82"/>
                  <a:pt x="61" y="80"/>
                  <a:pt x="63" y="79"/>
                </a:cubicBezTo>
                <a:cubicBezTo>
                  <a:pt x="65" y="76"/>
                  <a:pt x="70" y="75"/>
                  <a:pt x="73" y="77"/>
                </a:cubicBezTo>
                <a:cubicBezTo>
                  <a:pt x="82" y="68"/>
                  <a:pt x="82" y="68"/>
                  <a:pt x="82" y="68"/>
                </a:cubicBezTo>
                <a:cubicBezTo>
                  <a:pt x="79" y="65"/>
                  <a:pt x="78" y="60"/>
                  <a:pt x="81" y="57"/>
                </a:cubicBezTo>
                <a:cubicBezTo>
                  <a:pt x="84" y="54"/>
                  <a:pt x="89" y="54"/>
                  <a:pt x="92" y="57"/>
                </a:cubicBezTo>
                <a:cubicBezTo>
                  <a:pt x="95" y="59"/>
                  <a:pt x="96" y="64"/>
                  <a:pt x="93" y="67"/>
                </a:cubicBezTo>
                <a:cubicBezTo>
                  <a:pt x="91" y="70"/>
                  <a:pt x="87" y="71"/>
                  <a:pt x="84" y="70"/>
                </a:cubicBezTo>
                <a:cubicBezTo>
                  <a:pt x="75" y="79"/>
                  <a:pt x="75" y="79"/>
                  <a:pt x="75" y="79"/>
                </a:cubicBezTo>
                <a:cubicBezTo>
                  <a:pt x="77" y="81"/>
                  <a:pt x="77" y="84"/>
                  <a:pt x="76" y="87"/>
                </a:cubicBezTo>
                <a:cubicBezTo>
                  <a:pt x="86" y="92"/>
                  <a:pt x="86" y="92"/>
                  <a:pt x="86" y="92"/>
                </a:cubicBezTo>
                <a:cubicBezTo>
                  <a:pt x="88" y="89"/>
                  <a:pt x="92" y="87"/>
                  <a:pt x="96" y="89"/>
                </a:cubicBezTo>
                <a:cubicBezTo>
                  <a:pt x="100" y="91"/>
                  <a:pt x="102" y="96"/>
                  <a:pt x="100" y="100"/>
                </a:cubicBezTo>
                <a:cubicBezTo>
                  <a:pt x="98" y="103"/>
                  <a:pt x="93" y="105"/>
                  <a:pt x="89" y="103"/>
                </a:cubicBezTo>
                <a:cubicBezTo>
                  <a:pt x="86" y="102"/>
                  <a:pt x="85" y="98"/>
                  <a:pt x="85"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nvGrpSpPr>
          <p:cNvPr id="172" name="Group 171">
            <a:extLst>
              <a:ext uri="{FF2B5EF4-FFF2-40B4-BE49-F238E27FC236}">
                <a16:creationId xmlns:a16="http://schemas.microsoft.com/office/drawing/2014/main" id="{6AFA3B21-CBEB-4641-B842-8AA0DBC5F349}"/>
              </a:ext>
            </a:extLst>
          </p:cNvPr>
          <p:cNvGrpSpPr/>
          <p:nvPr/>
        </p:nvGrpSpPr>
        <p:grpSpPr>
          <a:xfrm>
            <a:off x="5404842" y="2113551"/>
            <a:ext cx="352046" cy="377151"/>
            <a:chOff x="5404842" y="2113551"/>
            <a:chExt cx="352046" cy="377151"/>
          </a:xfrm>
        </p:grpSpPr>
        <p:sp>
          <p:nvSpPr>
            <p:cNvPr id="23" name="Oval 156"/>
            <p:cNvSpPr>
              <a:spLocks noChangeArrowheads="1"/>
            </p:cNvSpPr>
            <p:nvPr/>
          </p:nvSpPr>
          <p:spPr bwMode="auto">
            <a:xfrm>
              <a:off x="5404842" y="2113551"/>
              <a:ext cx="352046" cy="37715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4" name="Freeform 157"/>
            <p:cNvSpPr>
              <a:spLocks/>
            </p:cNvSpPr>
            <p:nvPr/>
          </p:nvSpPr>
          <p:spPr bwMode="auto">
            <a:xfrm>
              <a:off x="5476829" y="2165317"/>
              <a:ext cx="207086" cy="122547"/>
            </a:xfrm>
            <a:custGeom>
              <a:avLst/>
              <a:gdLst>
                <a:gd name="T0" fmla="*/ 63 w 89"/>
                <a:gd name="T1" fmla="*/ 49 h 49"/>
                <a:gd name="T2" fmla="*/ 63 w 89"/>
                <a:gd name="T3" fmla="*/ 45 h 49"/>
                <a:gd name="T4" fmla="*/ 44 w 89"/>
                <a:gd name="T5" fmla="*/ 26 h 49"/>
                <a:gd name="T6" fmla="*/ 25 w 89"/>
                <a:gd name="T7" fmla="*/ 45 h 49"/>
                <a:gd name="T8" fmla="*/ 25 w 89"/>
                <a:gd name="T9" fmla="*/ 49 h 49"/>
                <a:gd name="T10" fmla="*/ 19 w 89"/>
                <a:gd name="T11" fmla="*/ 49 h 49"/>
                <a:gd name="T12" fmla="*/ 19 w 89"/>
                <a:gd name="T13" fmla="*/ 48 h 49"/>
                <a:gd name="T14" fmla="*/ 9 w 89"/>
                <a:gd name="T15" fmla="*/ 43 h 49"/>
                <a:gd name="T16" fmla="*/ 6 w 89"/>
                <a:gd name="T17" fmla="*/ 48 h 49"/>
                <a:gd name="T18" fmla="*/ 0 w 89"/>
                <a:gd name="T19" fmla="*/ 34 h 49"/>
                <a:gd name="T20" fmla="*/ 15 w 89"/>
                <a:gd name="T21" fmla="*/ 31 h 49"/>
                <a:gd name="T22" fmla="*/ 12 w 89"/>
                <a:gd name="T23" fmla="*/ 36 h 49"/>
                <a:gd name="T24" fmla="*/ 19 w 89"/>
                <a:gd name="T25" fmla="*/ 40 h 49"/>
                <a:gd name="T26" fmla="*/ 40 w 89"/>
                <a:gd name="T27" fmla="*/ 20 h 49"/>
                <a:gd name="T28" fmla="*/ 40 w 89"/>
                <a:gd name="T29" fmla="*/ 12 h 49"/>
                <a:gd name="T30" fmla="*/ 34 w 89"/>
                <a:gd name="T31" fmla="*/ 12 h 49"/>
                <a:gd name="T32" fmla="*/ 44 w 89"/>
                <a:gd name="T33" fmla="*/ 0 h 49"/>
                <a:gd name="T34" fmla="*/ 54 w 89"/>
                <a:gd name="T35" fmla="*/ 12 h 49"/>
                <a:gd name="T36" fmla="*/ 48 w 89"/>
                <a:gd name="T37" fmla="*/ 12 h 49"/>
                <a:gd name="T38" fmla="*/ 48 w 89"/>
                <a:gd name="T39" fmla="*/ 20 h 49"/>
                <a:gd name="T40" fmla="*/ 69 w 89"/>
                <a:gd name="T41" fmla="*/ 40 h 49"/>
                <a:gd name="T42" fmla="*/ 76 w 89"/>
                <a:gd name="T43" fmla="*/ 36 h 49"/>
                <a:gd name="T44" fmla="*/ 74 w 89"/>
                <a:gd name="T45" fmla="*/ 31 h 49"/>
                <a:gd name="T46" fmla="*/ 89 w 89"/>
                <a:gd name="T47" fmla="*/ 34 h 49"/>
                <a:gd name="T48" fmla="*/ 83 w 89"/>
                <a:gd name="T49" fmla="*/ 48 h 49"/>
                <a:gd name="T50" fmla="*/ 80 w 89"/>
                <a:gd name="T51" fmla="*/ 43 h 49"/>
                <a:gd name="T52" fmla="*/ 69 w 89"/>
                <a:gd name="T53" fmla="*/ 49 h 49"/>
                <a:gd name="T54" fmla="*/ 69 w 89"/>
                <a:gd name="T55" fmla="*/ 49 h 49"/>
                <a:gd name="T56" fmla="*/ 63 w 89"/>
                <a:gd name="T5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9" h="49">
                  <a:moveTo>
                    <a:pt x="63" y="49"/>
                  </a:moveTo>
                  <a:cubicBezTo>
                    <a:pt x="63" y="48"/>
                    <a:pt x="63" y="46"/>
                    <a:pt x="63" y="45"/>
                  </a:cubicBezTo>
                  <a:cubicBezTo>
                    <a:pt x="63" y="34"/>
                    <a:pt x="54" y="26"/>
                    <a:pt x="44" y="26"/>
                  </a:cubicBezTo>
                  <a:cubicBezTo>
                    <a:pt x="33" y="26"/>
                    <a:pt x="25" y="34"/>
                    <a:pt x="25" y="45"/>
                  </a:cubicBezTo>
                  <a:cubicBezTo>
                    <a:pt x="25" y="46"/>
                    <a:pt x="25" y="48"/>
                    <a:pt x="25" y="49"/>
                  </a:cubicBezTo>
                  <a:cubicBezTo>
                    <a:pt x="19" y="49"/>
                    <a:pt x="19" y="49"/>
                    <a:pt x="19" y="49"/>
                  </a:cubicBezTo>
                  <a:cubicBezTo>
                    <a:pt x="19" y="49"/>
                    <a:pt x="19" y="49"/>
                    <a:pt x="19" y="48"/>
                  </a:cubicBezTo>
                  <a:cubicBezTo>
                    <a:pt x="9" y="43"/>
                    <a:pt x="9" y="43"/>
                    <a:pt x="9" y="43"/>
                  </a:cubicBezTo>
                  <a:cubicBezTo>
                    <a:pt x="6" y="48"/>
                    <a:pt x="6" y="48"/>
                    <a:pt x="6" y="48"/>
                  </a:cubicBezTo>
                  <a:cubicBezTo>
                    <a:pt x="0" y="34"/>
                    <a:pt x="0" y="34"/>
                    <a:pt x="0" y="34"/>
                  </a:cubicBezTo>
                  <a:cubicBezTo>
                    <a:pt x="15" y="31"/>
                    <a:pt x="15" y="31"/>
                    <a:pt x="15" y="31"/>
                  </a:cubicBezTo>
                  <a:cubicBezTo>
                    <a:pt x="12" y="36"/>
                    <a:pt x="12" y="36"/>
                    <a:pt x="12" y="36"/>
                  </a:cubicBezTo>
                  <a:cubicBezTo>
                    <a:pt x="19" y="40"/>
                    <a:pt x="19" y="40"/>
                    <a:pt x="19" y="40"/>
                  </a:cubicBezTo>
                  <a:cubicBezTo>
                    <a:pt x="21" y="29"/>
                    <a:pt x="30" y="21"/>
                    <a:pt x="40" y="20"/>
                  </a:cubicBezTo>
                  <a:cubicBezTo>
                    <a:pt x="40" y="12"/>
                    <a:pt x="40" y="12"/>
                    <a:pt x="40" y="12"/>
                  </a:cubicBezTo>
                  <a:cubicBezTo>
                    <a:pt x="34" y="12"/>
                    <a:pt x="34" y="12"/>
                    <a:pt x="34" y="12"/>
                  </a:cubicBezTo>
                  <a:cubicBezTo>
                    <a:pt x="44" y="0"/>
                    <a:pt x="44" y="0"/>
                    <a:pt x="44" y="0"/>
                  </a:cubicBezTo>
                  <a:cubicBezTo>
                    <a:pt x="54" y="12"/>
                    <a:pt x="54" y="12"/>
                    <a:pt x="54" y="12"/>
                  </a:cubicBezTo>
                  <a:cubicBezTo>
                    <a:pt x="48" y="12"/>
                    <a:pt x="48" y="12"/>
                    <a:pt x="48" y="12"/>
                  </a:cubicBezTo>
                  <a:cubicBezTo>
                    <a:pt x="48" y="20"/>
                    <a:pt x="48" y="20"/>
                    <a:pt x="48" y="20"/>
                  </a:cubicBezTo>
                  <a:cubicBezTo>
                    <a:pt x="59" y="21"/>
                    <a:pt x="67" y="29"/>
                    <a:pt x="69" y="40"/>
                  </a:cubicBezTo>
                  <a:cubicBezTo>
                    <a:pt x="76" y="36"/>
                    <a:pt x="76" y="36"/>
                    <a:pt x="76" y="36"/>
                  </a:cubicBezTo>
                  <a:cubicBezTo>
                    <a:pt x="74" y="31"/>
                    <a:pt x="74" y="31"/>
                    <a:pt x="74" y="31"/>
                  </a:cubicBezTo>
                  <a:cubicBezTo>
                    <a:pt x="89" y="34"/>
                    <a:pt x="89" y="34"/>
                    <a:pt x="89" y="34"/>
                  </a:cubicBezTo>
                  <a:cubicBezTo>
                    <a:pt x="83" y="48"/>
                    <a:pt x="83" y="48"/>
                    <a:pt x="83" y="48"/>
                  </a:cubicBezTo>
                  <a:cubicBezTo>
                    <a:pt x="80" y="43"/>
                    <a:pt x="80" y="43"/>
                    <a:pt x="80" y="43"/>
                  </a:cubicBezTo>
                  <a:cubicBezTo>
                    <a:pt x="69" y="49"/>
                    <a:pt x="69" y="49"/>
                    <a:pt x="69" y="49"/>
                  </a:cubicBezTo>
                  <a:cubicBezTo>
                    <a:pt x="69" y="49"/>
                    <a:pt x="69" y="49"/>
                    <a:pt x="69" y="49"/>
                  </a:cubicBezTo>
                  <a:lnTo>
                    <a:pt x="63"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5" name="Freeform 158"/>
            <p:cNvSpPr>
              <a:spLocks/>
            </p:cNvSpPr>
            <p:nvPr/>
          </p:nvSpPr>
          <p:spPr bwMode="auto">
            <a:xfrm>
              <a:off x="5509371" y="2322727"/>
              <a:ext cx="140030" cy="117265"/>
            </a:xfrm>
            <a:custGeom>
              <a:avLst/>
              <a:gdLst>
                <a:gd name="T0" fmla="*/ 29 w 60"/>
                <a:gd name="T1" fmla="*/ 47 h 47"/>
                <a:gd name="T2" fmla="*/ 0 w 60"/>
                <a:gd name="T3" fmla="*/ 27 h 47"/>
                <a:gd name="T4" fmla="*/ 0 w 60"/>
                <a:gd name="T5" fmla="*/ 17 h 47"/>
                <a:gd name="T6" fmla="*/ 19 w 60"/>
                <a:gd name="T7" fmla="*/ 0 h 47"/>
                <a:gd name="T8" fmla="*/ 30 w 60"/>
                <a:gd name="T9" fmla="*/ 34 h 47"/>
                <a:gd name="T10" fmla="*/ 41 w 60"/>
                <a:gd name="T11" fmla="*/ 0 h 47"/>
                <a:gd name="T12" fmla="*/ 60 w 60"/>
                <a:gd name="T13" fmla="*/ 17 h 47"/>
                <a:gd name="T14" fmla="*/ 60 w 60"/>
                <a:gd name="T15" fmla="*/ 27 h 47"/>
                <a:gd name="T16" fmla="*/ 31 w 60"/>
                <a:gd name="T17" fmla="*/ 47 h 47"/>
                <a:gd name="T18" fmla="*/ 29 w 60"/>
                <a:gd name="T1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7">
                  <a:moveTo>
                    <a:pt x="29" y="47"/>
                  </a:moveTo>
                  <a:cubicBezTo>
                    <a:pt x="4" y="47"/>
                    <a:pt x="0" y="27"/>
                    <a:pt x="0" y="27"/>
                  </a:cubicBezTo>
                  <a:cubicBezTo>
                    <a:pt x="0" y="17"/>
                    <a:pt x="0" y="17"/>
                    <a:pt x="0" y="17"/>
                  </a:cubicBezTo>
                  <a:cubicBezTo>
                    <a:pt x="0" y="6"/>
                    <a:pt x="10" y="2"/>
                    <a:pt x="19" y="0"/>
                  </a:cubicBezTo>
                  <a:cubicBezTo>
                    <a:pt x="30" y="34"/>
                    <a:pt x="30" y="34"/>
                    <a:pt x="30" y="34"/>
                  </a:cubicBezTo>
                  <a:cubicBezTo>
                    <a:pt x="41" y="0"/>
                    <a:pt x="41" y="0"/>
                    <a:pt x="41" y="0"/>
                  </a:cubicBezTo>
                  <a:cubicBezTo>
                    <a:pt x="50" y="2"/>
                    <a:pt x="60" y="6"/>
                    <a:pt x="60" y="17"/>
                  </a:cubicBezTo>
                  <a:cubicBezTo>
                    <a:pt x="60" y="27"/>
                    <a:pt x="60" y="27"/>
                    <a:pt x="60" y="27"/>
                  </a:cubicBezTo>
                  <a:cubicBezTo>
                    <a:pt x="60" y="27"/>
                    <a:pt x="57" y="47"/>
                    <a:pt x="31" y="47"/>
                  </a:cubicBezTo>
                  <a:lnTo>
                    <a:pt x="29"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6" name="Freeform 159"/>
            <p:cNvSpPr>
              <a:spLocks/>
            </p:cNvSpPr>
            <p:nvPr/>
          </p:nvSpPr>
          <p:spPr bwMode="auto">
            <a:xfrm>
              <a:off x="5574455" y="2342800"/>
              <a:ext cx="9861" cy="27467"/>
            </a:xfrm>
            <a:custGeom>
              <a:avLst/>
              <a:gdLst>
                <a:gd name="T0" fmla="*/ 10 w 10"/>
                <a:gd name="T1" fmla="*/ 10 h 26"/>
                <a:gd name="T2" fmla="*/ 5 w 10"/>
                <a:gd name="T3" fmla="*/ 26 h 26"/>
                <a:gd name="T4" fmla="*/ 0 w 10"/>
                <a:gd name="T5" fmla="*/ 10 h 26"/>
                <a:gd name="T6" fmla="*/ 3 w 10"/>
                <a:gd name="T7" fmla="*/ 0 h 26"/>
                <a:gd name="T8" fmla="*/ 5 w 10"/>
                <a:gd name="T9" fmla="*/ 0 h 26"/>
                <a:gd name="T10" fmla="*/ 7 w 10"/>
                <a:gd name="T11" fmla="*/ 0 h 26"/>
                <a:gd name="T12" fmla="*/ 10 w 10"/>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0" h="26">
                  <a:moveTo>
                    <a:pt x="10" y="10"/>
                  </a:moveTo>
                  <a:lnTo>
                    <a:pt x="5" y="26"/>
                  </a:lnTo>
                  <a:lnTo>
                    <a:pt x="0" y="10"/>
                  </a:lnTo>
                  <a:lnTo>
                    <a:pt x="3" y="0"/>
                  </a:lnTo>
                  <a:lnTo>
                    <a:pt x="5" y="0"/>
                  </a:lnTo>
                  <a:lnTo>
                    <a:pt x="7" y="0"/>
                  </a:lnTo>
                  <a:lnTo>
                    <a:pt x="1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27" name="Freeform 160"/>
            <p:cNvSpPr>
              <a:spLocks/>
            </p:cNvSpPr>
            <p:nvPr/>
          </p:nvSpPr>
          <p:spPr bwMode="auto">
            <a:xfrm>
              <a:off x="5548816" y="2250889"/>
              <a:ext cx="61140" cy="77120"/>
            </a:xfrm>
            <a:custGeom>
              <a:avLst/>
              <a:gdLst>
                <a:gd name="T0" fmla="*/ 1 w 26"/>
                <a:gd name="T1" fmla="*/ 13 h 31"/>
                <a:gd name="T2" fmla="*/ 13 w 26"/>
                <a:gd name="T3" fmla="*/ 0 h 31"/>
                <a:gd name="T4" fmla="*/ 25 w 26"/>
                <a:gd name="T5" fmla="*/ 13 h 31"/>
                <a:gd name="T6" fmla="*/ 26 w 26"/>
                <a:gd name="T7" fmla="*/ 17 h 31"/>
                <a:gd name="T8" fmla="*/ 24 w 26"/>
                <a:gd name="T9" fmla="*/ 20 h 31"/>
                <a:gd name="T10" fmla="*/ 13 w 26"/>
                <a:gd name="T11" fmla="*/ 31 h 31"/>
                <a:gd name="T12" fmla="*/ 2 w 26"/>
                <a:gd name="T13" fmla="*/ 20 h 31"/>
                <a:gd name="T14" fmla="*/ 0 w 26"/>
                <a:gd name="T15" fmla="*/ 17 h 31"/>
                <a:gd name="T16" fmla="*/ 1 w 26"/>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1" y="13"/>
                  </a:moveTo>
                  <a:cubicBezTo>
                    <a:pt x="2" y="6"/>
                    <a:pt x="5" y="0"/>
                    <a:pt x="13" y="0"/>
                  </a:cubicBezTo>
                  <a:cubicBezTo>
                    <a:pt x="21" y="0"/>
                    <a:pt x="24" y="6"/>
                    <a:pt x="25" y="13"/>
                  </a:cubicBezTo>
                  <a:cubicBezTo>
                    <a:pt x="26" y="13"/>
                    <a:pt x="26" y="14"/>
                    <a:pt x="26" y="17"/>
                  </a:cubicBezTo>
                  <a:cubicBezTo>
                    <a:pt x="26" y="19"/>
                    <a:pt x="25" y="20"/>
                    <a:pt x="24" y="20"/>
                  </a:cubicBezTo>
                  <a:cubicBezTo>
                    <a:pt x="22" y="26"/>
                    <a:pt x="16" y="31"/>
                    <a:pt x="13" y="31"/>
                  </a:cubicBezTo>
                  <a:cubicBezTo>
                    <a:pt x="10" y="31"/>
                    <a:pt x="4" y="26"/>
                    <a:pt x="2" y="20"/>
                  </a:cubicBezTo>
                  <a:cubicBezTo>
                    <a:pt x="1" y="20"/>
                    <a:pt x="1" y="19"/>
                    <a:pt x="0" y="17"/>
                  </a:cubicBezTo>
                  <a:cubicBezTo>
                    <a:pt x="0" y="14"/>
                    <a:pt x="0" y="13"/>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5283616" y="1689842"/>
            <a:ext cx="756855"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AI Training</a:t>
            </a:r>
            <a:endParaRPr lang="zh-CN" altLang="en-US" sz="900" dirty="0">
              <a:solidFill>
                <a:srgbClr val="1D1D1A"/>
              </a:solidFill>
              <a:latin typeface="微软雅黑" panose="020B0503020204020204" pitchFamily="34" charset="-122"/>
              <a:ea typeface="微软雅黑" panose="020B0503020204020204" pitchFamily="34" charset="-122"/>
            </a:endParaRPr>
          </a:p>
        </p:txBody>
      </p:sp>
      <p:grpSp>
        <p:nvGrpSpPr>
          <p:cNvPr id="150" name="Group 149">
            <a:extLst>
              <a:ext uri="{FF2B5EF4-FFF2-40B4-BE49-F238E27FC236}">
                <a16:creationId xmlns:a16="http://schemas.microsoft.com/office/drawing/2014/main" id="{5C7D18BE-F4B1-744B-9EDE-8D761FCE847A}"/>
              </a:ext>
            </a:extLst>
          </p:cNvPr>
          <p:cNvGrpSpPr/>
          <p:nvPr/>
        </p:nvGrpSpPr>
        <p:grpSpPr>
          <a:xfrm>
            <a:off x="5425766" y="2869625"/>
            <a:ext cx="345190" cy="369805"/>
            <a:chOff x="5425766" y="2869625"/>
            <a:chExt cx="345190" cy="369805"/>
          </a:xfrm>
        </p:grpSpPr>
        <p:sp>
          <p:nvSpPr>
            <p:cNvPr id="30" name="Oval 698"/>
            <p:cNvSpPr>
              <a:spLocks noChangeArrowheads="1"/>
            </p:cNvSpPr>
            <p:nvPr/>
          </p:nvSpPr>
          <p:spPr bwMode="auto">
            <a:xfrm>
              <a:off x="5425766" y="2869625"/>
              <a:ext cx="345190" cy="369805"/>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1" name="Freeform 699"/>
            <p:cNvSpPr>
              <a:spLocks/>
            </p:cNvSpPr>
            <p:nvPr/>
          </p:nvSpPr>
          <p:spPr bwMode="auto">
            <a:xfrm>
              <a:off x="5611414" y="3002215"/>
              <a:ext cx="105394" cy="168846"/>
            </a:xfrm>
            <a:custGeom>
              <a:avLst/>
              <a:gdLst>
                <a:gd name="T0" fmla="*/ 109 w 109"/>
                <a:gd name="T1" fmla="*/ 0 h 163"/>
                <a:gd name="T2" fmla="*/ 109 w 109"/>
                <a:gd name="T3" fmla="*/ 113 h 163"/>
                <a:gd name="T4" fmla="*/ 0 w 109"/>
                <a:gd name="T5" fmla="*/ 163 h 163"/>
                <a:gd name="T6" fmla="*/ 0 w 109"/>
                <a:gd name="T7" fmla="*/ 33 h 163"/>
                <a:gd name="T8" fmla="*/ 109 w 109"/>
                <a:gd name="T9" fmla="*/ 0 h 163"/>
              </a:gdLst>
              <a:ahLst/>
              <a:cxnLst>
                <a:cxn ang="0">
                  <a:pos x="T0" y="T1"/>
                </a:cxn>
                <a:cxn ang="0">
                  <a:pos x="T2" y="T3"/>
                </a:cxn>
                <a:cxn ang="0">
                  <a:pos x="T4" y="T5"/>
                </a:cxn>
                <a:cxn ang="0">
                  <a:pos x="T6" y="T7"/>
                </a:cxn>
                <a:cxn ang="0">
                  <a:pos x="T8" y="T9"/>
                </a:cxn>
              </a:cxnLst>
              <a:rect l="0" t="0" r="r" b="b"/>
              <a:pathLst>
                <a:path w="109" h="163">
                  <a:moveTo>
                    <a:pt x="109" y="0"/>
                  </a:moveTo>
                  <a:lnTo>
                    <a:pt x="109" y="113"/>
                  </a:lnTo>
                  <a:lnTo>
                    <a:pt x="0" y="163"/>
                  </a:lnTo>
                  <a:lnTo>
                    <a:pt x="0" y="33"/>
                  </a:lnTo>
                  <a:lnTo>
                    <a:pt x="1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2" name="Freeform 700"/>
            <p:cNvSpPr>
              <a:spLocks/>
            </p:cNvSpPr>
            <p:nvPr/>
          </p:nvSpPr>
          <p:spPr bwMode="auto">
            <a:xfrm>
              <a:off x="5504087" y="2962853"/>
              <a:ext cx="191450" cy="56973"/>
            </a:xfrm>
            <a:custGeom>
              <a:avLst/>
              <a:gdLst>
                <a:gd name="T0" fmla="*/ 198 w 198"/>
                <a:gd name="T1" fmla="*/ 24 h 55"/>
                <a:gd name="T2" fmla="*/ 99 w 198"/>
                <a:gd name="T3" fmla="*/ 55 h 55"/>
                <a:gd name="T4" fmla="*/ 0 w 198"/>
                <a:gd name="T5" fmla="*/ 24 h 55"/>
                <a:gd name="T6" fmla="*/ 97 w 198"/>
                <a:gd name="T7" fmla="*/ 0 h 55"/>
                <a:gd name="T8" fmla="*/ 198 w 198"/>
                <a:gd name="T9" fmla="*/ 24 h 55"/>
              </a:gdLst>
              <a:ahLst/>
              <a:cxnLst>
                <a:cxn ang="0">
                  <a:pos x="T0" y="T1"/>
                </a:cxn>
                <a:cxn ang="0">
                  <a:pos x="T2" y="T3"/>
                </a:cxn>
                <a:cxn ang="0">
                  <a:pos x="T4" y="T5"/>
                </a:cxn>
                <a:cxn ang="0">
                  <a:pos x="T6" y="T7"/>
                </a:cxn>
                <a:cxn ang="0">
                  <a:pos x="T8" y="T9"/>
                </a:cxn>
              </a:cxnLst>
              <a:rect l="0" t="0" r="r" b="b"/>
              <a:pathLst>
                <a:path w="198" h="55">
                  <a:moveTo>
                    <a:pt x="198" y="24"/>
                  </a:moveTo>
                  <a:lnTo>
                    <a:pt x="99" y="55"/>
                  </a:lnTo>
                  <a:lnTo>
                    <a:pt x="0" y="24"/>
                  </a:lnTo>
                  <a:lnTo>
                    <a:pt x="97" y="0"/>
                  </a:lnTo>
                  <a:lnTo>
                    <a:pt x="19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sp>
          <p:nvSpPr>
            <p:cNvPr id="33" name="Freeform 701"/>
            <p:cNvSpPr>
              <a:spLocks/>
            </p:cNvSpPr>
            <p:nvPr/>
          </p:nvSpPr>
          <p:spPr bwMode="auto">
            <a:xfrm>
              <a:off x="5485715" y="3002215"/>
              <a:ext cx="105394" cy="168846"/>
            </a:xfrm>
            <a:custGeom>
              <a:avLst/>
              <a:gdLst>
                <a:gd name="T0" fmla="*/ 109 w 109"/>
                <a:gd name="T1" fmla="*/ 33 h 163"/>
                <a:gd name="T2" fmla="*/ 109 w 109"/>
                <a:gd name="T3" fmla="*/ 163 h 163"/>
                <a:gd name="T4" fmla="*/ 0 w 109"/>
                <a:gd name="T5" fmla="*/ 113 h 163"/>
                <a:gd name="T6" fmla="*/ 0 w 109"/>
                <a:gd name="T7" fmla="*/ 0 h 163"/>
                <a:gd name="T8" fmla="*/ 109 w 109"/>
                <a:gd name="T9" fmla="*/ 33 h 163"/>
              </a:gdLst>
              <a:ahLst/>
              <a:cxnLst>
                <a:cxn ang="0">
                  <a:pos x="T0" y="T1"/>
                </a:cxn>
                <a:cxn ang="0">
                  <a:pos x="T2" y="T3"/>
                </a:cxn>
                <a:cxn ang="0">
                  <a:pos x="T4" y="T5"/>
                </a:cxn>
                <a:cxn ang="0">
                  <a:pos x="T6" y="T7"/>
                </a:cxn>
                <a:cxn ang="0">
                  <a:pos x="T8" y="T9"/>
                </a:cxn>
              </a:cxnLst>
              <a:rect l="0" t="0" r="r" b="b"/>
              <a:pathLst>
                <a:path w="109" h="163">
                  <a:moveTo>
                    <a:pt x="109" y="33"/>
                  </a:moveTo>
                  <a:lnTo>
                    <a:pt x="109" y="163"/>
                  </a:lnTo>
                  <a:lnTo>
                    <a:pt x="0" y="113"/>
                  </a:lnTo>
                  <a:lnTo>
                    <a:pt x="0" y="0"/>
                  </a:lnTo>
                  <a:lnTo>
                    <a:pt x="10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200">
                <a:solidFill>
                  <a:srgbClr val="1D1D1A"/>
                </a:solidFill>
                <a:latin typeface="微软雅黑" panose="020B0503020204020204" pitchFamily="34" charset="-122"/>
                <a:ea typeface="微软雅黑" panose="020B0503020204020204" pitchFamily="34" charset="-122"/>
              </a:endParaRPr>
            </a:p>
          </p:txBody>
        </p:sp>
      </p:grpSp>
      <p:sp>
        <p:nvSpPr>
          <p:cNvPr id="34" name="文本框 33"/>
          <p:cNvSpPr txBox="1"/>
          <p:nvPr/>
        </p:nvSpPr>
        <p:spPr>
          <a:xfrm>
            <a:off x="5103031" y="3248317"/>
            <a:ext cx="766171"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Simulate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011610" y="2357914"/>
            <a:ext cx="756855"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Integrate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679669" y="2371108"/>
            <a:ext cx="756855"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Build</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388301" y="1681586"/>
            <a:ext cx="93422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Control Logic Validation</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397234" y="2566305"/>
            <a:ext cx="93422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Performance Simulation</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275742" y="2186382"/>
            <a:ext cx="627716"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Generate code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211014" y="1849851"/>
            <a:ext cx="758714"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Software in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174089" y="2642290"/>
            <a:ext cx="746040" cy="369103"/>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Hardware in loop</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988843" y="3328791"/>
            <a:ext cx="1348625" cy="230689"/>
          </a:xfrm>
          <a:prstGeom prst="rect">
            <a:avLst/>
          </a:prstGeom>
          <a:noFill/>
        </p:spPr>
        <p:txBody>
          <a:bodyPr vert="horz" wrap="square" rtlCol="0">
            <a:spAutoFit/>
          </a:bodyPr>
          <a:lstStyle/>
          <a:p>
            <a:pPr defTabSz="913540"/>
            <a:r>
              <a:rPr lang="en-US" altLang="zh-CN" sz="900" dirty="0">
                <a:solidFill>
                  <a:srgbClr val="1D1D1A"/>
                </a:solidFill>
                <a:latin typeface="微软雅黑" panose="020B0503020204020204" pitchFamily="34" charset="-122"/>
                <a:ea typeface="微软雅黑" panose="020B0503020204020204" pitchFamily="34" charset="-122"/>
              </a:rPr>
              <a:t>Physical Test-Drive</a:t>
            </a:r>
            <a:endParaRPr lang="zh-CN" altLang="en-US" sz="900" dirty="0">
              <a:solidFill>
                <a:srgbClr val="1D1D1A"/>
              </a:solidFill>
              <a:latin typeface="微软雅黑" panose="020B0503020204020204" pitchFamily="34" charset="-122"/>
              <a:ea typeface="微软雅黑" panose="020B0503020204020204" pitchFamily="34" charset="-122"/>
            </a:endParaRPr>
          </a:p>
        </p:txBody>
      </p:sp>
      <p:sp>
        <p:nvSpPr>
          <p:cNvPr id="43" name="Oval 142"/>
          <p:cNvSpPr>
            <a:spLocks noChangeArrowheads="1"/>
          </p:cNvSpPr>
          <p:nvPr/>
        </p:nvSpPr>
        <p:spPr bwMode="auto">
          <a:xfrm>
            <a:off x="6730804" y="2605352"/>
            <a:ext cx="352046" cy="377151"/>
          </a:xfrm>
          <a:prstGeom prst="ellipse">
            <a:avLst/>
          </a:prstGeom>
          <a:solidFill>
            <a:srgbClr val="00B050"/>
          </a:solidFill>
          <a:ln>
            <a:noFill/>
          </a:ln>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4" name="Freeform 143"/>
          <p:cNvSpPr>
            <a:spLocks noEditPoints="1"/>
          </p:cNvSpPr>
          <p:nvPr/>
        </p:nvSpPr>
        <p:spPr bwMode="auto">
          <a:xfrm>
            <a:off x="6938876" y="2769798"/>
            <a:ext cx="106500" cy="111983"/>
          </a:xfrm>
          <a:custGeom>
            <a:avLst/>
            <a:gdLst>
              <a:gd name="T0" fmla="*/ 40 w 46"/>
              <a:gd name="T1" fmla="*/ 7 h 45"/>
              <a:gd name="T2" fmla="*/ 40 w 46"/>
              <a:gd name="T3" fmla="*/ 8 h 45"/>
              <a:gd name="T4" fmla="*/ 38 w 46"/>
              <a:gd name="T5" fmla="*/ 10 h 45"/>
              <a:gd name="T6" fmla="*/ 42 w 46"/>
              <a:gd name="T7" fmla="*/ 18 h 45"/>
              <a:gd name="T8" fmla="*/ 44 w 46"/>
              <a:gd name="T9" fmla="*/ 18 h 45"/>
              <a:gd name="T10" fmla="*/ 45 w 46"/>
              <a:gd name="T11" fmla="*/ 19 h 45"/>
              <a:gd name="T12" fmla="*/ 46 w 46"/>
              <a:gd name="T13" fmla="*/ 23 h 45"/>
              <a:gd name="T14" fmla="*/ 45 w 46"/>
              <a:gd name="T15" fmla="*/ 24 h 45"/>
              <a:gd name="T16" fmla="*/ 42 w 46"/>
              <a:gd name="T17" fmla="*/ 25 h 45"/>
              <a:gd name="T18" fmla="*/ 39 w 46"/>
              <a:gd name="T19" fmla="*/ 32 h 45"/>
              <a:gd name="T20" fmla="*/ 41 w 46"/>
              <a:gd name="T21" fmla="*/ 34 h 45"/>
              <a:gd name="T22" fmla="*/ 41 w 46"/>
              <a:gd name="T23" fmla="*/ 36 h 45"/>
              <a:gd name="T24" fmla="*/ 38 w 46"/>
              <a:gd name="T25" fmla="*/ 39 h 45"/>
              <a:gd name="T26" fmla="*/ 37 w 46"/>
              <a:gd name="T27" fmla="*/ 39 h 45"/>
              <a:gd name="T28" fmla="*/ 35 w 46"/>
              <a:gd name="T29" fmla="*/ 37 h 45"/>
              <a:gd name="T30" fmla="*/ 27 w 46"/>
              <a:gd name="T31" fmla="*/ 41 h 45"/>
              <a:gd name="T32" fmla="*/ 27 w 46"/>
              <a:gd name="T33" fmla="*/ 43 h 45"/>
              <a:gd name="T34" fmla="*/ 27 w 46"/>
              <a:gd name="T35" fmla="*/ 45 h 45"/>
              <a:gd name="T36" fmla="*/ 22 w 46"/>
              <a:gd name="T37" fmla="*/ 45 h 45"/>
              <a:gd name="T38" fmla="*/ 21 w 46"/>
              <a:gd name="T39" fmla="*/ 44 h 45"/>
              <a:gd name="T40" fmla="*/ 21 w 46"/>
              <a:gd name="T41" fmla="*/ 41 h 45"/>
              <a:gd name="T42" fmla="*/ 13 w 46"/>
              <a:gd name="T43" fmla="*/ 39 h 45"/>
              <a:gd name="T44" fmla="*/ 11 w 46"/>
              <a:gd name="T45" fmla="*/ 40 h 45"/>
              <a:gd name="T46" fmla="*/ 10 w 46"/>
              <a:gd name="T47" fmla="*/ 41 h 45"/>
              <a:gd name="T48" fmla="*/ 6 w 46"/>
              <a:gd name="T49" fmla="*/ 37 h 45"/>
              <a:gd name="T50" fmla="*/ 6 w 46"/>
              <a:gd name="T51" fmla="*/ 36 h 45"/>
              <a:gd name="T52" fmla="*/ 8 w 46"/>
              <a:gd name="T53" fmla="*/ 34 h 45"/>
              <a:gd name="T54" fmla="*/ 4 w 46"/>
              <a:gd name="T55" fmla="*/ 27 h 45"/>
              <a:gd name="T56" fmla="*/ 2 w 46"/>
              <a:gd name="T57" fmla="*/ 27 h 45"/>
              <a:gd name="T58" fmla="*/ 1 w 46"/>
              <a:gd name="T59" fmla="*/ 26 h 45"/>
              <a:gd name="T60" fmla="*/ 0 w 46"/>
              <a:gd name="T61" fmla="*/ 21 h 45"/>
              <a:gd name="T62" fmla="*/ 1 w 46"/>
              <a:gd name="T63" fmla="*/ 20 h 45"/>
              <a:gd name="T64" fmla="*/ 4 w 46"/>
              <a:gd name="T65" fmla="*/ 20 h 45"/>
              <a:gd name="T66" fmla="*/ 7 w 46"/>
              <a:gd name="T67" fmla="*/ 12 h 45"/>
              <a:gd name="T68" fmla="*/ 5 w 46"/>
              <a:gd name="T69" fmla="*/ 10 h 45"/>
              <a:gd name="T70" fmla="*/ 5 w 46"/>
              <a:gd name="T71" fmla="*/ 9 h 45"/>
              <a:gd name="T72" fmla="*/ 8 w 46"/>
              <a:gd name="T73" fmla="*/ 5 h 45"/>
              <a:gd name="T74" fmla="*/ 9 w 46"/>
              <a:gd name="T75" fmla="*/ 5 h 45"/>
              <a:gd name="T76" fmla="*/ 11 w 46"/>
              <a:gd name="T77" fmla="*/ 7 h 45"/>
              <a:gd name="T78" fmla="*/ 19 w 46"/>
              <a:gd name="T79" fmla="*/ 4 h 45"/>
              <a:gd name="T80" fmla="*/ 18 w 46"/>
              <a:gd name="T81" fmla="*/ 1 h 45"/>
              <a:gd name="T82" fmla="*/ 19 w 46"/>
              <a:gd name="T83" fmla="*/ 0 h 45"/>
              <a:gd name="T84" fmla="*/ 24 w 46"/>
              <a:gd name="T85" fmla="*/ 0 h 45"/>
              <a:gd name="T86" fmla="*/ 25 w 46"/>
              <a:gd name="T87" fmla="*/ 1 h 45"/>
              <a:gd name="T88" fmla="*/ 25 w 46"/>
              <a:gd name="T89" fmla="*/ 3 h 45"/>
              <a:gd name="T90" fmla="*/ 33 w 46"/>
              <a:gd name="T91" fmla="*/ 6 h 45"/>
              <a:gd name="T92" fmla="*/ 35 w 46"/>
              <a:gd name="T93" fmla="*/ 4 h 45"/>
              <a:gd name="T94" fmla="*/ 36 w 46"/>
              <a:gd name="T95" fmla="*/ 4 h 45"/>
              <a:gd name="T96" fmla="*/ 40 w 46"/>
              <a:gd name="T97" fmla="*/ 7 h 45"/>
              <a:gd name="T98" fmla="*/ 24 w 46"/>
              <a:gd name="T99" fmla="*/ 35 h 45"/>
              <a:gd name="T100" fmla="*/ 36 w 46"/>
              <a:gd name="T101" fmla="*/ 22 h 45"/>
              <a:gd name="T102" fmla="*/ 22 w 46"/>
              <a:gd name="T103" fmla="*/ 10 h 45"/>
              <a:gd name="T104" fmla="*/ 10 w 46"/>
              <a:gd name="T105" fmla="*/ 23 h 45"/>
              <a:gd name="T106" fmla="*/ 24 w 46"/>
              <a:gd name="T107"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5">
                <a:moveTo>
                  <a:pt x="40" y="7"/>
                </a:moveTo>
                <a:cubicBezTo>
                  <a:pt x="40" y="7"/>
                  <a:pt x="40" y="8"/>
                  <a:pt x="40" y="8"/>
                </a:cubicBezTo>
                <a:cubicBezTo>
                  <a:pt x="38" y="10"/>
                  <a:pt x="38" y="10"/>
                  <a:pt x="38" y="10"/>
                </a:cubicBezTo>
                <a:cubicBezTo>
                  <a:pt x="40" y="13"/>
                  <a:pt x="41" y="15"/>
                  <a:pt x="42" y="18"/>
                </a:cubicBezTo>
                <a:cubicBezTo>
                  <a:pt x="44" y="18"/>
                  <a:pt x="44" y="18"/>
                  <a:pt x="44" y="18"/>
                </a:cubicBezTo>
                <a:cubicBezTo>
                  <a:pt x="45" y="18"/>
                  <a:pt x="45" y="18"/>
                  <a:pt x="45" y="19"/>
                </a:cubicBezTo>
                <a:cubicBezTo>
                  <a:pt x="46" y="23"/>
                  <a:pt x="46" y="23"/>
                  <a:pt x="46" y="23"/>
                </a:cubicBezTo>
                <a:cubicBezTo>
                  <a:pt x="46" y="24"/>
                  <a:pt x="45" y="24"/>
                  <a:pt x="45" y="24"/>
                </a:cubicBezTo>
                <a:cubicBezTo>
                  <a:pt x="42" y="25"/>
                  <a:pt x="42" y="25"/>
                  <a:pt x="42" y="25"/>
                </a:cubicBezTo>
                <a:cubicBezTo>
                  <a:pt x="42" y="27"/>
                  <a:pt x="41" y="30"/>
                  <a:pt x="39" y="32"/>
                </a:cubicBezTo>
                <a:cubicBezTo>
                  <a:pt x="41" y="34"/>
                  <a:pt x="41" y="34"/>
                  <a:pt x="41" y="34"/>
                </a:cubicBezTo>
                <a:cubicBezTo>
                  <a:pt x="42" y="34"/>
                  <a:pt x="42" y="35"/>
                  <a:pt x="41" y="36"/>
                </a:cubicBezTo>
                <a:cubicBezTo>
                  <a:pt x="38" y="39"/>
                  <a:pt x="38" y="39"/>
                  <a:pt x="38" y="39"/>
                </a:cubicBezTo>
                <a:cubicBezTo>
                  <a:pt x="38" y="39"/>
                  <a:pt x="37" y="39"/>
                  <a:pt x="37" y="39"/>
                </a:cubicBezTo>
                <a:cubicBezTo>
                  <a:pt x="35" y="37"/>
                  <a:pt x="35" y="37"/>
                  <a:pt x="35" y="37"/>
                </a:cubicBezTo>
                <a:cubicBezTo>
                  <a:pt x="33" y="39"/>
                  <a:pt x="30" y="40"/>
                  <a:pt x="27" y="41"/>
                </a:cubicBezTo>
                <a:cubicBezTo>
                  <a:pt x="27" y="43"/>
                  <a:pt x="27" y="43"/>
                  <a:pt x="27" y="43"/>
                </a:cubicBezTo>
                <a:cubicBezTo>
                  <a:pt x="28" y="44"/>
                  <a:pt x="27" y="45"/>
                  <a:pt x="27" y="45"/>
                </a:cubicBezTo>
                <a:cubicBezTo>
                  <a:pt x="22" y="45"/>
                  <a:pt x="22" y="45"/>
                  <a:pt x="22" y="45"/>
                </a:cubicBezTo>
                <a:cubicBezTo>
                  <a:pt x="21" y="45"/>
                  <a:pt x="21" y="44"/>
                  <a:pt x="21" y="44"/>
                </a:cubicBezTo>
                <a:cubicBezTo>
                  <a:pt x="21" y="41"/>
                  <a:pt x="21" y="41"/>
                  <a:pt x="21" y="41"/>
                </a:cubicBezTo>
                <a:cubicBezTo>
                  <a:pt x="18" y="41"/>
                  <a:pt x="15" y="40"/>
                  <a:pt x="13" y="39"/>
                </a:cubicBezTo>
                <a:cubicBezTo>
                  <a:pt x="11" y="40"/>
                  <a:pt x="11" y="40"/>
                  <a:pt x="11" y="40"/>
                </a:cubicBezTo>
                <a:cubicBezTo>
                  <a:pt x="11" y="41"/>
                  <a:pt x="10" y="41"/>
                  <a:pt x="10" y="41"/>
                </a:cubicBezTo>
                <a:cubicBezTo>
                  <a:pt x="6" y="37"/>
                  <a:pt x="6" y="37"/>
                  <a:pt x="6" y="37"/>
                </a:cubicBezTo>
                <a:cubicBezTo>
                  <a:pt x="6" y="37"/>
                  <a:pt x="6" y="36"/>
                  <a:pt x="6" y="36"/>
                </a:cubicBezTo>
                <a:cubicBezTo>
                  <a:pt x="8" y="34"/>
                  <a:pt x="8" y="34"/>
                  <a:pt x="8" y="34"/>
                </a:cubicBezTo>
                <a:cubicBezTo>
                  <a:pt x="6" y="32"/>
                  <a:pt x="5" y="29"/>
                  <a:pt x="4" y="27"/>
                </a:cubicBezTo>
                <a:cubicBezTo>
                  <a:pt x="2" y="27"/>
                  <a:pt x="2" y="27"/>
                  <a:pt x="2" y="27"/>
                </a:cubicBezTo>
                <a:cubicBezTo>
                  <a:pt x="1" y="27"/>
                  <a:pt x="1" y="26"/>
                  <a:pt x="1" y="26"/>
                </a:cubicBezTo>
                <a:cubicBezTo>
                  <a:pt x="0" y="21"/>
                  <a:pt x="0" y="21"/>
                  <a:pt x="0" y="21"/>
                </a:cubicBezTo>
                <a:cubicBezTo>
                  <a:pt x="0" y="21"/>
                  <a:pt x="1" y="20"/>
                  <a:pt x="1" y="20"/>
                </a:cubicBezTo>
                <a:cubicBezTo>
                  <a:pt x="4" y="20"/>
                  <a:pt x="4" y="20"/>
                  <a:pt x="4" y="20"/>
                </a:cubicBezTo>
                <a:cubicBezTo>
                  <a:pt x="4" y="17"/>
                  <a:pt x="5" y="14"/>
                  <a:pt x="7" y="12"/>
                </a:cubicBezTo>
                <a:cubicBezTo>
                  <a:pt x="5" y="10"/>
                  <a:pt x="5" y="10"/>
                  <a:pt x="5" y="10"/>
                </a:cubicBezTo>
                <a:cubicBezTo>
                  <a:pt x="4" y="10"/>
                  <a:pt x="4" y="9"/>
                  <a:pt x="5" y="9"/>
                </a:cubicBezTo>
                <a:cubicBezTo>
                  <a:pt x="8" y="5"/>
                  <a:pt x="8" y="5"/>
                  <a:pt x="8" y="5"/>
                </a:cubicBezTo>
                <a:cubicBezTo>
                  <a:pt x="8" y="5"/>
                  <a:pt x="9" y="5"/>
                  <a:pt x="9" y="5"/>
                </a:cubicBezTo>
                <a:cubicBezTo>
                  <a:pt x="11" y="7"/>
                  <a:pt x="11" y="7"/>
                  <a:pt x="11" y="7"/>
                </a:cubicBezTo>
                <a:cubicBezTo>
                  <a:pt x="13" y="5"/>
                  <a:pt x="16" y="4"/>
                  <a:pt x="19" y="4"/>
                </a:cubicBezTo>
                <a:cubicBezTo>
                  <a:pt x="18" y="1"/>
                  <a:pt x="18" y="1"/>
                  <a:pt x="18" y="1"/>
                </a:cubicBezTo>
                <a:cubicBezTo>
                  <a:pt x="18" y="0"/>
                  <a:pt x="19" y="0"/>
                  <a:pt x="19" y="0"/>
                </a:cubicBezTo>
                <a:cubicBezTo>
                  <a:pt x="24" y="0"/>
                  <a:pt x="24" y="0"/>
                  <a:pt x="24" y="0"/>
                </a:cubicBezTo>
                <a:cubicBezTo>
                  <a:pt x="25" y="0"/>
                  <a:pt x="25" y="0"/>
                  <a:pt x="25" y="1"/>
                </a:cubicBezTo>
                <a:cubicBezTo>
                  <a:pt x="25" y="3"/>
                  <a:pt x="25" y="3"/>
                  <a:pt x="25" y="3"/>
                </a:cubicBezTo>
                <a:cubicBezTo>
                  <a:pt x="28" y="4"/>
                  <a:pt x="31" y="5"/>
                  <a:pt x="33" y="6"/>
                </a:cubicBezTo>
                <a:cubicBezTo>
                  <a:pt x="35" y="4"/>
                  <a:pt x="35" y="4"/>
                  <a:pt x="35" y="4"/>
                </a:cubicBezTo>
                <a:cubicBezTo>
                  <a:pt x="35" y="4"/>
                  <a:pt x="36" y="4"/>
                  <a:pt x="36" y="4"/>
                </a:cubicBezTo>
                <a:lnTo>
                  <a:pt x="40" y="7"/>
                </a:lnTo>
                <a:close/>
                <a:moveTo>
                  <a:pt x="24" y="35"/>
                </a:moveTo>
                <a:cubicBezTo>
                  <a:pt x="31" y="35"/>
                  <a:pt x="36" y="29"/>
                  <a:pt x="36" y="22"/>
                </a:cubicBezTo>
                <a:cubicBezTo>
                  <a:pt x="35" y="15"/>
                  <a:pt x="29" y="9"/>
                  <a:pt x="22" y="10"/>
                </a:cubicBezTo>
                <a:cubicBezTo>
                  <a:pt x="15" y="10"/>
                  <a:pt x="10" y="16"/>
                  <a:pt x="10" y="23"/>
                </a:cubicBezTo>
                <a:cubicBezTo>
                  <a:pt x="11" y="30"/>
                  <a:pt x="17" y="35"/>
                  <a:pt x="2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5" name="Freeform 144"/>
          <p:cNvSpPr>
            <a:spLocks noEditPoints="1"/>
          </p:cNvSpPr>
          <p:nvPr/>
        </p:nvSpPr>
        <p:spPr bwMode="auto">
          <a:xfrm>
            <a:off x="6931971" y="2702185"/>
            <a:ext cx="65085" cy="69726"/>
          </a:xfrm>
          <a:custGeom>
            <a:avLst/>
            <a:gdLst>
              <a:gd name="T0" fmla="*/ 17 w 28"/>
              <a:gd name="T1" fmla="*/ 27 h 28"/>
              <a:gd name="T2" fmla="*/ 16 w 28"/>
              <a:gd name="T3" fmla="*/ 28 h 28"/>
              <a:gd name="T4" fmla="*/ 13 w 28"/>
              <a:gd name="T5" fmla="*/ 28 h 28"/>
              <a:gd name="T6" fmla="*/ 13 w 28"/>
              <a:gd name="T7" fmla="*/ 27 h 28"/>
              <a:gd name="T8" fmla="*/ 13 w 28"/>
              <a:gd name="T9" fmla="*/ 25 h 28"/>
              <a:gd name="T10" fmla="*/ 8 w 28"/>
              <a:gd name="T11" fmla="*/ 24 h 28"/>
              <a:gd name="T12" fmla="*/ 7 w 28"/>
              <a:gd name="T13" fmla="*/ 25 h 28"/>
              <a:gd name="T14" fmla="*/ 6 w 28"/>
              <a:gd name="T15" fmla="*/ 25 h 28"/>
              <a:gd name="T16" fmla="*/ 4 w 28"/>
              <a:gd name="T17" fmla="*/ 23 h 28"/>
              <a:gd name="T18" fmla="*/ 4 w 28"/>
              <a:gd name="T19" fmla="*/ 22 h 28"/>
              <a:gd name="T20" fmla="*/ 5 w 28"/>
              <a:gd name="T21" fmla="*/ 21 h 28"/>
              <a:gd name="T22" fmla="*/ 3 w 28"/>
              <a:gd name="T23" fmla="*/ 16 h 28"/>
              <a:gd name="T24" fmla="*/ 1 w 28"/>
              <a:gd name="T25" fmla="*/ 16 h 28"/>
              <a:gd name="T26" fmla="*/ 0 w 28"/>
              <a:gd name="T27" fmla="*/ 16 h 28"/>
              <a:gd name="T28" fmla="*/ 0 w 28"/>
              <a:gd name="T29" fmla="*/ 13 h 28"/>
              <a:gd name="T30" fmla="*/ 1 w 28"/>
              <a:gd name="T31" fmla="*/ 12 h 28"/>
              <a:gd name="T32" fmla="*/ 2 w 28"/>
              <a:gd name="T33" fmla="*/ 12 h 28"/>
              <a:gd name="T34" fmla="*/ 4 w 28"/>
              <a:gd name="T35" fmla="*/ 7 h 28"/>
              <a:gd name="T36" fmla="*/ 3 w 28"/>
              <a:gd name="T37" fmla="*/ 6 h 28"/>
              <a:gd name="T38" fmla="*/ 3 w 28"/>
              <a:gd name="T39" fmla="*/ 5 h 28"/>
              <a:gd name="T40" fmla="*/ 5 w 28"/>
              <a:gd name="T41" fmla="*/ 3 h 28"/>
              <a:gd name="T42" fmla="*/ 6 w 28"/>
              <a:gd name="T43" fmla="*/ 3 h 28"/>
              <a:gd name="T44" fmla="*/ 7 w 28"/>
              <a:gd name="T45" fmla="*/ 4 h 28"/>
              <a:gd name="T46" fmla="*/ 11 w 28"/>
              <a:gd name="T47" fmla="*/ 2 h 28"/>
              <a:gd name="T48" fmla="*/ 11 w 28"/>
              <a:gd name="T49" fmla="*/ 0 h 28"/>
              <a:gd name="T50" fmla="*/ 12 w 28"/>
              <a:gd name="T51" fmla="*/ 0 h 28"/>
              <a:gd name="T52" fmla="*/ 15 w 28"/>
              <a:gd name="T53" fmla="*/ 0 h 28"/>
              <a:gd name="T54" fmla="*/ 15 w 28"/>
              <a:gd name="T55" fmla="*/ 0 h 28"/>
              <a:gd name="T56" fmla="*/ 16 w 28"/>
              <a:gd name="T57" fmla="*/ 2 h 28"/>
              <a:gd name="T58" fmla="*/ 20 w 28"/>
              <a:gd name="T59" fmla="*/ 3 h 28"/>
              <a:gd name="T60" fmla="*/ 22 w 28"/>
              <a:gd name="T61" fmla="*/ 2 h 28"/>
              <a:gd name="T62" fmla="*/ 22 w 28"/>
              <a:gd name="T63" fmla="*/ 2 h 28"/>
              <a:gd name="T64" fmla="*/ 25 w 28"/>
              <a:gd name="T65" fmla="*/ 4 h 28"/>
              <a:gd name="T66" fmla="*/ 25 w 28"/>
              <a:gd name="T67" fmla="*/ 5 h 28"/>
              <a:gd name="T68" fmla="*/ 24 w 28"/>
              <a:gd name="T69" fmla="*/ 6 h 28"/>
              <a:gd name="T70" fmla="*/ 26 w 28"/>
              <a:gd name="T71" fmla="*/ 11 h 28"/>
              <a:gd name="T72" fmla="*/ 27 w 28"/>
              <a:gd name="T73" fmla="*/ 11 h 28"/>
              <a:gd name="T74" fmla="*/ 28 w 28"/>
              <a:gd name="T75" fmla="*/ 11 h 28"/>
              <a:gd name="T76" fmla="*/ 28 w 28"/>
              <a:gd name="T77" fmla="*/ 14 h 28"/>
              <a:gd name="T78" fmla="*/ 28 w 28"/>
              <a:gd name="T79" fmla="*/ 15 h 28"/>
              <a:gd name="T80" fmla="*/ 26 w 28"/>
              <a:gd name="T81" fmla="*/ 15 h 28"/>
              <a:gd name="T82" fmla="*/ 24 w 28"/>
              <a:gd name="T83" fmla="*/ 20 h 28"/>
              <a:gd name="T84" fmla="*/ 26 w 28"/>
              <a:gd name="T85" fmla="*/ 21 h 28"/>
              <a:gd name="T86" fmla="*/ 26 w 28"/>
              <a:gd name="T87" fmla="*/ 22 h 28"/>
              <a:gd name="T88" fmla="*/ 24 w 28"/>
              <a:gd name="T89" fmla="*/ 24 h 28"/>
              <a:gd name="T90" fmla="*/ 23 w 28"/>
              <a:gd name="T91" fmla="*/ 24 h 28"/>
              <a:gd name="T92" fmla="*/ 22 w 28"/>
              <a:gd name="T93" fmla="*/ 23 h 28"/>
              <a:gd name="T94" fmla="*/ 17 w 28"/>
              <a:gd name="T95" fmla="*/ 25 h 28"/>
              <a:gd name="T96" fmla="*/ 17 w 28"/>
              <a:gd name="T97" fmla="*/ 27 h 28"/>
              <a:gd name="T98" fmla="*/ 15 w 28"/>
              <a:gd name="T99" fmla="*/ 22 h 28"/>
              <a:gd name="T100" fmla="*/ 22 w 28"/>
              <a:gd name="T101" fmla="*/ 13 h 28"/>
              <a:gd name="T102" fmla="*/ 14 w 28"/>
              <a:gd name="T103" fmla="*/ 6 h 28"/>
              <a:gd name="T104" fmla="*/ 6 w 28"/>
              <a:gd name="T105" fmla="*/ 14 h 28"/>
              <a:gd name="T106" fmla="*/ 15 w 28"/>
              <a:gd name="T10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17" y="27"/>
                </a:moveTo>
                <a:cubicBezTo>
                  <a:pt x="17" y="27"/>
                  <a:pt x="17" y="28"/>
                  <a:pt x="16" y="28"/>
                </a:cubicBezTo>
                <a:cubicBezTo>
                  <a:pt x="13" y="28"/>
                  <a:pt x="13" y="28"/>
                  <a:pt x="13" y="28"/>
                </a:cubicBezTo>
                <a:cubicBezTo>
                  <a:pt x="13" y="28"/>
                  <a:pt x="13" y="27"/>
                  <a:pt x="13" y="27"/>
                </a:cubicBezTo>
                <a:cubicBezTo>
                  <a:pt x="13" y="25"/>
                  <a:pt x="13" y="25"/>
                  <a:pt x="13" y="25"/>
                </a:cubicBezTo>
                <a:cubicBezTo>
                  <a:pt x="11" y="25"/>
                  <a:pt x="9" y="25"/>
                  <a:pt x="8" y="24"/>
                </a:cubicBezTo>
                <a:cubicBezTo>
                  <a:pt x="7" y="25"/>
                  <a:pt x="7" y="25"/>
                  <a:pt x="7" y="25"/>
                </a:cubicBezTo>
                <a:cubicBezTo>
                  <a:pt x="6" y="25"/>
                  <a:pt x="6" y="25"/>
                  <a:pt x="6" y="25"/>
                </a:cubicBezTo>
                <a:cubicBezTo>
                  <a:pt x="4" y="23"/>
                  <a:pt x="4" y="23"/>
                  <a:pt x="4" y="23"/>
                </a:cubicBezTo>
                <a:cubicBezTo>
                  <a:pt x="3" y="23"/>
                  <a:pt x="3" y="22"/>
                  <a:pt x="4" y="22"/>
                </a:cubicBezTo>
                <a:cubicBezTo>
                  <a:pt x="5" y="21"/>
                  <a:pt x="5" y="21"/>
                  <a:pt x="5" y="21"/>
                </a:cubicBezTo>
                <a:cubicBezTo>
                  <a:pt x="4" y="20"/>
                  <a:pt x="3" y="18"/>
                  <a:pt x="3" y="16"/>
                </a:cubicBezTo>
                <a:cubicBezTo>
                  <a:pt x="1" y="16"/>
                  <a:pt x="1" y="16"/>
                  <a:pt x="1" y="16"/>
                </a:cubicBezTo>
                <a:cubicBezTo>
                  <a:pt x="1" y="16"/>
                  <a:pt x="0" y="16"/>
                  <a:pt x="0" y="16"/>
                </a:cubicBezTo>
                <a:cubicBezTo>
                  <a:pt x="0" y="13"/>
                  <a:pt x="0" y="13"/>
                  <a:pt x="0" y="13"/>
                </a:cubicBezTo>
                <a:cubicBezTo>
                  <a:pt x="0" y="13"/>
                  <a:pt x="0" y="12"/>
                  <a:pt x="1" y="12"/>
                </a:cubicBezTo>
                <a:cubicBezTo>
                  <a:pt x="2" y="12"/>
                  <a:pt x="2" y="12"/>
                  <a:pt x="2" y="12"/>
                </a:cubicBezTo>
                <a:cubicBezTo>
                  <a:pt x="2" y="10"/>
                  <a:pt x="3" y="9"/>
                  <a:pt x="4" y="7"/>
                </a:cubicBezTo>
                <a:cubicBezTo>
                  <a:pt x="3" y="6"/>
                  <a:pt x="3" y="6"/>
                  <a:pt x="3" y="6"/>
                </a:cubicBezTo>
                <a:cubicBezTo>
                  <a:pt x="2" y="6"/>
                  <a:pt x="2" y="6"/>
                  <a:pt x="3" y="5"/>
                </a:cubicBezTo>
                <a:cubicBezTo>
                  <a:pt x="5" y="3"/>
                  <a:pt x="5" y="3"/>
                  <a:pt x="5" y="3"/>
                </a:cubicBezTo>
                <a:cubicBezTo>
                  <a:pt x="5" y="3"/>
                  <a:pt x="5" y="3"/>
                  <a:pt x="6" y="3"/>
                </a:cubicBezTo>
                <a:cubicBezTo>
                  <a:pt x="7" y="4"/>
                  <a:pt x="7" y="4"/>
                  <a:pt x="7" y="4"/>
                </a:cubicBezTo>
                <a:cubicBezTo>
                  <a:pt x="8" y="3"/>
                  <a:pt x="10" y="2"/>
                  <a:pt x="11" y="2"/>
                </a:cubicBezTo>
                <a:cubicBezTo>
                  <a:pt x="11" y="0"/>
                  <a:pt x="11" y="0"/>
                  <a:pt x="11" y="0"/>
                </a:cubicBezTo>
                <a:cubicBezTo>
                  <a:pt x="11" y="0"/>
                  <a:pt x="12" y="0"/>
                  <a:pt x="12" y="0"/>
                </a:cubicBezTo>
                <a:cubicBezTo>
                  <a:pt x="15" y="0"/>
                  <a:pt x="15" y="0"/>
                  <a:pt x="15" y="0"/>
                </a:cubicBezTo>
                <a:cubicBezTo>
                  <a:pt x="15" y="0"/>
                  <a:pt x="15" y="0"/>
                  <a:pt x="15" y="0"/>
                </a:cubicBezTo>
                <a:cubicBezTo>
                  <a:pt x="16" y="2"/>
                  <a:pt x="16" y="2"/>
                  <a:pt x="16" y="2"/>
                </a:cubicBezTo>
                <a:cubicBezTo>
                  <a:pt x="17" y="2"/>
                  <a:pt x="19" y="3"/>
                  <a:pt x="20" y="3"/>
                </a:cubicBezTo>
                <a:cubicBezTo>
                  <a:pt x="22" y="2"/>
                  <a:pt x="22" y="2"/>
                  <a:pt x="22" y="2"/>
                </a:cubicBezTo>
                <a:cubicBezTo>
                  <a:pt x="22" y="2"/>
                  <a:pt x="22" y="2"/>
                  <a:pt x="22" y="2"/>
                </a:cubicBezTo>
                <a:cubicBezTo>
                  <a:pt x="25" y="4"/>
                  <a:pt x="25" y="4"/>
                  <a:pt x="25" y="4"/>
                </a:cubicBezTo>
                <a:cubicBezTo>
                  <a:pt x="25" y="4"/>
                  <a:pt x="25" y="5"/>
                  <a:pt x="25" y="5"/>
                </a:cubicBezTo>
                <a:cubicBezTo>
                  <a:pt x="24" y="6"/>
                  <a:pt x="24" y="6"/>
                  <a:pt x="24" y="6"/>
                </a:cubicBezTo>
                <a:cubicBezTo>
                  <a:pt x="25" y="8"/>
                  <a:pt x="25" y="9"/>
                  <a:pt x="26" y="11"/>
                </a:cubicBezTo>
                <a:cubicBezTo>
                  <a:pt x="27" y="11"/>
                  <a:pt x="27" y="11"/>
                  <a:pt x="27" y="11"/>
                </a:cubicBezTo>
                <a:cubicBezTo>
                  <a:pt x="28" y="11"/>
                  <a:pt x="28" y="11"/>
                  <a:pt x="28" y="11"/>
                </a:cubicBezTo>
                <a:cubicBezTo>
                  <a:pt x="28" y="14"/>
                  <a:pt x="28" y="14"/>
                  <a:pt x="28" y="14"/>
                </a:cubicBezTo>
                <a:cubicBezTo>
                  <a:pt x="28" y="15"/>
                  <a:pt x="28" y="15"/>
                  <a:pt x="28" y="15"/>
                </a:cubicBezTo>
                <a:cubicBezTo>
                  <a:pt x="26" y="15"/>
                  <a:pt x="26" y="15"/>
                  <a:pt x="26" y="15"/>
                </a:cubicBezTo>
                <a:cubicBezTo>
                  <a:pt x="26" y="17"/>
                  <a:pt x="25" y="18"/>
                  <a:pt x="24" y="20"/>
                </a:cubicBezTo>
                <a:cubicBezTo>
                  <a:pt x="26" y="21"/>
                  <a:pt x="26" y="21"/>
                  <a:pt x="26" y="21"/>
                </a:cubicBezTo>
                <a:cubicBezTo>
                  <a:pt x="26" y="21"/>
                  <a:pt x="26" y="22"/>
                  <a:pt x="26" y="22"/>
                </a:cubicBezTo>
                <a:cubicBezTo>
                  <a:pt x="24" y="24"/>
                  <a:pt x="24" y="24"/>
                  <a:pt x="24" y="24"/>
                </a:cubicBezTo>
                <a:cubicBezTo>
                  <a:pt x="23" y="24"/>
                  <a:pt x="23" y="24"/>
                  <a:pt x="23" y="24"/>
                </a:cubicBezTo>
                <a:cubicBezTo>
                  <a:pt x="22" y="23"/>
                  <a:pt x="22" y="23"/>
                  <a:pt x="22" y="23"/>
                </a:cubicBezTo>
                <a:cubicBezTo>
                  <a:pt x="20" y="24"/>
                  <a:pt x="19" y="25"/>
                  <a:pt x="17" y="25"/>
                </a:cubicBezTo>
                <a:lnTo>
                  <a:pt x="17" y="27"/>
                </a:lnTo>
                <a:close/>
                <a:moveTo>
                  <a:pt x="15" y="22"/>
                </a:moveTo>
                <a:cubicBezTo>
                  <a:pt x="19" y="21"/>
                  <a:pt x="22" y="18"/>
                  <a:pt x="22" y="13"/>
                </a:cubicBezTo>
                <a:cubicBezTo>
                  <a:pt x="22" y="9"/>
                  <a:pt x="18" y="5"/>
                  <a:pt x="14" y="6"/>
                </a:cubicBezTo>
                <a:cubicBezTo>
                  <a:pt x="9" y="6"/>
                  <a:pt x="6" y="10"/>
                  <a:pt x="6" y="14"/>
                </a:cubicBezTo>
                <a:cubicBezTo>
                  <a:pt x="6" y="18"/>
                  <a:pt x="10" y="22"/>
                  <a:pt x="1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6" name="Freeform 145"/>
          <p:cNvSpPr>
            <a:spLocks noEditPoints="1"/>
          </p:cNvSpPr>
          <p:nvPr/>
        </p:nvSpPr>
        <p:spPr bwMode="auto">
          <a:xfrm>
            <a:off x="6768274" y="2705355"/>
            <a:ext cx="177503" cy="189103"/>
          </a:xfrm>
          <a:custGeom>
            <a:avLst/>
            <a:gdLst>
              <a:gd name="T0" fmla="*/ 38 w 76"/>
              <a:gd name="T1" fmla="*/ 12 h 76"/>
              <a:gd name="T2" fmla="*/ 12 w 76"/>
              <a:gd name="T3" fmla="*/ 38 h 76"/>
              <a:gd name="T4" fmla="*/ 38 w 76"/>
              <a:gd name="T5" fmla="*/ 64 h 76"/>
              <a:gd name="T6" fmla="*/ 63 w 76"/>
              <a:gd name="T7" fmla="*/ 38 h 76"/>
              <a:gd name="T8" fmla="*/ 38 w 76"/>
              <a:gd name="T9" fmla="*/ 12 h 76"/>
              <a:gd name="T10" fmla="*/ 8 w 76"/>
              <a:gd name="T11" fmla="*/ 16 h 76"/>
              <a:gd name="T12" fmla="*/ 8 w 76"/>
              <a:gd name="T13" fmla="*/ 14 h 76"/>
              <a:gd name="T14" fmla="*/ 14 w 76"/>
              <a:gd name="T15" fmla="*/ 9 h 76"/>
              <a:gd name="T16" fmla="*/ 16 w 76"/>
              <a:gd name="T17" fmla="*/ 9 h 76"/>
              <a:gd name="T18" fmla="*/ 19 w 76"/>
              <a:gd name="T19" fmla="*/ 12 h 76"/>
              <a:gd name="T20" fmla="*/ 32 w 76"/>
              <a:gd name="T21" fmla="*/ 6 h 76"/>
              <a:gd name="T22" fmla="*/ 32 w 76"/>
              <a:gd name="T23" fmla="*/ 2 h 76"/>
              <a:gd name="T24" fmla="*/ 34 w 76"/>
              <a:gd name="T25" fmla="*/ 0 h 76"/>
              <a:gd name="T26" fmla="*/ 42 w 76"/>
              <a:gd name="T27" fmla="*/ 0 h 76"/>
              <a:gd name="T28" fmla="*/ 43 w 76"/>
              <a:gd name="T29" fmla="*/ 2 h 76"/>
              <a:gd name="T30" fmla="*/ 43 w 76"/>
              <a:gd name="T31" fmla="*/ 6 h 76"/>
              <a:gd name="T32" fmla="*/ 56 w 76"/>
              <a:gd name="T33" fmla="*/ 12 h 76"/>
              <a:gd name="T34" fmla="*/ 59 w 76"/>
              <a:gd name="T35" fmla="*/ 9 h 76"/>
              <a:gd name="T36" fmla="*/ 62 w 76"/>
              <a:gd name="T37" fmla="*/ 9 h 76"/>
              <a:gd name="T38" fmla="*/ 67 w 76"/>
              <a:gd name="T39" fmla="*/ 14 h 76"/>
              <a:gd name="T40" fmla="*/ 67 w 76"/>
              <a:gd name="T41" fmla="*/ 16 h 76"/>
              <a:gd name="T42" fmla="*/ 64 w 76"/>
              <a:gd name="T43" fmla="*/ 20 h 76"/>
              <a:gd name="T44" fmla="*/ 69 w 76"/>
              <a:gd name="T45" fmla="*/ 32 h 76"/>
              <a:gd name="T46" fmla="*/ 74 w 76"/>
              <a:gd name="T47" fmla="*/ 32 h 76"/>
              <a:gd name="T48" fmla="*/ 76 w 76"/>
              <a:gd name="T49" fmla="*/ 34 h 76"/>
              <a:gd name="T50" fmla="*/ 76 w 76"/>
              <a:gd name="T51" fmla="*/ 42 h 76"/>
              <a:gd name="T52" fmla="*/ 74 w 76"/>
              <a:gd name="T53" fmla="*/ 44 h 76"/>
              <a:gd name="T54" fmla="*/ 69 w 76"/>
              <a:gd name="T55" fmla="*/ 44 h 76"/>
              <a:gd name="T56" fmla="*/ 64 w 76"/>
              <a:gd name="T57" fmla="*/ 56 h 76"/>
              <a:gd name="T58" fmla="*/ 67 w 76"/>
              <a:gd name="T59" fmla="*/ 59 h 76"/>
              <a:gd name="T60" fmla="*/ 67 w 76"/>
              <a:gd name="T61" fmla="*/ 62 h 76"/>
              <a:gd name="T62" fmla="*/ 62 w 76"/>
              <a:gd name="T63" fmla="*/ 67 h 76"/>
              <a:gd name="T64" fmla="*/ 59 w 76"/>
              <a:gd name="T65" fmla="*/ 67 h 76"/>
              <a:gd name="T66" fmla="*/ 56 w 76"/>
              <a:gd name="T67" fmla="*/ 64 h 76"/>
              <a:gd name="T68" fmla="*/ 43 w 76"/>
              <a:gd name="T69" fmla="*/ 70 h 76"/>
              <a:gd name="T70" fmla="*/ 43 w 76"/>
              <a:gd name="T71" fmla="*/ 74 h 76"/>
              <a:gd name="T72" fmla="*/ 42 w 76"/>
              <a:gd name="T73" fmla="*/ 76 h 76"/>
              <a:gd name="T74" fmla="*/ 34 w 76"/>
              <a:gd name="T75" fmla="*/ 76 h 76"/>
              <a:gd name="T76" fmla="*/ 32 w 76"/>
              <a:gd name="T77" fmla="*/ 74 h 76"/>
              <a:gd name="T78" fmla="*/ 32 w 76"/>
              <a:gd name="T79" fmla="*/ 70 h 76"/>
              <a:gd name="T80" fmla="*/ 19 w 76"/>
              <a:gd name="T81" fmla="*/ 64 h 76"/>
              <a:gd name="T82" fmla="*/ 16 w 76"/>
              <a:gd name="T83" fmla="*/ 67 h 76"/>
              <a:gd name="T84" fmla="*/ 14 w 76"/>
              <a:gd name="T85" fmla="*/ 67 h 76"/>
              <a:gd name="T86" fmla="*/ 8 w 76"/>
              <a:gd name="T87" fmla="*/ 62 h 76"/>
              <a:gd name="T88" fmla="*/ 8 w 76"/>
              <a:gd name="T89" fmla="*/ 59 h 76"/>
              <a:gd name="T90" fmla="*/ 12 w 76"/>
              <a:gd name="T91" fmla="*/ 56 h 76"/>
              <a:gd name="T92" fmla="*/ 6 w 76"/>
              <a:gd name="T93" fmla="*/ 44 h 76"/>
              <a:gd name="T94" fmla="*/ 2 w 76"/>
              <a:gd name="T95" fmla="*/ 44 h 76"/>
              <a:gd name="T96" fmla="*/ 0 w 76"/>
              <a:gd name="T97" fmla="*/ 42 h 76"/>
              <a:gd name="T98" fmla="*/ 0 w 76"/>
              <a:gd name="T99" fmla="*/ 34 h 76"/>
              <a:gd name="T100" fmla="*/ 2 w 76"/>
              <a:gd name="T101" fmla="*/ 32 h 76"/>
              <a:gd name="T102" fmla="*/ 6 w 76"/>
              <a:gd name="T103" fmla="*/ 32 h 76"/>
              <a:gd name="T104" fmla="*/ 12 w 76"/>
              <a:gd name="T105" fmla="*/ 20 h 76"/>
              <a:gd name="T106" fmla="*/ 8 w 76"/>
              <a:gd name="T107" fmla="*/ 1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76">
                <a:moveTo>
                  <a:pt x="38" y="12"/>
                </a:moveTo>
                <a:cubicBezTo>
                  <a:pt x="24" y="12"/>
                  <a:pt x="12" y="24"/>
                  <a:pt x="12" y="38"/>
                </a:cubicBezTo>
                <a:cubicBezTo>
                  <a:pt x="12" y="52"/>
                  <a:pt x="24" y="64"/>
                  <a:pt x="38" y="64"/>
                </a:cubicBezTo>
                <a:cubicBezTo>
                  <a:pt x="52" y="64"/>
                  <a:pt x="63" y="52"/>
                  <a:pt x="63" y="38"/>
                </a:cubicBezTo>
                <a:cubicBezTo>
                  <a:pt x="63" y="24"/>
                  <a:pt x="52" y="12"/>
                  <a:pt x="38" y="12"/>
                </a:cubicBezTo>
                <a:close/>
                <a:moveTo>
                  <a:pt x="8" y="16"/>
                </a:moveTo>
                <a:cubicBezTo>
                  <a:pt x="8" y="16"/>
                  <a:pt x="8" y="15"/>
                  <a:pt x="8" y="14"/>
                </a:cubicBezTo>
                <a:cubicBezTo>
                  <a:pt x="14" y="9"/>
                  <a:pt x="14" y="9"/>
                  <a:pt x="14" y="9"/>
                </a:cubicBezTo>
                <a:cubicBezTo>
                  <a:pt x="15" y="8"/>
                  <a:pt x="16" y="8"/>
                  <a:pt x="16" y="9"/>
                </a:cubicBezTo>
                <a:cubicBezTo>
                  <a:pt x="19" y="12"/>
                  <a:pt x="19" y="12"/>
                  <a:pt x="19" y="12"/>
                </a:cubicBezTo>
                <a:cubicBezTo>
                  <a:pt x="23" y="9"/>
                  <a:pt x="28" y="7"/>
                  <a:pt x="32" y="6"/>
                </a:cubicBezTo>
                <a:cubicBezTo>
                  <a:pt x="32" y="2"/>
                  <a:pt x="32" y="2"/>
                  <a:pt x="32" y="2"/>
                </a:cubicBezTo>
                <a:cubicBezTo>
                  <a:pt x="32" y="1"/>
                  <a:pt x="33" y="0"/>
                  <a:pt x="34" y="0"/>
                </a:cubicBezTo>
                <a:cubicBezTo>
                  <a:pt x="42" y="0"/>
                  <a:pt x="42" y="0"/>
                  <a:pt x="42" y="0"/>
                </a:cubicBezTo>
                <a:cubicBezTo>
                  <a:pt x="43" y="0"/>
                  <a:pt x="43" y="1"/>
                  <a:pt x="43" y="2"/>
                </a:cubicBezTo>
                <a:cubicBezTo>
                  <a:pt x="43" y="6"/>
                  <a:pt x="43" y="6"/>
                  <a:pt x="43" y="6"/>
                </a:cubicBezTo>
                <a:cubicBezTo>
                  <a:pt x="48" y="7"/>
                  <a:pt x="52" y="9"/>
                  <a:pt x="56" y="12"/>
                </a:cubicBezTo>
                <a:cubicBezTo>
                  <a:pt x="59" y="9"/>
                  <a:pt x="59" y="9"/>
                  <a:pt x="59" y="9"/>
                </a:cubicBezTo>
                <a:cubicBezTo>
                  <a:pt x="60" y="8"/>
                  <a:pt x="61" y="8"/>
                  <a:pt x="62" y="9"/>
                </a:cubicBezTo>
                <a:cubicBezTo>
                  <a:pt x="67" y="14"/>
                  <a:pt x="67" y="14"/>
                  <a:pt x="67" y="14"/>
                </a:cubicBezTo>
                <a:cubicBezTo>
                  <a:pt x="68" y="15"/>
                  <a:pt x="68" y="16"/>
                  <a:pt x="67" y="16"/>
                </a:cubicBezTo>
                <a:cubicBezTo>
                  <a:pt x="64" y="20"/>
                  <a:pt x="64" y="20"/>
                  <a:pt x="64" y="20"/>
                </a:cubicBezTo>
                <a:cubicBezTo>
                  <a:pt x="67" y="23"/>
                  <a:pt x="69" y="28"/>
                  <a:pt x="69" y="32"/>
                </a:cubicBezTo>
                <a:cubicBezTo>
                  <a:pt x="74" y="32"/>
                  <a:pt x="74" y="32"/>
                  <a:pt x="74" y="32"/>
                </a:cubicBezTo>
                <a:cubicBezTo>
                  <a:pt x="75" y="32"/>
                  <a:pt x="76" y="33"/>
                  <a:pt x="76" y="34"/>
                </a:cubicBezTo>
                <a:cubicBezTo>
                  <a:pt x="76" y="42"/>
                  <a:pt x="76" y="42"/>
                  <a:pt x="76" y="42"/>
                </a:cubicBezTo>
                <a:cubicBezTo>
                  <a:pt x="76" y="43"/>
                  <a:pt x="75" y="44"/>
                  <a:pt x="74" y="44"/>
                </a:cubicBezTo>
                <a:cubicBezTo>
                  <a:pt x="69" y="44"/>
                  <a:pt x="69" y="44"/>
                  <a:pt x="69" y="44"/>
                </a:cubicBezTo>
                <a:cubicBezTo>
                  <a:pt x="69" y="48"/>
                  <a:pt x="67" y="53"/>
                  <a:pt x="64" y="56"/>
                </a:cubicBezTo>
                <a:cubicBezTo>
                  <a:pt x="67" y="59"/>
                  <a:pt x="67" y="59"/>
                  <a:pt x="67" y="59"/>
                </a:cubicBezTo>
                <a:cubicBezTo>
                  <a:pt x="68" y="60"/>
                  <a:pt x="68" y="61"/>
                  <a:pt x="67" y="62"/>
                </a:cubicBezTo>
                <a:cubicBezTo>
                  <a:pt x="62" y="67"/>
                  <a:pt x="62" y="67"/>
                  <a:pt x="62" y="67"/>
                </a:cubicBezTo>
                <a:cubicBezTo>
                  <a:pt x="61" y="68"/>
                  <a:pt x="60" y="68"/>
                  <a:pt x="59" y="67"/>
                </a:cubicBezTo>
                <a:cubicBezTo>
                  <a:pt x="56" y="64"/>
                  <a:pt x="56" y="64"/>
                  <a:pt x="56" y="64"/>
                </a:cubicBezTo>
                <a:cubicBezTo>
                  <a:pt x="52" y="67"/>
                  <a:pt x="48" y="69"/>
                  <a:pt x="43" y="70"/>
                </a:cubicBezTo>
                <a:cubicBezTo>
                  <a:pt x="43" y="74"/>
                  <a:pt x="43" y="74"/>
                  <a:pt x="43" y="74"/>
                </a:cubicBezTo>
                <a:cubicBezTo>
                  <a:pt x="43" y="75"/>
                  <a:pt x="43" y="76"/>
                  <a:pt x="42" y="76"/>
                </a:cubicBezTo>
                <a:cubicBezTo>
                  <a:pt x="34" y="76"/>
                  <a:pt x="34" y="76"/>
                  <a:pt x="34" y="76"/>
                </a:cubicBezTo>
                <a:cubicBezTo>
                  <a:pt x="33" y="76"/>
                  <a:pt x="32" y="75"/>
                  <a:pt x="32" y="74"/>
                </a:cubicBezTo>
                <a:cubicBezTo>
                  <a:pt x="32" y="70"/>
                  <a:pt x="32" y="70"/>
                  <a:pt x="32" y="70"/>
                </a:cubicBezTo>
                <a:cubicBezTo>
                  <a:pt x="28" y="69"/>
                  <a:pt x="23" y="67"/>
                  <a:pt x="19" y="64"/>
                </a:cubicBezTo>
                <a:cubicBezTo>
                  <a:pt x="16" y="67"/>
                  <a:pt x="16" y="67"/>
                  <a:pt x="16" y="67"/>
                </a:cubicBezTo>
                <a:cubicBezTo>
                  <a:pt x="16" y="68"/>
                  <a:pt x="15" y="68"/>
                  <a:pt x="14" y="67"/>
                </a:cubicBezTo>
                <a:cubicBezTo>
                  <a:pt x="8" y="62"/>
                  <a:pt x="8" y="62"/>
                  <a:pt x="8" y="62"/>
                </a:cubicBezTo>
                <a:cubicBezTo>
                  <a:pt x="8" y="61"/>
                  <a:pt x="8" y="60"/>
                  <a:pt x="8" y="59"/>
                </a:cubicBezTo>
                <a:cubicBezTo>
                  <a:pt x="12" y="56"/>
                  <a:pt x="12" y="56"/>
                  <a:pt x="12" y="56"/>
                </a:cubicBezTo>
                <a:cubicBezTo>
                  <a:pt x="9" y="53"/>
                  <a:pt x="7" y="48"/>
                  <a:pt x="6" y="44"/>
                </a:cubicBezTo>
                <a:cubicBezTo>
                  <a:pt x="2" y="44"/>
                  <a:pt x="2" y="44"/>
                  <a:pt x="2" y="44"/>
                </a:cubicBezTo>
                <a:cubicBezTo>
                  <a:pt x="1" y="44"/>
                  <a:pt x="0" y="43"/>
                  <a:pt x="0" y="42"/>
                </a:cubicBezTo>
                <a:cubicBezTo>
                  <a:pt x="0" y="34"/>
                  <a:pt x="0" y="34"/>
                  <a:pt x="0" y="34"/>
                </a:cubicBezTo>
                <a:cubicBezTo>
                  <a:pt x="0" y="33"/>
                  <a:pt x="1" y="32"/>
                  <a:pt x="2" y="32"/>
                </a:cubicBezTo>
                <a:cubicBezTo>
                  <a:pt x="6" y="32"/>
                  <a:pt x="6" y="32"/>
                  <a:pt x="6" y="32"/>
                </a:cubicBezTo>
                <a:cubicBezTo>
                  <a:pt x="7" y="28"/>
                  <a:pt x="9" y="23"/>
                  <a:pt x="12" y="20"/>
                </a:cubicBezTo>
                <a:lnTo>
                  <a:pt x="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7" name="Freeform 146"/>
          <p:cNvSpPr>
            <a:spLocks noEditPoints="1"/>
          </p:cNvSpPr>
          <p:nvPr/>
        </p:nvSpPr>
        <p:spPr bwMode="auto">
          <a:xfrm>
            <a:off x="6812652" y="2755008"/>
            <a:ext cx="86779" cy="89797"/>
          </a:xfrm>
          <a:custGeom>
            <a:avLst/>
            <a:gdLst>
              <a:gd name="T0" fmla="*/ 3 w 37"/>
              <a:gd name="T1" fmla="*/ 27 h 36"/>
              <a:gd name="T2" fmla="*/ 2 w 37"/>
              <a:gd name="T3" fmla="*/ 26 h 36"/>
              <a:gd name="T4" fmla="*/ 1 w 37"/>
              <a:gd name="T5" fmla="*/ 23 h 36"/>
              <a:gd name="T6" fmla="*/ 1 w 37"/>
              <a:gd name="T7" fmla="*/ 22 h 36"/>
              <a:gd name="T8" fmla="*/ 3 w 37"/>
              <a:gd name="T9" fmla="*/ 21 h 36"/>
              <a:gd name="T10" fmla="*/ 3 w 37"/>
              <a:gd name="T11" fmla="*/ 14 h 36"/>
              <a:gd name="T12" fmla="*/ 1 w 37"/>
              <a:gd name="T13" fmla="*/ 13 h 36"/>
              <a:gd name="T14" fmla="*/ 1 w 37"/>
              <a:gd name="T15" fmla="*/ 12 h 36"/>
              <a:gd name="T16" fmla="*/ 2 w 37"/>
              <a:gd name="T17" fmla="*/ 8 h 36"/>
              <a:gd name="T18" fmla="*/ 4 w 37"/>
              <a:gd name="T19" fmla="*/ 8 h 36"/>
              <a:gd name="T20" fmla="*/ 6 w 37"/>
              <a:gd name="T21" fmla="*/ 9 h 36"/>
              <a:gd name="T22" fmla="*/ 11 w 37"/>
              <a:gd name="T23" fmla="*/ 4 h 36"/>
              <a:gd name="T24" fmla="*/ 10 w 37"/>
              <a:gd name="T25" fmla="*/ 2 h 36"/>
              <a:gd name="T26" fmla="*/ 10 w 37"/>
              <a:gd name="T27" fmla="*/ 1 h 36"/>
              <a:gd name="T28" fmla="*/ 14 w 37"/>
              <a:gd name="T29" fmla="*/ 0 h 36"/>
              <a:gd name="T30" fmla="*/ 15 w 37"/>
              <a:gd name="T31" fmla="*/ 0 h 36"/>
              <a:gd name="T32" fmla="*/ 16 w 37"/>
              <a:gd name="T33" fmla="*/ 2 h 36"/>
              <a:gd name="T34" fmla="*/ 23 w 37"/>
              <a:gd name="T35" fmla="*/ 2 h 36"/>
              <a:gd name="T36" fmla="*/ 24 w 37"/>
              <a:gd name="T37" fmla="*/ 0 h 36"/>
              <a:gd name="T38" fmla="*/ 25 w 37"/>
              <a:gd name="T39" fmla="*/ 0 h 36"/>
              <a:gd name="T40" fmla="*/ 28 w 37"/>
              <a:gd name="T41" fmla="*/ 2 h 36"/>
              <a:gd name="T42" fmla="*/ 29 w 37"/>
              <a:gd name="T43" fmla="*/ 3 h 36"/>
              <a:gd name="T44" fmla="*/ 28 w 37"/>
              <a:gd name="T45" fmla="*/ 5 h 36"/>
              <a:gd name="T46" fmla="*/ 33 w 37"/>
              <a:gd name="T47" fmla="*/ 10 h 36"/>
              <a:gd name="T48" fmla="*/ 35 w 37"/>
              <a:gd name="T49" fmla="*/ 9 h 36"/>
              <a:gd name="T50" fmla="*/ 36 w 37"/>
              <a:gd name="T51" fmla="*/ 9 h 36"/>
              <a:gd name="T52" fmla="*/ 37 w 37"/>
              <a:gd name="T53" fmla="*/ 13 h 36"/>
              <a:gd name="T54" fmla="*/ 37 w 37"/>
              <a:gd name="T55" fmla="*/ 14 h 36"/>
              <a:gd name="T56" fmla="*/ 35 w 37"/>
              <a:gd name="T57" fmla="*/ 15 h 36"/>
              <a:gd name="T58" fmla="*/ 34 w 37"/>
              <a:gd name="T59" fmla="*/ 22 h 36"/>
              <a:gd name="T60" fmla="*/ 36 w 37"/>
              <a:gd name="T61" fmla="*/ 23 h 36"/>
              <a:gd name="T62" fmla="*/ 37 w 37"/>
              <a:gd name="T63" fmla="*/ 24 h 36"/>
              <a:gd name="T64" fmla="*/ 35 w 37"/>
              <a:gd name="T65" fmla="*/ 27 h 36"/>
              <a:gd name="T66" fmla="*/ 34 w 37"/>
              <a:gd name="T67" fmla="*/ 28 h 36"/>
              <a:gd name="T68" fmla="*/ 32 w 37"/>
              <a:gd name="T69" fmla="*/ 27 h 36"/>
              <a:gd name="T70" fmla="*/ 27 w 37"/>
              <a:gd name="T71" fmla="*/ 32 h 36"/>
              <a:gd name="T72" fmla="*/ 28 w 37"/>
              <a:gd name="T73" fmla="*/ 34 h 36"/>
              <a:gd name="T74" fmla="*/ 27 w 37"/>
              <a:gd name="T75" fmla="*/ 35 h 36"/>
              <a:gd name="T76" fmla="*/ 24 w 37"/>
              <a:gd name="T77" fmla="*/ 36 h 36"/>
              <a:gd name="T78" fmla="*/ 23 w 37"/>
              <a:gd name="T79" fmla="*/ 36 h 36"/>
              <a:gd name="T80" fmla="*/ 22 w 37"/>
              <a:gd name="T81" fmla="*/ 34 h 36"/>
              <a:gd name="T82" fmla="*/ 15 w 37"/>
              <a:gd name="T83" fmla="*/ 33 h 36"/>
              <a:gd name="T84" fmla="*/ 14 w 37"/>
              <a:gd name="T85" fmla="*/ 35 h 36"/>
              <a:gd name="T86" fmla="*/ 13 w 37"/>
              <a:gd name="T87" fmla="*/ 36 h 36"/>
              <a:gd name="T88" fmla="*/ 9 w 37"/>
              <a:gd name="T89" fmla="*/ 34 h 36"/>
              <a:gd name="T90" fmla="*/ 9 w 37"/>
              <a:gd name="T91" fmla="*/ 33 h 36"/>
              <a:gd name="T92" fmla="*/ 10 w 37"/>
              <a:gd name="T93" fmla="*/ 31 h 36"/>
              <a:gd name="T94" fmla="*/ 5 w 37"/>
              <a:gd name="T95" fmla="*/ 26 h 36"/>
              <a:gd name="T96" fmla="*/ 3 w 37"/>
              <a:gd name="T97" fmla="*/ 27 h 36"/>
              <a:gd name="T98" fmla="*/ 30 w 37"/>
              <a:gd name="T99" fmla="*/ 23 h 36"/>
              <a:gd name="T100" fmla="*/ 24 w 37"/>
              <a:gd name="T101" fmla="*/ 6 h 36"/>
              <a:gd name="T102" fmla="*/ 7 w 37"/>
              <a:gd name="T103" fmla="*/ 13 h 36"/>
              <a:gd name="T104" fmla="*/ 14 w 37"/>
              <a:gd name="T105" fmla="*/ 30 h 36"/>
              <a:gd name="T106" fmla="*/ 30 w 37"/>
              <a:gd name="T10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6">
                <a:moveTo>
                  <a:pt x="3" y="27"/>
                </a:moveTo>
                <a:cubicBezTo>
                  <a:pt x="3" y="27"/>
                  <a:pt x="2" y="27"/>
                  <a:pt x="2" y="26"/>
                </a:cubicBezTo>
                <a:cubicBezTo>
                  <a:pt x="1" y="23"/>
                  <a:pt x="1" y="23"/>
                  <a:pt x="1" y="23"/>
                </a:cubicBezTo>
                <a:cubicBezTo>
                  <a:pt x="0" y="22"/>
                  <a:pt x="1" y="22"/>
                  <a:pt x="1" y="22"/>
                </a:cubicBezTo>
                <a:cubicBezTo>
                  <a:pt x="3" y="21"/>
                  <a:pt x="3" y="21"/>
                  <a:pt x="3" y="21"/>
                </a:cubicBezTo>
                <a:cubicBezTo>
                  <a:pt x="3" y="19"/>
                  <a:pt x="3" y="16"/>
                  <a:pt x="3" y="14"/>
                </a:cubicBezTo>
                <a:cubicBezTo>
                  <a:pt x="1" y="13"/>
                  <a:pt x="1" y="13"/>
                  <a:pt x="1" y="13"/>
                </a:cubicBezTo>
                <a:cubicBezTo>
                  <a:pt x="1" y="13"/>
                  <a:pt x="1" y="12"/>
                  <a:pt x="1" y="12"/>
                </a:cubicBezTo>
                <a:cubicBezTo>
                  <a:pt x="2" y="8"/>
                  <a:pt x="2" y="8"/>
                  <a:pt x="2" y="8"/>
                </a:cubicBezTo>
                <a:cubicBezTo>
                  <a:pt x="3" y="8"/>
                  <a:pt x="3" y="8"/>
                  <a:pt x="4" y="8"/>
                </a:cubicBezTo>
                <a:cubicBezTo>
                  <a:pt x="6" y="9"/>
                  <a:pt x="6" y="9"/>
                  <a:pt x="6" y="9"/>
                </a:cubicBezTo>
                <a:cubicBezTo>
                  <a:pt x="7" y="7"/>
                  <a:pt x="9" y="5"/>
                  <a:pt x="11" y="4"/>
                </a:cubicBezTo>
                <a:cubicBezTo>
                  <a:pt x="10" y="2"/>
                  <a:pt x="10" y="2"/>
                  <a:pt x="10" y="2"/>
                </a:cubicBezTo>
                <a:cubicBezTo>
                  <a:pt x="10" y="2"/>
                  <a:pt x="10" y="1"/>
                  <a:pt x="10" y="1"/>
                </a:cubicBezTo>
                <a:cubicBezTo>
                  <a:pt x="14" y="0"/>
                  <a:pt x="14" y="0"/>
                  <a:pt x="14" y="0"/>
                </a:cubicBezTo>
                <a:cubicBezTo>
                  <a:pt x="14" y="0"/>
                  <a:pt x="15" y="0"/>
                  <a:pt x="15" y="0"/>
                </a:cubicBezTo>
                <a:cubicBezTo>
                  <a:pt x="16" y="2"/>
                  <a:pt x="16" y="2"/>
                  <a:pt x="16" y="2"/>
                </a:cubicBezTo>
                <a:cubicBezTo>
                  <a:pt x="18" y="2"/>
                  <a:pt x="20" y="2"/>
                  <a:pt x="23" y="2"/>
                </a:cubicBezTo>
                <a:cubicBezTo>
                  <a:pt x="24" y="0"/>
                  <a:pt x="24" y="0"/>
                  <a:pt x="24" y="0"/>
                </a:cubicBezTo>
                <a:cubicBezTo>
                  <a:pt x="24" y="0"/>
                  <a:pt x="24" y="0"/>
                  <a:pt x="25" y="0"/>
                </a:cubicBezTo>
                <a:cubicBezTo>
                  <a:pt x="28" y="2"/>
                  <a:pt x="28" y="2"/>
                  <a:pt x="28" y="2"/>
                </a:cubicBezTo>
                <a:cubicBezTo>
                  <a:pt x="29" y="2"/>
                  <a:pt x="29" y="2"/>
                  <a:pt x="29" y="3"/>
                </a:cubicBezTo>
                <a:cubicBezTo>
                  <a:pt x="28" y="5"/>
                  <a:pt x="28" y="5"/>
                  <a:pt x="28" y="5"/>
                </a:cubicBezTo>
                <a:cubicBezTo>
                  <a:pt x="30" y="6"/>
                  <a:pt x="31" y="8"/>
                  <a:pt x="33" y="10"/>
                </a:cubicBezTo>
                <a:cubicBezTo>
                  <a:pt x="35" y="9"/>
                  <a:pt x="35" y="9"/>
                  <a:pt x="35" y="9"/>
                </a:cubicBezTo>
                <a:cubicBezTo>
                  <a:pt x="35" y="9"/>
                  <a:pt x="36" y="9"/>
                  <a:pt x="36" y="9"/>
                </a:cubicBezTo>
                <a:cubicBezTo>
                  <a:pt x="37" y="13"/>
                  <a:pt x="37" y="13"/>
                  <a:pt x="37" y="13"/>
                </a:cubicBezTo>
                <a:cubicBezTo>
                  <a:pt x="37" y="14"/>
                  <a:pt x="37" y="14"/>
                  <a:pt x="37" y="14"/>
                </a:cubicBezTo>
                <a:cubicBezTo>
                  <a:pt x="35" y="15"/>
                  <a:pt x="35" y="15"/>
                  <a:pt x="35" y="15"/>
                </a:cubicBezTo>
                <a:cubicBezTo>
                  <a:pt x="35" y="17"/>
                  <a:pt x="35" y="20"/>
                  <a:pt x="34" y="22"/>
                </a:cubicBezTo>
                <a:cubicBezTo>
                  <a:pt x="36" y="23"/>
                  <a:pt x="36" y="23"/>
                  <a:pt x="36" y="23"/>
                </a:cubicBezTo>
                <a:cubicBezTo>
                  <a:pt x="37" y="23"/>
                  <a:pt x="37" y="23"/>
                  <a:pt x="37" y="24"/>
                </a:cubicBezTo>
                <a:cubicBezTo>
                  <a:pt x="35" y="27"/>
                  <a:pt x="35" y="27"/>
                  <a:pt x="35" y="27"/>
                </a:cubicBezTo>
                <a:cubicBezTo>
                  <a:pt x="35" y="28"/>
                  <a:pt x="34" y="28"/>
                  <a:pt x="34" y="28"/>
                </a:cubicBezTo>
                <a:cubicBezTo>
                  <a:pt x="32" y="27"/>
                  <a:pt x="32" y="27"/>
                  <a:pt x="32" y="27"/>
                </a:cubicBezTo>
                <a:cubicBezTo>
                  <a:pt x="31" y="29"/>
                  <a:pt x="29" y="31"/>
                  <a:pt x="27" y="32"/>
                </a:cubicBezTo>
                <a:cubicBezTo>
                  <a:pt x="28" y="34"/>
                  <a:pt x="28" y="34"/>
                  <a:pt x="28" y="34"/>
                </a:cubicBezTo>
                <a:cubicBezTo>
                  <a:pt x="28" y="34"/>
                  <a:pt x="28" y="35"/>
                  <a:pt x="27" y="35"/>
                </a:cubicBezTo>
                <a:cubicBezTo>
                  <a:pt x="24" y="36"/>
                  <a:pt x="24" y="36"/>
                  <a:pt x="24" y="36"/>
                </a:cubicBezTo>
                <a:cubicBezTo>
                  <a:pt x="23" y="36"/>
                  <a:pt x="23" y="36"/>
                  <a:pt x="23" y="36"/>
                </a:cubicBezTo>
                <a:cubicBezTo>
                  <a:pt x="22" y="34"/>
                  <a:pt x="22" y="34"/>
                  <a:pt x="22" y="34"/>
                </a:cubicBezTo>
                <a:cubicBezTo>
                  <a:pt x="20" y="34"/>
                  <a:pt x="17" y="34"/>
                  <a:pt x="15" y="33"/>
                </a:cubicBezTo>
                <a:cubicBezTo>
                  <a:pt x="14" y="35"/>
                  <a:pt x="14" y="35"/>
                  <a:pt x="14" y="35"/>
                </a:cubicBezTo>
                <a:cubicBezTo>
                  <a:pt x="14" y="36"/>
                  <a:pt x="13" y="36"/>
                  <a:pt x="13" y="36"/>
                </a:cubicBezTo>
                <a:cubicBezTo>
                  <a:pt x="9" y="34"/>
                  <a:pt x="9" y="34"/>
                  <a:pt x="9" y="34"/>
                </a:cubicBezTo>
                <a:cubicBezTo>
                  <a:pt x="9" y="34"/>
                  <a:pt x="9" y="34"/>
                  <a:pt x="9" y="33"/>
                </a:cubicBezTo>
                <a:cubicBezTo>
                  <a:pt x="10" y="31"/>
                  <a:pt x="10" y="31"/>
                  <a:pt x="10" y="31"/>
                </a:cubicBezTo>
                <a:cubicBezTo>
                  <a:pt x="8" y="30"/>
                  <a:pt x="6" y="28"/>
                  <a:pt x="5" y="26"/>
                </a:cubicBezTo>
                <a:lnTo>
                  <a:pt x="3" y="27"/>
                </a:lnTo>
                <a:close/>
                <a:moveTo>
                  <a:pt x="30" y="23"/>
                </a:moveTo>
                <a:cubicBezTo>
                  <a:pt x="33" y="17"/>
                  <a:pt x="30" y="9"/>
                  <a:pt x="24" y="6"/>
                </a:cubicBezTo>
                <a:cubicBezTo>
                  <a:pt x="18" y="3"/>
                  <a:pt x="10" y="6"/>
                  <a:pt x="7" y="13"/>
                </a:cubicBezTo>
                <a:cubicBezTo>
                  <a:pt x="4" y="19"/>
                  <a:pt x="7" y="27"/>
                  <a:pt x="14" y="30"/>
                </a:cubicBezTo>
                <a:cubicBezTo>
                  <a:pt x="20" y="32"/>
                  <a:pt x="28" y="30"/>
                  <a:pt x="3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48" name="Oval 147"/>
          <p:cNvSpPr>
            <a:spLocks noChangeArrowheads="1"/>
          </p:cNvSpPr>
          <p:nvPr/>
        </p:nvSpPr>
        <p:spPr bwMode="auto">
          <a:xfrm>
            <a:off x="6980292" y="2812054"/>
            <a:ext cx="23668" cy="253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nvGrpSpPr>
          <p:cNvPr id="133" name="Group 132">
            <a:extLst>
              <a:ext uri="{FF2B5EF4-FFF2-40B4-BE49-F238E27FC236}">
                <a16:creationId xmlns:a16="http://schemas.microsoft.com/office/drawing/2014/main" id="{47995C5B-96C3-674E-88FB-4A2E1AC50B13}"/>
              </a:ext>
            </a:extLst>
          </p:cNvPr>
          <p:cNvGrpSpPr/>
          <p:nvPr/>
        </p:nvGrpSpPr>
        <p:grpSpPr>
          <a:xfrm>
            <a:off x="6124387" y="2609685"/>
            <a:ext cx="345190" cy="369805"/>
            <a:chOff x="6124387" y="2609685"/>
            <a:chExt cx="345190" cy="369805"/>
          </a:xfrm>
        </p:grpSpPr>
        <p:sp>
          <p:nvSpPr>
            <p:cNvPr id="50" name="Oval 1158"/>
            <p:cNvSpPr>
              <a:spLocks noChangeArrowheads="1"/>
            </p:cNvSpPr>
            <p:nvPr/>
          </p:nvSpPr>
          <p:spPr bwMode="auto">
            <a:xfrm>
              <a:off x="6124387" y="2609685"/>
              <a:ext cx="345190" cy="369805"/>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1" name="Freeform 1159"/>
            <p:cNvSpPr>
              <a:spLocks/>
            </p:cNvSpPr>
            <p:nvPr/>
          </p:nvSpPr>
          <p:spPr bwMode="auto">
            <a:xfrm>
              <a:off x="6295532" y="2852078"/>
              <a:ext cx="7736" cy="16573"/>
            </a:xfrm>
            <a:custGeom>
              <a:avLst/>
              <a:gdLst>
                <a:gd name="T0" fmla="*/ 0 w 3"/>
                <a:gd name="T1" fmla="*/ 0 h 7"/>
                <a:gd name="T2" fmla="*/ 3 w 3"/>
                <a:gd name="T3" fmla="*/ 3 h 7"/>
                <a:gd name="T4" fmla="*/ 0 w 3"/>
                <a:gd name="T5" fmla="*/ 7 h 7"/>
                <a:gd name="T6" fmla="*/ 0 w 3"/>
                <a:gd name="T7" fmla="*/ 0 h 7"/>
              </a:gdLst>
              <a:ahLst/>
              <a:cxnLst>
                <a:cxn ang="0">
                  <a:pos x="T0" y="T1"/>
                </a:cxn>
                <a:cxn ang="0">
                  <a:pos x="T2" y="T3"/>
                </a:cxn>
                <a:cxn ang="0">
                  <a:pos x="T4" y="T5"/>
                </a:cxn>
                <a:cxn ang="0">
                  <a:pos x="T6" y="T7"/>
                </a:cxn>
              </a:cxnLst>
              <a:rect l="0" t="0" r="r" b="b"/>
              <a:pathLst>
                <a:path w="3" h="7">
                  <a:moveTo>
                    <a:pt x="0" y="0"/>
                  </a:moveTo>
                  <a:cubicBezTo>
                    <a:pt x="2" y="0"/>
                    <a:pt x="3" y="1"/>
                    <a:pt x="3" y="3"/>
                  </a:cubicBezTo>
                  <a:cubicBezTo>
                    <a:pt x="3" y="5"/>
                    <a:pt x="2" y="6"/>
                    <a:pt x="0" y="7"/>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2" name="Freeform 1160"/>
            <p:cNvSpPr>
              <a:spLocks/>
            </p:cNvSpPr>
            <p:nvPr/>
          </p:nvSpPr>
          <p:spPr bwMode="auto">
            <a:xfrm>
              <a:off x="6263624" y="2741240"/>
              <a:ext cx="61883" cy="76654"/>
            </a:xfrm>
            <a:custGeom>
              <a:avLst/>
              <a:gdLst>
                <a:gd name="T0" fmla="*/ 0 w 64"/>
                <a:gd name="T1" fmla="*/ 41 h 74"/>
                <a:gd name="T2" fmla="*/ 19 w 64"/>
                <a:gd name="T3" fmla="*/ 41 h 74"/>
                <a:gd name="T4" fmla="*/ 19 w 64"/>
                <a:gd name="T5" fmla="*/ 0 h 74"/>
                <a:gd name="T6" fmla="*/ 45 w 64"/>
                <a:gd name="T7" fmla="*/ 0 h 74"/>
                <a:gd name="T8" fmla="*/ 45 w 64"/>
                <a:gd name="T9" fmla="*/ 41 h 74"/>
                <a:gd name="T10" fmla="*/ 64 w 64"/>
                <a:gd name="T11" fmla="*/ 41 h 74"/>
                <a:gd name="T12" fmla="*/ 31 w 64"/>
                <a:gd name="T13" fmla="*/ 74 h 74"/>
                <a:gd name="T14" fmla="*/ 0 w 64"/>
                <a:gd name="T15" fmla="*/ 4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4">
                  <a:moveTo>
                    <a:pt x="0" y="41"/>
                  </a:moveTo>
                  <a:lnTo>
                    <a:pt x="19" y="41"/>
                  </a:lnTo>
                  <a:lnTo>
                    <a:pt x="19" y="0"/>
                  </a:lnTo>
                  <a:lnTo>
                    <a:pt x="45" y="0"/>
                  </a:lnTo>
                  <a:lnTo>
                    <a:pt x="45" y="41"/>
                  </a:lnTo>
                  <a:lnTo>
                    <a:pt x="64" y="41"/>
                  </a:lnTo>
                  <a:lnTo>
                    <a:pt x="31" y="7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3" name="Freeform 1161"/>
            <p:cNvSpPr>
              <a:spLocks/>
            </p:cNvSpPr>
            <p:nvPr/>
          </p:nvSpPr>
          <p:spPr bwMode="auto">
            <a:xfrm>
              <a:off x="6224947" y="2886261"/>
              <a:ext cx="139237" cy="16573"/>
            </a:xfrm>
            <a:custGeom>
              <a:avLst/>
              <a:gdLst>
                <a:gd name="T0" fmla="*/ 0 w 144"/>
                <a:gd name="T1" fmla="*/ 9 h 16"/>
                <a:gd name="T2" fmla="*/ 24 w 144"/>
                <a:gd name="T3" fmla="*/ 9 h 16"/>
                <a:gd name="T4" fmla="*/ 24 w 144"/>
                <a:gd name="T5" fmla="*/ 0 h 16"/>
                <a:gd name="T6" fmla="*/ 125 w 144"/>
                <a:gd name="T7" fmla="*/ 0 h 16"/>
                <a:gd name="T8" fmla="*/ 125 w 144"/>
                <a:gd name="T9" fmla="*/ 9 h 16"/>
                <a:gd name="T10" fmla="*/ 144 w 144"/>
                <a:gd name="T11" fmla="*/ 9 h 16"/>
                <a:gd name="T12" fmla="*/ 144 w 144"/>
                <a:gd name="T13" fmla="*/ 16 h 16"/>
                <a:gd name="T14" fmla="*/ 0 w 144"/>
                <a:gd name="T15" fmla="*/ 16 h 16"/>
                <a:gd name="T16" fmla="*/ 0 w 144"/>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6">
                  <a:moveTo>
                    <a:pt x="0" y="9"/>
                  </a:moveTo>
                  <a:lnTo>
                    <a:pt x="24" y="9"/>
                  </a:lnTo>
                  <a:lnTo>
                    <a:pt x="24" y="0"/>
                  </a:lnTo>
                  <a:lnTo>
                    <a:pt x="125" y="0"/>
                  </a:lnTo>
                  <a:lnTo>
                    <a:pt x="125" y="9"/>
                  </a:lnTo>
                  <a:lnTo>
                    <a:pt x="144" y="9"/>
                  </a:lnTo>
                  <a:lnTo>
                    <a:pt x="144" y="16"/>
                  </a:lnTo>
                  <a:lnTo>
                    <a:pt x="0" y="16"/>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4" name="Freeform 1162"/>
            <p:cNvSpPr>
              <a:spLocks noEditPoints="1"/>
            </p:cNvSpPr>
            <p:nvPr/>
          </p:nvSpPr>
          <p:spPr bwMode="auto">
            <a:xfrm>
              <a:off x="6191105" y="2704985"/>
              <a:ext cx="207887" cy="174026"/>
            </a:xfrm>
            <a:custGeom>
              <a:avLst/>
              <a:gdLst>
                <a:gd name="T0" fmla="*/ 5 w 91"/>
                <a:gd name="T1" fmla="*/ 5 h 71"/>
                <a:gd name="T2" fmla="*/ 5 w 91"/>
                <a:gd name="T3" fmla="*/ 56 h 71"/>
                <a:gd name="T4" fmla="*/ 86 w 91"/>
                <a:gd name="T5" fmla="*/ 56 h 71"/>
                <a:gd name="T6" fmla="*/ 86 w 91"/>
                <a:gd name="T7" fmla="*/ 5 h 71"/>
                <a:gd name="T8" fmla="*/ 5 w 91"/>
                <a:gd name="T9" fmla="*/ 5 h 71"/>
                <a:gd name="T10" fmla="*/ 45 w 91"/>
                <a:gd name="T11" fmla="*/ 58 h 71"/>
                <a:gd name="T12" fmla="*/ 40 w 91"/>
                <a:gd name="T13" fmla="*/ 63 h 71"/>
                <a:gd name="T14" fmla="*/ 45 w 91"/>
                <a:gd name="T15" fmla="*/ 68 h 71"/>
                <a:gd name="T16" fmla="*/ 50 w 91"/>
                <a:gd name="T17" fmla="*/ 63 h 71"/>
                <a:gd name="T18" fmla="*/ 45 w 91"/>
                <a:gd name="T19" fmla="*/ 58 h 71"/>
                <a:gd name="T20" fmla="*/ 0 w 91"/>
                <a:gd name="T21" fmla="*/ 68 h 71"/>
                <a:gd name="T22" fmla="*/ 0 w 91"/>
                <a:gd name="T23" fmla="*/ 4 h 71"/>
                <a:gd name="T24" fmla="*/ 4 w 91"/>
                <a:gd name="T25" fmla="*/ 0 h 71"/>
                <a:gd name="T26" fmla="*/ 87 w 91"/>
                <a:gd name="T27" fmla="*/ 0 h 71"/>
                <a:gd name="T28" fmla="*/ 91 w 91"/>
                <a:gd name="T29" fmla="*/ 4 h 71"/>
                <a:gd name="T30" fmla="*/ 91 w 91"/>
                <a:gd name="T31" fmla="*/ 68 h 71"/>
                <a:gd name="T32" fmla="*/ 87 w 91"/>
                <a:gd name="T33" fmla="*/ 71 h 71"/>
                <a:gd name="T34" fmla="*/ 4 w 91"/>
                <a:gd name="T35" fmla="*/ 71 h 71"/>
                <a:gd name="T36" fmla="*/ 0 w 91"/>
                <a:gd name="T37"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1">
                  <a:moveTo>
                    <a:pt x="5" y="5"/>
                  </a:moveTo>
                  <a:cubicBezTo>
                    <a:pt x="5" y="56"/>
                    <a:pt x="5" y="56"/>
                    <a:pt x="5" y="56"/>
                  </a:cubicBezTo>
                  <a:cubicBezTo>
                    <a:pt x="86" y="56"/>
                    <a:pt x="86" y="56"/>
                    <a:pt x="86" y="56"/>
                  </a:cubicBezTo>
                  <a:cubicBezTo>
                    <a:pt x="86" y="5"/>
                    <a:pt x="86" y="5"/>
                    <a:pt x="86" y="5"/>
                  </a:cubicBezTo>
                  <a:lnTo>
                    <a:pt x="5" y="5"/>
                  </a:lnTo>
                  <a:close/>
                  <a:moveTo>
                    <a:pt x="45" y="58"/>
                  </a:moveTo>
                  <a:cubicBezTo>
                    <a:pt x="43" y="58"/>
                    <a:pt x="40" y="60"/>
                    <a:pt x="40" y="63"/>
                  </a:cubicBezTo>
                  <a:cubicBezTo>
                    <a:pt x="40" y="66"/>
                    <a:pt x="43" y="68"/>
                    <a:pt x="45" y="68"/>
                  </a:cubicBezTo>
                  <a:cubicBezTo>
                    <a:pt x="48" y="68"/>
                    <a:pt x="50" y="66"/>
                    <a:pt x="50" y="63"/>
                  </a:cubicBezTo>
                  <a:cubicBezTo>
                    <a:pt x="50" y="60"/>
                    <a:pt x="48" y="58"/>
                    <a:pt x="45" y="58"/>
                  </a:cubicBezTo>
                  <a:close/>
                  <a:moveTo>
                    <a:pt x="0" y="68"/>
                  </a:moveTo>
                  <a:cubicBezTo>
                    <a:pt x="0" y="4"/>
                    <a:pt x="0" y="4"/>
                    <a:pt x="0" y="4"/>
                  </a:cubicBezTo>
                  <a:cubicBezTo>
                    <a:pt x="0" y="2"/>
                    <a:pt x="2" y="0"/>
                    <a:pt x="4" y="0"/>
                  </a:cubicBezTo>
                  <a:cubicBezTo>
                    <a:pt x="87" y="0"/>
                    <a:pt x="87" y="0"/>
                    <a:pt x="87" y="0"/>
                  </a:cubicBezTo>
                  <a:cubicBezTo>
                    <a:pt x="89" y="0"/>
                    <a:pt x="91" y="2"/>
                    <a:pt x="91" y="4"/>
                  </a:cubicBezTo>
                  <a:cubicBezTo>
                    <a:pt x="91" y="68"/>
                    <a:pt x="91" y="68"/>
                    <a:pt x="91" y="68"/>
                  </a:cubicBezTo>
                  <a:cubicBezTo>
                    <a:pt x="91" y="70"/>
                    <a:pt x="89" y="71"/>
                    <a:pt x="87" y="71"/>
                  </a:cubicBezTo>
                  <a:cubicBezTo>
                    <a:pt x="4" y="71"/>
                    <a:pt x="4" y="71"/>
                    <a:pt x="4" y="71"/>
                  </a:cubicBezTo>
                  <a:cubicBezTo>
                    <a:pt x="2" y="71"/>
                    <a:pt x="0" y="70"/>
                    <a:pt x="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29" name="Group 128">
            <a:extLst>
              <a:ext uri="{FF2B5EF4-FFF2-40B4-BE49-F238E27FC236}">
                <a16:creationId xmlns:a16="http://schemas.microsoft.com/office/drawing/2014/main" id="{04AAFA69-6E13-B843-9ED3-30A313D1CB70}"/>
              </a:ext>
            </a:extLst>
          </p:cNvPr>
          <p:cNvGrpSpPr/>
          <p:nvPr/>
        </p:nvGrpSpPr>
        <p:grpSpPr>
          <a:xfrm>
            <a:off x="7568056" y="2040365"/>
            <a:ext cx="352046" cy="377151"/>
            <a:chOff x="7568056" y="2040365"/>
            <a:chExt cx="352046" cy="377151"/>
          </a:xfrm>
        </p:grpSpPr>
        <p:sp>
          <p:nvSpPr>
            <p:cNvPr id="56" name="Oval 218"/>
            <p:cNvSpPr>
              <a:spLocks noChangeArrowheads="1"/>
            </p:cNvSpPr>
            <p:nvPr/>
          </p:nvSpPr>
          <p:spPr bwMode="auto">
            <a:xfrm>
              <a:off x="7568056" y="2040365"/>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7" name="Freeform 219"/>
            <p:cNvSpPr>
              <a:spLocks/>
            </p:cNvSpPr>
            <p:nvPr/>
          </p:nvSpPr>
          <p:spPr bwMode="auto">
            <a:xfrm>
              <a:off x="7633140" y="2234751"/>
              <a:ext cx="210044" cy="40144"/>
            </a:xfrm>
            <a:custGeom>
              <a:avLst/>
              <a:gdLst>
                <a:gd name="T0" fmla="*/ 213 w 213"/>
                <a:gd name="T1" fmla="*/ 38 h 38"/>
                <a:gd name="T2" fmla="*/ 154 w 213"/>
                <a:gd name="T3" fmla="*/ 38 h 38"/>
                <a:gd name="T4" fmla="*/ 59 w 213"/>
                <a:gd name="T5" fmla="*/ 38 h 38"/>
                <a:gd name="T6" fmla="*/ 0 w 213"/>
                <a:gd name="T7" fmla="*/ 38 h 38"/>
                <a:gd name="T8" fmla="*/ 43 w 213"/>
                <a:gd name="T9" fmla="*/ 0 h 38"/>
                <a:gd name="T10" fmla="*/ 107 w 213"/>
                <a:gd name="T11" fmla="*/ 0 h 38"/>
                <a:gd name="T12" fmla="*/ 173 w 213"/>
                <a:gd name="T13" fmla="*/ 0 h 38"/>
                <a:gd name="T14" fmla="*/ 213 w 21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8">
                  <a:moveTo>
                    <a:pt x="213" y="38"/>
                  </a:moveTo>
                  <a:lnTo>
                    <a:pt x="154" y="38"/>
                  </a:lnTo>
                  <a:lnTo>
                    <a:pt x="59" y="38"/>
                  </a:lnTo>
                  <a:lnTo>
                    <a:pt x="0" y="38"/>
                  </a:lnTo>
                  <a:lnTo>
                    <a:pt x="43" y="0"/>
                  </a:lnTo>
                  <a:lnTo>
                    <a:pt x="107" y="0"/>
                  </a:lnTo>
                  <a:lnTo>
                    <a:pt x="173" y="0"/>
                  </a:lnTo>
                  <a:lnTo>
                    <a:pt x="21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8" name="Freeform 220"/>
            <p:cNvSpPr>
              <a:spLocks/>
            </p:cNvSpPr>
            <p:nvPr/>
          </p:nvSpPr>
          <p:spPr bwMode="auto">
            <a:xfrm>
              <a:off x="7633140" y="2287573"/>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59" name="Freeform 221"/>
            <p:cNvSpPr>
              <a:spLocks/>
            </p:cNvSpPr>
            <p:nvPr/>
          </p:nvSpPr>
          <p:spPr bwMode="auto">
            <a:xfrm>
              <a:off x="7633140" y="2322436"/>
              <a:ext cx="210044" cy="20073"/>
            </a:xfrm>
            <a:custGeom>
              <a:avLst/>
              <a:gdLst>
                <a:gd name="T0" fmla="*/ 213 w 213"/>
                <a:gd name="T1" fmla="*/ 19 h 19"/>
                <a:gd name="T2" fmla="*/ 154 w 213"/>
                <a:gd name="T3" fmla="*/ 19 h 19"/>
                <a:gd name="T4" fmla="*/ 59 w 213"/>
                <a:gd name="T5" fmla="*/ 19 h 19"/>
                <a:gd name="T6" fmla="*/ 0 w 213"/>
                <a:gd name="T7" fmla="*/ 19 h 19"/>
                <a:gd name="T8" fmla="*/ 22 w 213"/>
                <a:gd name="T9" fmla="*/ 0 h 19"/>
                <a:gd name="T10" fmla="*/ 194 w 213"/>
                <a:gd name="T11" fmla="*/ 0 h 19"/>
                <a:gd name="T12" fmla="*/ 213 w 21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13" h="19">
                  <a:moveTo>
                    <a:pt x="213" y="19"/>
                  </a:moveTo>
                  <a:lnTo>
                    <a:pt x="154" y="19"/>
                  </a:lnTo>
                  <a:lnTo>
                    <a:pt x="59" y="19"/>
                  </a:lnTo>
                  <a:lnTo>
                    <a:pt x="0" y="19"/>
                  </a:lnTo>
                  <a:lnTo>
                    <a:pt x="22" y="0"/>
                  </a:lnTo>
                  <a:lnTo>
                    <a:pt x="194" y="0"/>
                  </a:lnTo>
                  <a:lnTo>
                    <a:pt x="21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0" name="Freeform 222"/>
            <p:cNvSpPr>
              <a:spLocks/>
            </p:cNvSpPr>
            <p:nvPr/>
          </p:nvSpPr>
          <p:spPr bwMode="auto">
            <a:xfrm>
              <a:off x="7701183" y="2084736"/>
              <a:ext cx="100585" cy="140507"/>
            </a:xfrm>
            <a:custGeom>
              <a:avLst/>
              <a:gdLst>
                <a:gd name="T0" fmla="*/ 12 w 43"/>
                <a:gd name="T1" fmla="*/ 52 h 56"/>
                <a:gd name="T2" fmla="*/ 1 w 43"/>
                <a:gd name="T3" fmla="*/ 26 h 56"/>
                <a:gd name="T4" fmla="*/ 4 w 43"/>
                <a:gd name="T5" fmla="*/ 19 h 56"/>
                <a:gd name="T6" fmla="*/ 11 w 43"/>
                <a:gd name="T7" fmla="*/ 22 h 56"/>
                <a:gd name="T8" fmla="*/ 17 w 43"/>
                <a:gd name="T9" fmla="*/ 37 h 56"/>
                <a:gd name="T10" fmla="*/ 32 w 43"/>
                <a:gd name="T11" fmla="*/ 4 h 56"/>
                <a:gd name="T12" fmla="*/ 40 w 43"/>
                <a:gd name="T13" fmla="*/ 2 h 56"/>
                <a:gd name="T14" fmla="*/ 42 w 43"/>
                <a:gd name="T15" fmla="*/ 9 h 56"/>
                <a:gd name="T16" fmla="*/ 22 w 43"/>
                <a:gd name="T17" fmla="*/ 52 h 56"/>
                <a:gd name="T18" fmla="*/ 19 w 43"/>
                <a:gd name="T19" fmla="*/ 55 h 56"/>
                <a:gd name="T20" fmla="*/ 13 w 43"/>
                <a:gd name="T21" fmla="*/ 53 h 56"/>
                <a:gd name="T22" fmla="*/ 13 w 43"/>
                <a:gd name="T23" fmla="*/ 53 h 56"/>
                <a:gd name="T24" fmla="*/ 13 w 43"/>
                <a:gd name="T25" fmla="*/ 53 h 56"/>
                <a:gd name="T26" fmla="*/ 12 w 43"/>
                <a:gd name="T27" fmla="*/ 52 h 56"/>
                <a:gd name="T28" fmla="*/ 12 w 43"/>
                <a:gd name="T29" fmla="*/ 52 h 56"/>
                <a:gd name="T30" fmla="*/ 12 w 43"/>
                <a:gd name="T31" fmla="*/ 52 h 56"/>
                <a:gd name="T32" fmla="*/ 12 w 43"/>
                <a:gd name="T33"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6">
                  <a:moveTo>
                    <a:pt x="12" y="52"/>
                  </a:moveTo>
                  <a:cubicBezTo>
                    <a:pt x="1" y="26"/>
                    <a:pt x="1" y="26"/>
                    <a:pt x="1" y="26"/>
                  </a:cubicBezTo>
                  <a:cubicBezTo>
                    <a:pt x="0" y="23"/>
                    <a:pt x="1" y="20"/>
                    <a:pt x="4" y="19"/>
                  </a:cubicBezTo>
                  <a:cubicBezTo>
                    <a:pt x="7" y="18"/>
                    <a:pt x="10" y="19"/>
                    <a:pt x="11" y="22"/>
                  </a:cubicBezTo>
                  <a:cubicBezTo>
                    <a:pt x="17" y="37"/>
                    <a:pt x="17" y="37"/>
                    <a:pt x="17" y="37"/>
                  </a:cubicBezTo>
                  <a:cubicBezTo>
                    <a:pt x="32" y="4"/>
                    <a:pt x="32" y="4"/>
                    <a:pt x="32" y="4"/>
                  </a:cubicBezTo>
                  <a:cubicBezTo>
                    <a:pt x="34" y="2"/>
                    <a:pt x="37" y="0"/>
                    <a:pt x="40" y="2"/>
                  </a:cubicBezTo>
                  <a:cubicBezTo>
                    <a:pt x="42" y="3"/>
                    <a:pt x="43" y="6"/>
                    <a:pt x="42" y="9"/>
                  </a:cubicBezTo>
                  <a:cubicBezTo>
                    <a:pt x="22" y="52"/>
                    <a:pt x="22" y="52"/>
                    <a:pt x="22" y="52"/>
                  </a:cubicBezTo>
                  <a:cubicBezTo>
                    <a:pt x="22" y="53"/>
                    <a:pt x="21" y="54"/>
                    <a:pt x="19" y="55"/>
                  </a:cubicBezTo>
                  <a:cubicBezTo>
                    <a:pt x="17" y="56"/>
                    <a:pt x="14" y="55"/>
                    <a:pt x="13" y="53"/>
                  </a:cubicBezTo>
                  <a:cubicBezTo>
                    <a:pt x="13" y="53"/>
                    <a:pt x="13" y="53"/>
                    <a:pt x="13" y="53"/>
                  </a:cubicBezTo>
                  <a:cubicBezTo>
                    <a:pt x="13" y="53"/>
                    <a:pt x="13" y="53"/>
                    <a:pt x="13" y="53"/>
                  </a:cubicBezTo>
                  <a:cubicBezTo>
                    <a:pt x="12" y="53"/>
                    <a:pt x="12" y="52"/>
                    <a:pt x="12" y="52"/>
                  </a:cubicBezTo>
                  <a:cubicBezTo>
                    <a:pt x="12" y="52"/>
                    <a:pt x="12" y="52"/>
                    <a:pt x="12" y="52"/>
                  </a:cubicBezTo>
                  <a:cubicBezTo>
                    <a:pt x="12" y="52"/>
                    <a:pt x="12" y="52"/>
                    <a:pt x="12" y="52"/>
                  </a:cubicBezTo>
                  <a:cubicBezTo>
                    <a:pt x="12" y="52"/>
                    <a:pt x="12" y="52"/>
                    <a:pt x="12"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15" name="Group 114">
            <a:extLst>
              <a:ext uri="{FF2B5EF4-FFF2-40B4-BE49-F238E27FC236}">
                <a16:creationId xmlns:a16="http://schemas.microsoft.com/office/drawing/2014/main" id="{7292653D-171E-3C4C-B23D-8E6759BB148B}"/>
              </a:ext>
            </a:extLst>
          </p:cNvPr>
          <p:cNvGrpSpPr/>
          <p:nvPr/>
        </p:nvGrpSpPr>
        <p:grpSpPr>
          <a:xfrm>
            <a:off x="7575452" y="2860364"/>
            <a:ext cx="352046" cy="377151"/>
            <a:chOff x="7575452" y="2860364"/>
            <a:chExt cx="352046" cy="377151"/>
          </a:xfrm>
        </p:grpSpPr>
        <p:sp>
          <p:nvSpPr>
            <p:cNvPr id="62" name="Oval 202"/>
            <p:cNvSpPr>
              <a:spLocks noChangeArrowheads="1"/>
            </p:cNvSpPr>
            <p:nvPr/>
          </p:nvSpPr>
          <p:spPr bwMode="auto">
            <a:xfrm>
              <a:off x="7575452" y="2860364"/>
              <a:ext cx="352046" cy="377151"/>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3" name="Freeform 203"/>
            <p:cNvSpPr>
              <a:spLocks/>
            </p:cNvSpPr>
            <p:nvPr/>
          </p:nvSpPr>
          <p:spPr bwMode="auto">
            <a:xfrm>
              <a:off x="7696746" y="2997702"/>
              <a:ext cx="60153" cy="67612"/>
            </a:xfrm>
            <a:custGeom>
              <a:avLst/>
              <a:gdLst>
                <a:gd name="T0" fmla="*/ 24 w 26"/>
                <a:gd name="T1" fmla="*/ 27 h 27"/>
                <a:gd name="T2" fmla="*/ 24 w 26"/>
                <a:gd name="T3" fmla="*/ 27 h 27"/>
                <a:gd name="T4" fmla="*/ 2 w 26"/>
                <a:gd name="T5" fmla="*/ 27 h 27"/>
                <a:gd name="T6" fmla="*/ 0 w 26"/>
                <a:gd name="T7" fmla="*/ 25 h 27"/>
                <a:gd name="T8" fmla="*/ 2 w 26"/>
                <a:gd name="T9" fmla="*/ 23 h 27"/>
                <a:gd name="T10" fmla="*/ 22 w 26"/>
                <a:gd name="T11" fmla="*/ 23 h 27"/>
                <a:gd name="T12" fmla="*/ 22 w 26"/>
                <a:gd name="T13" fmla="*/ 2 h 27"/>
                <a:gd name="T14" fmla="*/ 24 w 26"/>
                <a:gd name="T15" fmla="*/ 0 h 27"/>
                <a:gd name="T16" fmla="*/ 26 w 26"/>
                <a:gd name="T17" fmla="*/ 2 h 27"/>
                <a:gd name="T18" fmla="*/ 26 w 26"/>
                <a:gd name="T19" fmla="*/ 25 h 27"/>
                <a:gd name="T20" fmla="*/ 24 w 26"/>
                <a:gd name="T21" fmla="*/ 27 h 27"/>
                <a:gd name="T22" fmla="*/ 24 w 26"/>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7">
                  <a:moveTo>
                    <a:pt x="24" y="27"/>
                  </a:moveTo>
                  <a:cubicBezTo>
                    <a:pt x="24" y="27"/>
                    <a:pt x="24" y="27"/>
                    <a:pt x="24" y="27"/>
                  </a:cubicBezTo>
                  <a:cubicBezTo>
                    <a:pt x="2" y="27"/>
                    <a:pt x="2" y="27"/>
                    <a:pt x="2" y="27"/>
                  </a:cubicBezTo>
                  <a:cubicBezTo>
                    <a:pt x="1" y="27"/>
                    <a:pt x="0" y="26"/>
                    <a:pt x="0" y="25"/>
                  </a:cubicBezTo>
                  <a:cubicBezTo>
                    <a:pt x="0" y="23"/>
                    <a:pt x="1" y="23"/>
                    <a:pt x="2" y="23"/>
                  </a:cubicBezTo>
                  <a:cubicBezTo>
                    <a:pt x="22" y="23"/>
                    <a:pt x="22" y="23"/>
                    <a:pt x="22" y="23"/>
                  </a:cubicBezTo>
                  <a:cubicBezTo>
                    <a:pt x="22" y="2"/>
                    <a:pt x="22" y="2"/>
                    <a:pt x="22" y="2"/>
                  </a:cubicBezTo>
                  <a:cubicBezTo>
                    <a:pt x="22" y="1"/>
                    <a:pt x="23" y="0"/>
                    <a:pt x="24" y="0"/>
                  </a:cubicBezTo>
                  <a:cubicBezTo>
                    <a:pt x="25" y="0"/>
                    <a:pt x="26" y="1"/>
                    <a:pt x="26" y="2"/>
                  </a:cubicBezTo>
                  <a:cubicBezTo>
                    <a:pt x="26" y="25"/>
                    <a:pt x="26" y="25"/>
                    <a:pt x="26" y="25"/>
                  </a:cubicBezTo>
                  <a:cubicBezTo>
                    <a:pt x="26" y="26"/>
                    <a:pt x="25" y="27"/>
                    <a:pt x="24" y="27"/>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4" name="Freeform 204"/>
            <p:cNvSpPr>
              <a:spLocks noEditPoints="1"/>
            </p:cNvSpPr>
            <p:nvPr/>
          </p:nvSpPr>
          <p:spPr bwMode="auto">
            <a:xfrm>
              <a:off x="7624759" y="2915300"/>
              <a:ext cx="251461" cy="269394"/>
            </a:xfrm>
            <a:custGeom>
              <a:avLst/>
              <a:gdLst>
                <a:gd name="T0" fmla="*/ 108 w 108"/>
                <a:gd name="T1" fmla="*/ 54 h 108"/>
                <a:gd name="T2" fmla="*/ 54 w 108"/>
                <a:gd name="T3" fmla="*/ 108 h 108"/>
                <a:gd name="T4" fmla="*/ 0 w 108"/>
                <a:gd name="T5" fmla="*/ 54 h 108"/>
                <a:gd name="T6" fmla="*/ 54 w 108"/>
                <a:gd name="T7" fmla="*/ 0 h 108"/>
                <a:gd name="T8" fmla="*/ 108 w 108"/>
                <a:gd name="T9" fmla="*/ 54 h 108"/>
                <a:gd name="T10" fmla="*/ 96 w 108"/>
                <a:gd name="T11" fmla="*/ 54 h 108"/>
                <a:gd name="T12" fmla="*/ 94 w 108"/>
                <a:gd name="T13" fmla="*/ 52 h 108"/>
                <a:gd name="T14" fmla="*/ 92 w 108"/>
                <a:gd name="T15" fmla="*/ 52 h 108"/>
                <a:gd name="T16" fmla="*/ 81 w 108"/>
                <a:gd name="T17" fmla="*/ 28 h 108"/>
                <a:gd name="T18" fmla="*/ 82 w 108"/>
                <a:gd name="T19" fmla="*/ 27 h 108"/>
                <a:gd name="T20" fmla="*/ 82 w 108"/>
                <a:gd name="T21" fmla="*/ 24 h 108"/>
                <a:gd name="T22" fmla="*/ 79 w 108"/>
                <a:gd name="T23" fmla="*/ 24 h 108"/>
                <a:gd name="T24" fmla="*/ 78 w 108"/>
                <a:gd name="T25" fmla="*/ 25 h 108"/>
                <a:gd name="T26" fmla="*/ 56 w 108"/>
                <a:gd name="T27" fmla="*/ 17 h 108"/>
                <a:gd name="T28" fmla="*/ 56 w 108"/>
                <a:gd name="T29" fmla="*/ 14 h 108"/>
                <a:gd name="T30" fmla="*/ 54 w 108"/>
                <a:gd name="T31" fmla="*/ 12 h 108"/>
                <a:gd name="T32" fmla="*/ 52 w 108"/>
                <a:gd name="T33" fmla="*/ 14 h 108"/>
                <a:gd name="T34" fmla="*/ 52 w 108"/>
                <a:gd name="T35" fmla="*/ 17 h 108"/>
                <a:gd name="T36" fmla="*/ 28 w 108"/>
                <a:gd name="T37" fmla="*/ 27 h 108"/>
                <a:gd name="T38" fmla="*/ 26 w 108"/>
                <a:gd name="T39" fmla="*/ 26 h 108"/>
                <a:gd name="T40" fmla="*/ 24 w 108"/>
                <a:gd name="T41" fmla="*/ 26 h 108"/>
                <a:gd name="T42" fmla="*/ 24 w 108"/>
                <a:gd name="T43" fmla="*/ 29 h 108"/>
                <a:gd name="T44" fmla="*/ 25 w 108"/>
                <a:gd name="T45" fmla="*/ 30 h 108"/>
                <a:gd name="T46" fmla="*/ 17 w 108"/>
                <a:gd name="T47" fmla="*/ 52 h 108"/>
                <a:gd name="T48" fmla="*/ 14 w 108"/>
                <a:gd name="T49" fmla="*/ 52 h 108"/>
                <a:gd name="T50" fmla="*/ 12 w 108"/>
                <a:gd name="T51" fmla="*/ 54 h 108"/>
                <a:gd name="T52" fmla="*/ 14 w 108"/>
                <a:gd name="T53" fmla="*/ 56 h 108"/>
                <a:gd name="T54" fmla="*/ 16 w 108"/>
                <a:gd name="T55" fmla="*/ 56 h 108"/>
                <a:gd name="T56" fmla="*/ 26 w 108"/>
                <a:gd name="T57" fmla="*/ 80 h 108"/>
                <a:gd name="T58" fmla="*/ 24 w 108"/>
                <a:gd name="T59" fmla="*/ 81 h 108"/>
                <a:gd name="T60" fmla="*/ 24 w 108"/>
                <a:gd name="T61" fmla="*/ 84 h 108"/>
                <a:gd name="T62" fmla="*/ 27 w 108"/>
                <a:gd name="T63" fmla="*/ 84 h 108"/>
                <a:gd name="T64" fmla="*/ 29 w 108"/>
                <a:gd name="T65" fmla="*/ 82 h 108"/>
                <a:gd name="T66" fmla="*/ 52 w 108"/>
                <a:gd name="T67" fmla="*/ 92 h 108"/>
                <a:gd name="T68" fmla="*/ 52 w 108"/>
                <a:gd name="T69" fmla="*/ 94 h 108"/>
                <a:gd name="T70" fmla="*/ 54 w 108"/>
                <a:gd name="T71" fmla="*/ 96 h 108"/>
                <a:gd name="T72" fmla="*/ 56 w 108"/>
                <a:gd name="T73" fmla="*/ 94 h 108"/>
                <a:gd name="T74" fmla="*/ 56 w 108"/>
                <a:gd name="T75" fmla="*/ 92 h 108"/>
                <a:gd name="T76" fmla="*/ 80 w 108"/>
                <a:gd name="T77" fmla="*/ 81 h 108"/>
                <a:gd name="T78" fmla="*/ 82 w 108"/>
                <a:gd name="T79" fmla="*/ 83 h 108"/>
                <a:gd name="T80" fmla="*/ 84 w 108"/>
                <a:gd name="T81" fmla="*/ 83 h 108"/>
                <a:gd name="T82" fmla="*/ 84 w 108"/>
                <a:gd name="T83" fmla="*/ 80 h 108"/>
                <a:gd name="T84" fmla="*/ 83 w 108"/>
                <a:gd name="T85" fmla="*/ 79 h 108"/>
                <a:gd name="T86" fmla="*/ 92 w 108"/>
                <a:gd name="T87" fmla="*/ 56 h 108"/>
                <a:gd name="T88" fmla="*/ 94 w 108"/>
                <a:gd name="T89" fmla="*/ 56 h 108"/>
                <a:gd name="T90" fmla="*/ 96 w 108"/>
                <a:gd name="T9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108">
                  <a:moveTo>
                    <a:pt x="108" y="54"/>
                  </a:moveTo>
                  <a:cubicBezTo>
                    <a:pt x="108" y="84"/>
                    <a:pt x="84" y="108"/>
                    <a:pt x="54" y="108"/>
                  </a:cubicBezTo>
                  <a:cubicBezTo>
                    <a:pt x="24" y="108"/>
                    <a:pt x="0" y="84"/>
                    <a:pt x="0" y="54"/>
                  </a:cubicBezTo>
                  <a:cubicBezTo>
                    <a:pt x="0" y="24"/>
                    <a:pt x="24" y="0"/>
                    <a:pt x="54" y="0"/>
                  </a:cubicBezTo>
                  <a:cubicBezTo>
                    <a:pt x="84" y="0"/>
                    <a:pt x="108" y="24"/>
                    <a:pt x="108" y="54"/>
                  </a:cubicBezTo>
                  <a:close/>
                  <a:moveTo>
                    <a:pt x="96" y="54"/>
                  </a:moveTo>
                  <a:cubicBezTo>
                    <a:pt x="96" y="53"/>
                    <a:pt x="95" y="52"/>
                    <a:pt x="94" y="52"/>
                  </a:cubicBezTo>
                  <a:cubicBezTo>
                    <a:pt x="92" y="52"/>
                    <a:pt x="92" y="52"/>
                    <a:pt x="92" y="52"/>
                  </a:cubicBezTo>
                  <a:cubicBezTo>
                    <a:pt x="91" y="43"/>
                    <a:pt x="87" y="34"/>
                    <a:pt x="81" y="28"/>
                  </a:cubicBezTo>
                  <a:cubicBezTo>
                    <a:pt x="82" y="27"/>
                    <a:pt x="82" y="27"/>
                    <a:pt x="82" y="27"/>
                  </a:cubicBezTo>
                  <a:cubicBezTo>
                    <a:pt x="83" y="26"/>
                    <a:pt x="83" y="25"/>
                    <a:pt x="82" y="24"/>
                  </a:cubicBezTo>
                  <a:cubicBezTo>
                    <a:pt x="81" y="23"/>
                    <a:pt x="80" y="23"/>
                    <a:pt x="79" y="24"/>
                  </a:cubicBezTo>
                  <a:cubicBezTo>
                    <a:pt x="78" y="25"/>
                    <a:pt x="78" y="25"/>
                    <a:pt x="78" y="25"/>
                  </a:cubicBezTo>
                  <a:cubicBezTo>
                    <a:pt x="72" y="20"/>
                    <a:pt x="64" y="17"/>
                    <a:pt x="56" y="17"/>
                  </a:cubicBezTo>
                  <a:cubicBezTo>
                    <a:pt x="56" y="14"/>
                    <a:pt x="56" y="14"/>
                    <a:pt x="56" y="14"/>
                  </a:cubicBezTo>
                  <a:cubicBezTo>
                    <a:pt x="56" y="13"/>
                    <a:pt x="55" y="12"/>
                    <a:pt x="54" y="12"/>
                  </a:cubicBezTo>
                  <a:cubicBezTo>
                    <a:pt x="53" y="12"/>
                    <a:pt x="52" y="13"/>
                    <a:pt x="52" y="14"/>
                  </a:cubicBezTo>
                  <a:cubicBezTo>
                    <a:pt x="52" y="17"/>
                    <a:pt x="52" y="17"/>
                    <a:pt x="52" y="17"/>
                  </a:cubicBezTo>
                  <a:cubicBezTo>
                    <a:pt x="43" y="17"/>
                    <a:pt x="34" y="21"/>
                    <a:pt x="28" y="27"/>
                  </a:cubicBezTo>
                  <a:cubicBezTo>
                    <a:pt x="26" y="26"/>
                    <a:pt x="26" y="26"/>
                    <a:pt x="26" y="26"/>
                  </a:cubicBezTo>
                  <a:cubicBezTo>
                    <a:pt x="26" y="25"/>
                    <a:pt x="25" y="25"/>
                    <a:pt x="24" y="26"/>
                  </a:cubicBezTo>
                  <a:cubicBezTo>
                    <a:pt x="23" y="27"/>
                    <a:pt x="23" y="28"/>
                    <a:pt x="24" y="29"/>
                  </a:cubicBezTo>
                  <a:cubicBezTo>
                    <a:pt x="25" y="30"/>
                    <a:pt x="25" y="30"/>
                    <a:pt x="25" y="30"/>
                  </a:cubicBezTo>
                  <a:cubicBezTo>
                    <a:pt x="20" y="36"/>
                    <a:pt x="17" y="44"/>
                    <a:pt x="17" y="52"/>
                  </a:cubicBezTo>
                  <a:cubicBezTo>
                    <a:pt x="14" y="52"/>
                    <a:pt x="14" y="52"/>
                    <a:pt x="14" y="52"/>
                  </a:cubicBezTo>
                  <a:cubicBezTo>
                    <a:pt x="13" y="52"/>
                    <a:pt x="12" y="53"/>
                    <a:pt x="12" y="54"/>
                  </a:cubicBezTo>
                  <a:cubicBezTo>
                    <a:pt x="12" y="55"/>
                    <a:pt x="13" y="56"/>
                    <a:pt x="14" y="56"/>
                  </a:cubicBezTo>
                  <a:cubicBezTo>
                    <a:pt x="16" y="56"/>
                    <a:pt x="16" y="56"/>
                    <a:pt x="16" y="56"/>
                  </a:cubicBezTo>
                  <a:cubicBezTo>
                    <a:pt x="17" y="65"/>
                    <a:pt x="20" y="73"/>
                    <a:pt x="26" y="80"/>
                  </a:cubicBezTo>
                  <a:cubicBezTo>
                    <a:pt x="24" y="81"/>
                    <a:pt x="24" y="81"/>
                    <a:pt x="24" y="81"/>
                  </a:cubicBezTo>
                  <a:cubicBezTo>
                    <a:pt x="24" y="82"/>
                    <a:pt x="24" y="83"/>
                    <a:pt x="24" y="84"/>
                  </a:cubicBezTo>
                  <a:cubicBezTo>
                    <a:pt x="25" y="85"/>
                    <a:pt x="26" y="85"/>
                    <a:pt x="27" y="84"/>
                  </a:cubicBezTo>
                  <a:cubicBezTo>
                    <a:pt x="29" y="82"/>
                    <a:pt x="29" y="82"/>
                    <a:pt x="29" y="82"/>
                  </a:cubicBezTo>
                  <a:cubicBezTo>
                    <a:pt x="35" y="88"/>
                    <a:pt x="43" y="91"/>
                    <a:pt x="52" y="92"/>
                  </a:cubicBezTo>
                  <a:cubicBezTo>
                    <a:pt x="52" y="94"/>
                    <a:pt x="52" y="94"/>
                    <a:pt x="52" y="94"/>
                  </a:cubicBezTo>
                  <a:cubicBezTo>
                    <a:pt x="52" y="95"/>
                    <a:pt x="53" y="96"/>
                    <a:pt x="54" y="96"/>
                  </a:cubicBezTo>
                  <a:cubicBezTo>
                    <a:pt x="55" y="96"/>
                    <a:pt x="56" y="95"/>
                    <a:pt x="56" y="94"/>
                  </a:cubicBezTo>
                  <a:cubicBezTo>
                    <a:pt x="56" y="92"/>
                    <a:pt x="56" y="92"/>
                    <a:pt x="56" y="92"/>
                  </a:cubicBezTo>
                  <a:cubicBezTo>
                    <a:pt x="65" y="91"/>
                    <a:pt x="74" y="88"/>
                    <a:pt x="80" y="81"/>
                  </a:cubicBezTo>
                  <a:cubicBezTo>
                    <a:pt x="82" y="83"/>
                    <a:pt x="82" y="83"/>
                    <a:pt x="82" y="83"/>
                  </a:cubicBezTo>
                  <a:cubicBezTo>
                    <a:pt x="82" y="83"/>
                    <a:pt x="83" y="83"/>
                    <a:pt x="84" y="83"/>
                  </a:cubicBezTo>
                  <a:cubicBezTo>
                    <a:pt x="85" y="82"/>
                    <a:pt x="85" y="81"/>
                    <a:pt x="84" y="80"/>
                  </a:cubicBezTo>
                  <a:cubicBezTo>
                    <a:pt x="83" y="79"/>
                    <a:pt x="83" y="79"/>
                    <a:pt x="83" y="79"/>
                  </a:cubicBezTo>
                  <a:cubicBezTo>
                    <a:pt x="88" y="73"/>
                    <a:pt x="91" y="65"/>
                    <a:pt x="92" y="56"/>
                  </a:cubicBezTo>
                  <a:cubicBezTo>
                    <a:pt x="94" y="56"/>
                    <a:pt x="94" y="56"/>
                    <a:pt x="94" y="56"/>
                  </a:cubicBezTo>
                  <a:cubicBezTo>
                    <a:pt x="95" y="56"/>
                    <a:pt x="96" y="55"/>
                    <a:pt x="96"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65" name="Oval 1185"/>
          <p:cNvSpPr>
            <a:spLocks noChangeArrowheads="1"/>
          </p:cNvSpPr>
          <p:nvPr/>
        </p:nvSpPr>
        <p:spPr bwMode="auto">
          <a:xfrm>
            <a:off x="9823343" y="3533937"/>
            <a:ext cx="18372" cy="1657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6" name="Oval 1186"/>
          <p:cNvSpPr>
            <a:spLocks noChangeArrowheads="1"/>
          </p:cNvSpPr>
          <p:nvPr/>
        </p:nvSpPr>
        <p:spPr bwMode="auto">
          <a:xfrm>
            <a:off x="9825277" y="3482145"/>
            <a:ext cx="16438" cy="176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nvGrpSpPr>
          <p:cNvPr id="106" name="Group 105">
            <a:extLst>
              <a:ext uri="{FF2B5EF4-FFF2-40B4-BE49-F238E27FC236}">
                <a16:creationId xmlns:a16="http://schemas.microsoft.com/office/drawing/2014/main" id="{F209201A-E922-9149-A5B9-3AECD91FB13A}"/>
              </a:ext>
            </a:extLst>
          </p:cNvPr>
          <p:cNvGrpSpPr/>
          <p:nvPr/>
        </p:nvGrpSpPr>
        <p:grpSpPr>
          <a:xfrm>
            <a:off x="8437822" y="2553607"/>
            <a:ext cx="345190" cy="369805"/>
            <a:chOff x="8437822" y="2553607"/>
            <a:chExt cx="345190" cy="369805"/>
          </a:xfrm>
        </p:grpSpPr>
        <p:sp>
          <p:nvSpPr>
            <p:cNvPr id="68" name="Oval 1196"/>
            <p:cNvSpPr>
              <a:spLocks noChangeArrowheads="1"/>
            </p:cNvSpPr>
            <p:nvPr/>
          </p:nvSpPr>
          <p:spPr bwMode="auto">
            <a:xfrm>
              <a:off x="8437822" y="2553607"/>
              <a:ext cx="345190" cy="3698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69" name="Freeform 1197"/>
            <p:cNvSpPr>
              <a:spLocks/>
            </p:cNvSpPr>
            <p:nvPr/>
          </p:nvSpPr>
          <p:spPr bwMode="auto">
            <a:xfrm>
              <a:off x="8616701" y="2793928"/>
              <a:ext cx="6769" cy="16573"/>
            </a:xfrm>
            <a:custGeom>
              <a:avLst/>
              <a:gdLst>
                <a:gd name="T0" fmla="*/ 3 w 3"/>
                <a:gd name="T1" fmla="*/ 3 h 7"/>
                <a:gd name="T2" fmla="*/ 0 w 3"/>
                <a:gd name="T3" fmla="*/ 7 h 7"/>
                <a:gd name="T4" fmla="*/ 0 w 3"/>
                <a:gd name="T5" fmla="*/ 0 h 7"/>
                <a:gd name="T6" fmla="*/ 3 w 3"/>
                <a:gd name="T7" fmla="*/ 3 h 7"/>
              </a:gdLst>
              <a:ahLst/>
              <a:cxnLst>
                <a:cxn ang="0">
                  <a:pos x="T0" y="T1"/>
                </a:cxn>
                <a:cxn ang="0">
                  <a:pos x="T2" y="T3"/>
                </a:cxn>
                <a:cxn ang="0">
                  <a:pos x="T4" y="T5"/>
                </a:cxn>
                <a:cxn ang="0">
                  <a:pos x="T6" y="T7"/>
                </a:cxn>
              </a:cxnLst>
              <a:rect l="0" t="0" r="r" b="b"/>
              <a:pathLst>
                <a:path w="3" h="7">
                  <a:moveTo>
                    <a:pt x="3" y="3"/>
                  </a:moveTo>
                  <a:cubicBezTo>
                    <a:pt x="3" y="5"/>
                    <a:pt x="2" y="7"/>
                    <a:pt x="0" y="7"/>
                  </a:cubicBezTo>
                  <a:cubicBezTo>
                    <a:pt x="0" y="0"/>
                    <a:pt x="0" y="0"/>
                    <a:pt x="0" y="0"/>
                  </a:cubicBezTo>
                  <a:cubicBezTo>
                    <a:pt x="2" y="0"/>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0" name="Freeform 1198"/>
            <p:cNvSpPr>
              <a:spLocks/>
            </p:cNvSpPr>
            <p:nvPr/>
          </p:nvSpPr>
          <p:spPr bwMode="auto">
            <a:xfrm>
              <a:off x="8545150" y="2828111"/>
              <a:ext cx="137303" cy="19682"/>
            </a:xfrm>
            <a:custGeom>
              <a:avLst/>
              <a:gdLst>
                <a:gd name="T0" fmla="*/ 22 w 142"/>
                <a:gd name="T1" fmla="*/ 9 h 19"/>
                <a:gd name="T2" fmla="*/ 22 w 142"/>
                <a:gd name="T3" fmla="*/ 0 h 19"/>
                <a:gd name="T4" fmla="*/ 126 w 142"/>
                <a:gd name="T5" fmla="*/ 0 h 19"/>
                <a:gd name="T6" fmla="*/ 126 w 142"/>
                <a:gd name="T7" fmla="*/ 9 h 19"/>
                <a:gd name="T8" fmla="*/ 142 w 142"/>
                <a:gd name="T9" fmla="*/ 9 h 19"/>
                <a:gd name="T10" fmla="*/ 142 w 142"/>
                <a:gd name="T11" fmla="*/ 19 h 19"/>
                <a:gd name="T12" fmla="*/ 0 w 142"/>
                <a:gd name="T13" fmla="*/ 19 h 19"/>
                <a:gd name="T14" fmla="*/ 0 w 142"/>
                <a:gd name="T15" fmla="*/ 9 h 19"/>
                <a:gd name="T16" fmla="*/ 22 w 142"/>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9">
                  <a:moveTo>
                    <a:pt x="22" y="9"/>
                  </a:moveTo>
                  <a:lnTo>
                    <a:pt x="22" y="0"/>
                  </a:lnTo>
                  <a:lnTo>
                    <a:pt x="126" y="0"/>
                  </a:lnTo>
                  <a:lnTo>
                    <a:pt x="126" y="9"/>
                  </a:lnTo>
                  <a:lnTo>
                    <a:pt x="142" y="9"/>
                  </a:lnTo>
                  <a:lnTo>
                    <a:pt x="142" y="19"/>
                  </a:lnTo>
                  <a:lnTo>
                    <a:pt x="0" y="19"/>
                  </a:lnTo>
                  <a:lnTo>
                    <a:pt x="0" y="9"/>
                  </a:lnTo>
                  <a:lnTo>
                    <a:pt x="2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1" name="Freeform 1199"/>
            <p:cNvSpPr>
              <a:spLocks noEditPoints="1"/>
            </p:cNvSpPr>
            <p:nvPr/>
          </p:nvSpPr>
          <p:spPr bwMode="auto">
            <a:xfrm>
              <a:off x="8511307" y="2646836"/>
              <a:ext cx="207887" cy="176097"/>
            </a:xfrm>
            <a:custGeom>
              <a:avLst/>
              <a:gdLst>
                <a:gd name="T0" fmla="*/ 3 w 91"/>
                <a:gd name="T1" fmla="*/ 72 h 72"/>
                <a:gd name="T2" fmla="*/ 0 w 91"/>
                <a:gd name="T3" fmla="*/ 68 h 72"/>
                <a:gd name="T4" fmla="*/ 0 w 91"/>
                <a:gd name="T5" fmla="*/ 4 h 72"/>
                <a:gd name="T6" fmla="*/ 3 w 91"/>
                <a:gd name="T7" fmla="*/ 0 h 72"/>
                <a:gd name="T8" fmla="*/ 87 w 91"/>
                <a:gd name="T9" fmla="*/ 0 h 72"/>
                <a:gd name="T10" fmla="*/ 91 w 91"/>
                <a:gd name="T11" fmla="*/ 4 h 72"/>
                <a:gd name="T12" fmla="*/ 91 w 91"/>
                <a:gd name="T13" fmla="*/ 68 h 72"/>
                <a:gd name="T14" fmla="*/ 87 w 91"/>
                <a:gd name="T15" fmla="*/ 72 h 72"/>
                <a:gd name="T16" fmla="*/ 3 w 91"/>
                <a:gd name="T17" fmla="*/ 72 h 72"/>
                <a:gd name="T18" fmla="*/ 85 w 91"/>
                <a:gd name="T19" fmla="*/ 56 h 72"/>
                <a:gd name="T20" fmla="*/ 85 w 91"/>
                <a:gd name="T21" fmla="*/ 5 h 72"/>
                <a:gd name="T22" fmla="*/ 5 w 91"/>
                <a:gd name="T23" fmla="*/ 5 h 72"/>
                <a:gd name="T24" fmla="*/ 5 w 91"/>
                <a:gd name="T25" fmla="*/ 56 h 72"/>
                <a:gd name="T26" fmla="*/ 85 w 91"/>
                <a:gd name="T27" fmla="*/ 56 h 72"/>
                <a:gd name="T28" fmla="*/ 50 w 91"/>
                <a:gd name="T29" fmla="*/ 63 h 72"/>
                <a:gd name="T30" fmla="*/ 45 w 91"/>
                <a:gd name="T31" fmla="*/ 58 h 72"/>
                <a:gd name="T32" fmla="*/ 40 w 91"/>
                <a:gd name="T33" fmla="*/ 63 h 72"/>
                <a:gd name="T34" fmla="*/ 45 w 91"/>
                <a:gd name="T35" fmla="*/ 68 h 72"/>
                <a:gd name="T36" fmla="*/ 50 w 91"/>
                <a:gd name="T37"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2">
                  <a:moveTo>
                    <a:pt x="3" y="72"/>
                  </a:moveTo>
                  <a:cubicBezTo>
                    <a:pt x="1" y="72"/>
                    <a:pt x="0" y="70"/>
                    <a:pt x="0" y="68"/>
                  </a:cubicBezTo>
                  <a:cubicBezTo>
                    <a:pt x="0" y="4"/>
                    <a:pt x="0" y="4"/>
                    <a:pt x="0" y="4"/>
                  </a:cubicBezTo>
                  <a:cubicBezTo>
                    <a:pt x="0" y="2"/>
                    <a:pt x="1" y="0"/>
                    <a:pt x="3" y="0"/>
                  </a:cubicBezTo>
                  <a:cubicBezTo>
                    <a:pt x="87" y="0"/>
                    <a:pt x="87" y="0"/>
                    <a:pt x="87" y="0"/>
                  </a:cubicBezTo>
                  <a:cubicBezTo>
                    <a:pt x="89" y="0"/>
                    <a:pt x="91" y="2"/>
                    <a:pt x="91" y="4"/>
                  </a:cubicBezTo>
                  <a:cubicBezTo>
                    <a:pt x="91" y="68"/>
                    <a:pt x="91" y="68"/>
                    <a:pt x="91" y="68"/>
                  </a:cubicBezTo>
                  <a:cubicBezTo>
                    <a:pt x="91" y="70"/>
                    <a:pt x="89" y="72"/>
                    <a:pt x="87" y="72"/>
                  </a:cubicBezTo>
                  <a:lnTo>
                    <a:pt x="3" y="72"/>
                  </a:lnTo>
                  <a:close/>
                  <a:moveTo>
                    <a:pt x="85" y="56"/>
                  </a:moveTo>
                  <a:cubicBezTo>
                    <a:pt x="85" y="5"/>
                    <a:pt x="85" y="5"/>
                    <a:pt x="85" y="5"/>
                  </a:cubicBezTo>
                  <a:cubicBezTo>
                    <a:pt x="5" y="5"/>
                    <a:pt x="5" y="5"/>
                    <a:pt x="5" y="5"/>
                  </a:cubicBezTo>
                  <a:cubicBezTo>
                    <a:pt x="5" y="56"/>
                    <a:pt x="5" y="56"/>
                    <a:pt x="5" y="56"/>
                  </a:cubicBezTo>
                  <a:lnTo>
                    <a:pt x="85" y="56"/>
                  </a:lnTo>
                  <a:close/>
                  <a:moveTo>
                    <a:pt x="50" y="63"/>
                  </a:moveTo>
                  <a:cubicBezTo>
                    <a:pt x="50" y="61"/>
                    <a:pt x="48" y="58"/>
                    <a:pt x="45" y="58"/>
                  </a:cubicBezTo>
                  <a:cubicBezTo>
                    <a:pt x="42" y="58"/>
                    <a:pt x="40" y="61"/>
                    <a:pt x="40" y="63"/>
                  </a:cubicBezTo>
                  <a:cubicBezTo>
                    <a:pt x="40" y="66"/>
                    <a:pt x="42" y="68"/>
                    <a:pt x="45" y="68"/>
                  </a:cubicBezTo>
                  <a:cubicBezTo>
                    <a:pt x="48" y="68"/>
                    <a:pt x="50" y="66"/>
                    <a:pt x="50"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2" name="Freeform 1200"/>
            <p:cNvSpPr>
              <a:spLocks noEditPoints="1"/>
            </p:cNvSpPr>
            <p:nvPr/>
          </p:nvSpPr>
          <p:spPr bwMode="auto">
            <a:xfrm>
              <a:off x="8581892" y="2693449"/>
              <a:ext cx="82188" cy="85977"/>
            </a:xfrm>
            <a:custGeom>
              <a:avLst/>
              <a:gdLst>
                <a:gd name="T0" fmla="*/ 43 w 85"/>
                <a:gd name="T1" fmla="*/ 38 h 83"/>
                <a:gd name="T2" fmla="*/ 22 w 85"/>
                <a:gd name="T3" fmla="*/ 38 h 83"/>
                <a:gd name="T4" fmla="*/ 22 w 85"/>
                <a:gd name="T5" fmla="*/ 45 h 83"/>
                <a:gd name="T6" fmla="*/ 43 w 85"/>
                <a:gd name="T7" fmla="*/ 45 h 83"/>
                <a:gd name="T8" fmla="*/ 43 w 85"/>
                <a:gd name="T9" fmla="*/ 38 h 83"/>
                <a:gd name="T10" fmla="*/ 85 w 85"/>
                <a:gd name="T11" fmla="*/ 0 h 83"/>
                <a:gd name="T12" fmla="*/ 85 w 85"/>
                <a:gd name="T13" fmla="*/ 59 h 83"/>
                <a:gd name="T14" fmla="*/ 19 w 85"/>
                <a:gd name="T15" fmla="*/ 59 h 83"/>
                <a:gd name="T16" fmla="*/ 5 w 85"/>
                <a:gd name="T17" fmla="*/ 83 h 83"/>
                <a:gd name="T18" fmla="*/ 5 w 85"/>
                <a:gd name="T19" fmla="*/ 59 h 83"/>
                <a:gd name="T20" fmla="*/ 0 w 85"/>
                <a:gd name="T21" fmla="*/ 59 h 83"/>
                <a:gd name="T22" fmla="*/ 0 w 85"/>
                <a:gd name="T23" fmla="*/ 0 h 83"/>
                <a:gd name="T24" fmla="*/ 85 w 85"/>
                <a:gd name="T25" fmla="*/ 0 h 83"/>
                <a:gd name="T26" fmla="*/ 66 w 85"/>
                <a:gd name="T27" fmla="*/ 31 h 83"/>
                <a:gd name="T28" fmla="*/ 66 w 85"/>
                <a:gd name="T29" fmla="*/ 26 h 83"/>
                <a:gd name="T30" fmla="*/ 22 w 85"/>
                <a:gd name="T31" fmla="*/ 26 h 83"/>
                <a:gd name="T32" fmla="*/ 22 w 85"/>
                <a:gd name="T33" fmla="*/ 31 h 83"/>
                <a:gd name="T34" fmla="*/ 66 w 85"/>
                <a:gd name="T35" fmla="*/ 31 h 83"/>
                <a:gd name="T36" fmla="*/ 66 w 85"/>
                <a:gd name="T37" fmla="*/ 19 h 83"/>
                <a:gd name="T38" fmla="*/ 66 w 85"/>
                <a:gd name="T39" fmla="*/ 14 h 83"/>
                <a:gd name="T40" fmla="*/ 22 w 85"/>
                <a:gd name="T41" fmla="*/ 14 h 83"/>
                <a:gd name="T42" fmla="*/ 22 w 85"/>
                <a:gd name="T43" fmla="*/ 19 h 83"/>
                <a:gd name="T44" fmla="*/ 66 w 85"/>
                <a:gd name="T45"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83">
                  <a:moveTo>
                    <a:pt x="43" y="38"/>
                  </a:moveTo>
                  <a:lnTo>
                    <a:pt x="22" y="38"/>
                  </a:lnTo>
                  <a:lnTo>
                    <a:pt x="22" y="45"/>
                  </a:lnTo>
                  <a:lnTo>
                    <a:pt x="43" y="45"/>
                  </a:lnTo>
                  <a:lnTo>
                    <a:pt x="43" y="38"/>
                  </a:lnTo>
                  <a:close/>
                  <a:moveTo>
                    <a:pt x="85" y="0"/>
                  </a:moveTo>
                  <a:lnTo>
                    <a:pt x="85" y="59"/>
                  </a:lnTo>
                  <a:lnTo>
                    <a:pt x="19" y="59"/>
                  </a:lnTo>
                  <a:lnTo>
                    <a:pt x="5" y="83"/>
                  </a:lnTo>
                  <a:lnTo>
                    <a:pt x="5" y="59"/>
                  </a:lnTo>
                  <a:lnTo>
                    <a:pt x="0" y="59"/>
                  </a:lnTo>
                  <a:lnTo>
                    <a:pt x="0" y="0"/>
                  </a:lnTo>
                  <a:lnTo>
                    <a:pt x="85" y="0"/>
                  </a:lnTo>
                  <a:close/>
                  <a:moveTo>
                    <a:pt x="66" y="31"/>
                  </a:moveTo>
                  <a:lnTo>
                    <a:pt x="66" y="26"/>
                  </a:lnTo>
                  <a:lnTo>
                    <a:pt x="22" y="26"/>
                  </a:lnTo>
                  <a:lnTo>
                    <a:pt x="22" y="31"/>
                  </a:lnTo>
                  <a:lnTo>
                    <a:pt x="66" y="31"/>
                  </a:lnTo>
                  <a:close/>
                  <a:moveTo>
                    <a:pt x="66" y="19"/>
                  </a:moveTo>
                  <a:lnTo>
                    <a:pt x="66" y="14"/>
                  </a:lnTo>
                  <a:lnTo>
                    <a:pt x="22" y="14"/>
                  </a:lnTo>
                  <a:lnTo>
                    <a:pt x="22" y="19"/>
                  </a:lnTo>
                  <a:lnTo>
                    <a:pt x="6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3" name="Freeform 1201"/>
            <p:cNvSpPr>
              <a:spLocks/>
            </p:cNvSpPr>
            <p:nvPr/>
          </p:nvSpPr>
          <p:spPr bwMode="auto">
            <a:xfrm>
              <a:off x="8568355" y="2675839"/>
              <a:ext cx="82188" cy="61117"/>
            </a:xfrm>
            <a:custGeom>
              <a:avLst/>
              <a:gdLst>
                <a:gd name="T0" fmla="*/ 0 w 85"/>
                <a:gd name="T1" fmla="*/ 0 h 59"/>
                <a:gd name="T2" fmla="*/ 85 w 85"/>
                <a:gd name="T3" fmla="*/ 0 h 59"/>
                <a:gd name="T4" fmla="*/ 85 w 85"/>
                <a:gd name="T5" fmla="*/ 12 h 59"/>
                <a:gd name="T6" fmla="*/ 10 w 85"/>
                <a:gd name="T7" fmla="*/ 12 h 59"/>
                <a:gd name="T8" fmla="*/ 10 w 85"/>
                <a:gd name="T9" fmla="*/ 59 h 59"/>
                <a:gd name="T10" fmla="*/ 0 w 85"/>
                <a:gd name="T11" fmla="*/ 59 h 59"/>
                <a:gd name="T12" fmla="*/ 0 w 85"/>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85" h="59">
                  <a:moveTo>
                    <a:pt x="0" y="0"/>
                  </a:moveTo>
                  <a:lnTo>
                    <a:pt x="85" y="0"/>
                  </a:lnTo>
                  <a:lnTo>
                    <a:pt x="85" y="12"/>
                  </a:lnTo>
                  <a:lnTo>
                    <a:pt x="10" y="12"/>
                  </a:lnTo>
                  <a:lnTo>
                    <a:pt x="10" y="59"/>
                  </a:lnTo>
                  <a:lnTo>
                    <a:pt x="0" y="5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98" name="Group 97">
            <a:extLst>
              <a:ext uri="{FF2B5EF4-FFF2-40B4-BE49-F238E27FC236}">
                <a16:creationId xmlns:a16="http://schemas.microsoft.com/office/drawing/2014/main" id="{D13427E4-8677-FE4C-9B15-4418DDD9A94F}"/>
              </a:ext>
            </a:extLst>
          </p:cNvPr>
          <p:cNvGrpSpPr/>
          <p:nvPr/>
        </p:nvGrpSpPr>
        <p:grpSpPr>
          <a:xfrm>
            <a:off x="9352276" y="2179991"/>
            <a:ext cx="345190" cy="369805"/>
            <a:chOff x="9352276" y="2179991"/>
            <a:chExt cx="345190" cy="369805"/>
          </a:xfrm>
        </p:grpSpPr>
        <p:sp>
          <p:nvSpPr>
            <p:cNvPr id="75" name="Oval 861"/>
            <p:cNvSpPr>
              <a:spLocks noChangeArrowheads="1"/>
            </p:cNvSpPr>
            <p:nvPr/>
          </p:nvSpPr>
          <p:spPr bwMode="auto">
            <a:xfrm>
              <a:off x="9352276" y="2179991"/>
              <a:ext cx="345190" cy="3698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6" name="Freeform 862"/>
            <p:cNvSpPr>
              <a:spLocks/>
            </p:cNvSpPr>
            <p:nvPr/>
          </p:nvSpPr>
          <p:spPr bwMode="auto">
            <a:xfrm>
              <a:off x="9418026" y="2246286"/>
              <a:ext cx="217557" cy="233071"/>
            </a:xfrm>
            <a:custGeom>
              <a:avLst/>
              <a:gdLst>
                <a:gd name="T0" fmla="*/ 59 w 225"/>
                <a:gd name="T1" fmla="*/ 17 h 225"/>
                <a:gd name="T2" fmla="*/ 17 w 225"/>
                <a:gd name="T3" fmla="*/ 17 h 225"/>
                <a:gd name="T4" fmla="*/ 17 w 225"/>
                <a:gd name="T5" fmla="*/ 208 h 225"/>
                <a:gd name="T6" fmla="*/ 208 w 225"/>
                <a:gd name="T7" fmla="*/ 208 h 225"/>
                <a:gd name="T8" fmla="*/ 208 w 225"/>
                <a:gd name="T9" fmla="*/ 17 h 225"/>
                <a:gd name="T10" fmla="*/ 166 w 225"/>
                <a:gd name="T11" fmla="*/ 17 h 225"/>
                <a:gd name="T12" fmla="*/ 166 w 225"/>
                <a:gd name="T13" fmla="*/ 0 h 225"/>
                <a:gd name="T14" fmla="*/ 225 w 225"/>
                <a:gd name="T15" fmla="*/ 0 h 225"/>
                <a:gd name="T16" fmla="*/ 225 w 225"/>
                <a:gd name="T17" fmla="*/ 225 h 225"/>
                <a:gd name="T18" fmla="*/ 0 w 225"/>
                <a:gd name="T19" fmla="*/ 225 h 225"/>
                <a:gd name="T20" fmla="*/ 0 w 225"/>
                <a:gd name="T21" fmla="*/ 0 h 225"/>
                <a:gd name="T22" fmla="*/ 59 w 225"/>
                <a:gd name="T23" fmla="*/ 0 h 225"/>
                <a:gd name="T24" fmla="*/ 59 w 225"/>
                <a:gd name="T25" fmla="*/ 1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5">
                  <a:moveTo>
                    <a:pt x="59" y="17"/>
                  </a:moveTo>
                  <a:lnTo>
                    <a:pt x="17" y="17"/>
                  </a:lnTo>
                  <a:lnTo>
                    <a:pt x="17" y="208"/>
                  </a:lnTo>
                  <a:lnTo>
                    <a:pt x="208" y="208"/>
                  </a:lnTo>
                  <a:lnTo>
                    <a:pt x="208" y="17"/>
                  </a:lnTo>
                  <a:lnTo>
                    <a:pt x="166" y="17"/>
                  </a:lnTo>
                  <a:lnTo>
                    <a:pt x="166" y="0"/>
                  </a:lnTo>
                  <a:lnTo>
                    <a:pt x="225" y="0"/>
                  </a:lnTo>
                  <a:lnTo>
                    <a:pt x="225" y="225"/>
                  </a:lnTo>
                  <a:lnTo>
                    <a:pt x="0" y="225"/>
                  </a:lnTo>
                  <a:lnTo>
                    <a:pt x="0" y="0"/>
                  </a:lnTo>
                  <a:lnTo>
                    <a:pt x="59" y="0"/>
                  </a:lnTo>
                  <a:lnTo>
                    <a:pt x="5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7" name="Freeform 863"/>
            <p:cNvSpPr>
              <a:spLocks/>
            </p:cNvSpPr>
            <p:nvPr/>
          </p:nvSpPr>
          <p:spPr bwMode="auto">
            <a:xfrm>
              <a:off x="9486678" y="2246286"/>
              <a:ext cx="80254" cy="68367"/>
            </a:xfrm>
            <a:custGeom>
              <a:avLst/>
              <a:gdLst>
                <a:gd name="T0" fmla="*/ 83 w 83"/>
                <a:gd name="T1" fmla="*/ 0 h 66"/>
                <a:gd name="T2" fmla="*/ 83 w 83"/>
                <a:gd name="T3" fmla="*/ 66 h 66"/>
                <a:gd name="T4" fmla="*/ 40 w 83"/>
                <a:gd name="T5" fmla="*/ 40 h 66"/>
                <a:gd name="T6" fmla="*/ 0 w 83"/>
                <a:gd name="T7" fmla="*/ 66 h 66"/>
                <a:gd name="T8" fmla="*/ 0 w 83"/>
                <a:gd name="T9" fmla="*/ 0 h 66"/>
                <a:gd name="T10" fmla="*/ 83 w 83"/>
                <a:gd name="T11" fmla="*/ 0 h 66"/>
              </a:gdLst>
              <a:ahLst/>
              <a:cxnLst>
                <a:cxn ang="0">
                  <a:pos x="T0" y="T1"/>
                </a:cxn>
                <a:cxn ang="0">
                  <a:pos x="T2" y="T3"/>
                </a:cxn>
                <a:cxn ang="0">
                  <a:pos x="T4" y="T5"/>
                </a:cxn>
                <a:cxn ang="0">
                  <a:pos x="T6" y="T7"/>
                </a:cxn>
                <a:cxn ang="0">
                  <a:pos x="T8" y="T9"/>
                </a:cxn>
                <a:cxn ang="0">
                  <a:pos x="T10" y="T11"/>
                </a:cxn>
              </a:cxnLst>
              <a:rect l="0" t="0" r="r" b="b"/>
              <a:pathLst>
                <a:path w="83" h="66">
                  <a:moveTo>
                    <a:pt x="83" y="0"/>
                  </a:moveTo>
                  <a:lnTo>
                    <a:pt x="83" y="66"/>
                  </a:lnTo>
                  <a:lnTo>
                    <a:pt x="40" y="40"/>
                  </a:lnTo>
                  <a:lnTo>
                    <a:pt x="0" y="66"/>
                  </a:lnTo>
                  <a:lnTo>
                    <a:pt x="0" y="0"/>
                  </a:lnTo>
                  <a:lnTo>
                    <a:pt x="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8" name="Freeform 864"/>
            <p:cNvSpPr>
              <a:spLocks/>
            </p:cNvSpPr>
            <p:nvPr/>
          </p:nvSpPr>
          <p:spPr bwMode="auto">
            <a:xfrm>
              <a:off x="9518586" y="2341587"/>
              <a:ext cx="57049" cy="103587"/>
            </a:xfrm>
            <a:custGeom>
              <a:avLst/>
              <a:gdLst>
                <a:gd name="T0" fmla="*/ 25 w 25"/>
                <a:gd name="T1" fmla="*/ 20 h 42"/>
                <a:gd name="T2" fmla="*/ 12 w 25"/>
                <a:gd name="T3" fmla="*/ 39 h 42"/>
                <a:gd name="T4" fmla="*/ 12 w 25"/>
                <a:gd name="T5" fmla="*/ 42 h 42"/>
                <a:gd name="T6" fmla="*/ 0 w 25"/>
                <a:gd name="T7" fmla="*/ 34 h 42"/>
                <a:gd name="T8" fmla="*/ 12 w 25"/>
                <a:gd name="T9" fmla="*/ 25 h 42"/>
                <a:gd name="T10" fmla="*/ 12 w 25"/>
                <a:gd name="T11" fmla="*/ 29 h 42"/>
                <a:gd name="T12" fmla="*/ 17 w 25"/>
                <a:gd name="T13" fmla="*/ 20 h 42"/>
                <a:gd name="T14" fmla="*/ 10 w 25"/>
                <a:gd name="T15" fmla="*/ 9 h 42"/>
                <a:gd name="T16" fmla="*/ 10 w 25"/>
                <a:gd name="T17" fmla="*/ 0 h 42"/>
                <a:gd name="T18" fmla="*/ 25 w 25"/>
                <a:gd name="T1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42">
                  <a:moveTo>
                    <a:pt x="25" y="20"/>
                  </a:moveTo>
                  <a:cubicBezTo>
                    <a:pt x="25" y="29"/>
                    <a:pt x="19" y="36"/>
                    <a:pt x="12" y="39"/>
                  </a:cubicBezTo>
                  <a:cubicBezTo>
                    <a:pt x="12" y="42"/>
                    <a:pt x="12" y="42"/>
                    <a:pt x="12" y="42"/>
                  </a:cubicBezTo>
                  <a:cubicBezTo>
                    <a:pt x="0" y="34"/>
                    <a:pt x="0" y="34"/>
                    <a:pt x="0" y="34"/>
                  </a:cubicBezTo>
                  <a:cubicBezTo>
                    <a:pt x="12" y="25"/>
                    <a:pt x="12" y="25"/>
                    <a:pt x="12" y="25"/>
                  </a:cubicBezTo>
                  <a:cubicBezTo>
                    <a:pt x="12" y="29"/>
                    <a:pt x="12" y="29"/>
                    <a:pt x="12" y="29"/>
                  </a:cubicBezTo>
                  <a:cubicBezTo>
                    <a:pt x="15" y="27"/>
                    <a:pt x="17" y="24"/>
                    <a:pt x="17" y="20"/>
                  </a:cubicBezTo>
                  <a:cubicBezTo>
                    <a:pt x="17" y="15"/>
                    <a:pt x="14" y="11"/>
                    <a:pt x="10" y="9"/>
                  </a:cubicBezTo>
                  <a:cubicBezTo>
                    <a:pt x="10" y="0"/>
                    <a:pt x="10" y="0"/>
                    <a:pt x="10" y="0"/>
                  </a:cubicBezTo>
                  <a:cubicBezTo>
                    <a:pt x="19" y="2"/>
                    <a:pt x="25" y="10"/>
                    <a:pt x="2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79" name="Freeform 865"/>
            <p:cNvSpPr>
              <a:spLocks/>
            </p:cNvSpPr>
            <p:nvPr/>
          </p:nvSpPr>
          <p:spPr bwMode="auto">
            <a:xfrm>
              <a:off x="9473141" y="2334336"/>
              <a:ext cx="58983" cy="103587"/>
            </a:xfrm>
            <a:custGeom>
              <a:avLst/>
              <a:gdLst>
                <a:gd name="T0" fmla="*/ 26 w 26"/>
                <a:gd name="T1" fmla="*/ 8 h 42"/>
                <a:gd name="T2" fmla="*/ 14 w 26"/>
                <a:gd name="T3" fmla="*/ 17 h 42"/>
                <a:gd name="T4" fmla="*/ 14 w 26"/>
                <a:gd name="T5" fmla="*/ 13 h 42"/>
                <a:gd name="T6" fmla="*/ 8 w 26"/>
                <a:gd name="T7" fmla="*/ 23 h 42"/>
                <a:gd name="T8" fmla="*/ 15 w 26"/>
                <a:gd name="T9" fmla="*/ 33 h 42"/>
                <a:gd name="T10" fmla="*/ 15 w 26"/>
                <a:gd name="T11" fmla="*/ 42 h 42"/>
                <a:gd name="T12" fmla="*/ 0 w 26"/>
                <a:gd name="T13" fmla="*/ 23 h 42"/>
                <a:gd name="T14" fmla="*/ 14 w 26"/>
                <a:gd name="T15" fmla="*/ 3 h 42"/>
                <a:gd name="T16" fmla="*/ 14 w 26"/>
                <a:gd name="T17" fmla="*/ 0 h 42"/>
                <a:gd name="T18" fmla="*/ 26 w 26"/>
                <a:gd name="T1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2">
                  <a:moveTo>
                    <a:pt x="26" y="8"/>
                  </a:moveTo>
                  <a:cubicBezTo>
                    <a:pt x="14" y="17"/>
                    <a:pt x="14" y="17"/>
                    <a:pt x="14" y="17"/>
                  </a:cubicBezTo>
                  <a:cubicBezTo>
                    <a:pt x="14" y="13"/>
                    <a:pt x="14" y="13"/>
                    <a:pt x="14" y="13"/>
                  </a:cubicBezTo>
                  <a:cubicBezTo>
                    <a:pt x="11" y="15"/>
                    <a:pt x="8" y="19"/>
                    <a:pt x="8" y="23"/>
                  </a:cubicBezTo>
                  <a:cubicBezTo>
                    <a:pt x="8" y="27"/>
                    <a:pt x="11" y="31"/>
                    <a:pt x="15" y="33"/>
                  </a:cubicBezTo>
                  <a:cubicBezTo>
                    <a:pt x="15" y="42"/>
                    <a:pt x="15" y="42"/>
                    <a:pt x="15" y="42"/>
                  </a:cubicBezTo>
                  <a:cubicBezTo>
                    <a:pt x="6" y="40"/>
                    <a:pt x="0" y="32"/>
                    <a:pt x="0" y="23"/>
                  </a:cubicBezTo>
                  <a:cubicBezTo>
                    <a:pt x="0" y="14"/>
                    <a:pt x="6" y="6"/>
                    <a:pt x="14" y="3"/>
                  </a:cubicBezTo>
                  <a:cubicBezTo>
                    <a:pt x="14" y="0"/>
                    <a:pt x="14" y="0"/>
                    <a:pt x="14" y="0"/>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89" name="Group 88">
            <a:extLst>
              <a:ext uri="{FF2B5EF4-FFF2-40B4-BE49-F238E27FC236}">
                <a16:creationId xmlns:a16="http://schemas.microsoft.com/office/drawing/2014/main" id="{59DD4162-FB98-774C-99C9-9754C553A9EB}"/>
              </a:ext>
            </a:extLst>
          </p:cNvPr>
          <p:cNvGrpSpPr/>
          <p:nvPr/>
        </p:nvGrpSpPr>
        <p:grpSpPr>
          <a:xfrm>
            <a:off x="9348847" y="2967836"/>
            <a:ext cx="352046" cy="377151"/>
            <a:chOff x="9348847" y="2967836"/>
            <a:chExt cx="352046" cy="377151"/>
          </a:xfrm>
        </p:grpSpPr>
        <p:grpSp>
          <p:nvGrpSpPr>
            <p:cNvPr id="81" name="组合 80"/>
            <p:cNvGrpSpPr/>
            <p:nvPr/>
          </p:nvGrpSpPr>
          <p:grpSpPr>
            <a:xfrm>
              <a:off x="9348847" y="2967836"/>
              <a:ext cx="352046" cy="377151"/>
              <a:chOff x="10822457" y="4288756"/>
              <a:chExt cx="448405" cy="448405"/>
            </a:xfrm>
          </p:grpSpPr>
          <p:sp>
            <p:nvSpPr>
              <p:cNvPr id="83" name="Oval 442"/>
              <p:cNvSpPr>
                <a:spLocks noChangeArrowheads="1"/>
              </p:cNvSpPr>
              <p:nvPr/>
            </p:nvSpPr>
            <p:spPr bwMode="auto">
              <a:xfrm>
                <a:off x="10822457" y="4288756"/>
                <a:ext cx="448405" cy="4484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4"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5"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6"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7"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88"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82" name="矩形 81"/>
            <p:cNvSpPr/>
            <p:nvPr/>
          </p:nvSpPr>
          <p:spPr>
            <a:xfrm>
              <a:off x="9475470" y="3097115"/>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80" name="Group 79">
            <a:extLst>
              <a:ext uri="{FF2B5EF4-FFF2-40B4-BE49-F238E27FC236}">
                <a16:creationId xmlns:a16="http://schemas.microsoft.com/office/drawing/2014/main" id="{7B95B930-CB33-0047-BF51-AF026FCD51D7}"/>
              </a:ext>
            </a:extLst>
          </p:cNvPr>
          <p:cNvGrpSpPr/>
          <p:nvPr/>
        </p:nvGrpSpPr>
        <p:grpSpPr>
          <a:xfrm>
            <a:off x="6579850" y="3694520"/>
            <a:ext cx="352046" cy="377151"/>
            <a:chOff x="6579850" y="3694520"/>
            <a:chExt cx="352046" cy="377151"/>
          </a:xfrm>
        </p:grpSpPr>
        <p:grpSp>
          <p:nvGrpSpPr>
            <p:cNvPr id="90" name="组合 89"/>
            <p:cNvGrpSpPr/>
            <p:nvPr/>
          </p:nvGrpSpPr>
          <p:grpSpPr>
            <a:xfrm>
              <a:off x="6579850" y="3694520"/>
              <a:ext cx="352046" cy="377151"/>
              <a:chOff x="10822457" y="4288756"/>
              <a:chExt cx="448405" cy="448405"/>
            </a:xfrm>
          </p:grpSpPr>
          <p:sp>
            <p:nvSpPr>
              <p:cNvPr id="92" name="Oval 442"/>
              <p:cNvSpPr>
                <a:spLocks noChangeArrowheads="1"/>
              </p:cNvSpPr>
              <p:nvPr/>
            </p:nvSpPr>
            <p:spPr bwMode="auto">
              <a:xfrm>
                <a:off x="10822457" y="4288756"/>
                <a:ext cx="448405" cy="44840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3"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4"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5"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6"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97"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91" name="矩形 90"/>
            <p:cNvSpPr/>
            <p:nvPr/>
          </p:nvSpPr>
          <p:spPr>
            <a:xfrm>
              <a:off x="6706473" y="3823799"/>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74" name="Group 73">
            <a:extLst>
              <a:ext uri="{FF2B5EF4-FFF2-40B4-BE49-F238E27FC236}">
                <a16:creationId xmlns:a16="http://schemas.microsoft.com/office/drawing/2014/main" id="{7E905598-B8A1-DC49-8F39-99823743A74A}"/>
              </a:ext>
            </a:extLst>
          </p:cNvPr>
          <p:cNvGrpSpPr/>
          <p:nvPr/>
        </p:nvGrpSpPr>
        <p:grpSpPr>
          <a:xfrm>
            <a:off x="2469990" y="2951772"/>
            <a:ext cx="352046" cy="377151"/>
            <a:chOff x="2469990" y="2951772"/>
            <a:chExt cx="352046" cy="377151"/>
          </a:xfrm>
        </p:grpSpPr>
        <p:sp>
          <p:nvSpPr>
            <p:cNvPr id="99" name="Oval 655"/>
            <p:cNvSpPr>
              <a:spLocks noChangeArrowheads="1"/>
            </p:cNvSpPr>
            <p:nvPr/>
          </p:nvSpPr>
          <p:spPr bwMode="auto">
            <a:xfrm>
              <a:off x="2469990" y="2951772"/>
              <a:ext cx="352046" cy="377151"/>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0" name="Freeform 656"/>
            <p:cNvSpPr>
              <a:spLocks noEditPoints="1"/>
            </p:cNvSpPr>
            <p:nvPr/>
          </p:nvSpPr>
          <p:spPr bwMode="auto">
            <a:xfrm>
              <a:off x="2653408" y="3151440"/>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8 h 90"/>
                <a:gd name="T12" fmla="*/ 78 w 93"/>
                <a:gd name="T13" fmla="*/ 12 h 90"/>
                <a:gd name="T14" fmla="*/ 15 w 93"/>
                <a:gd name="T15" fmla="*/ 12 h 90"/>
                <a:gd name="T16" fmla="*/ 15 w 93"/>
                <a:gd name="T17" fmla="*/ 78 h 90"/>
                <a:gd name="T18" fmla="*/ 78 w 93"/>
                <a:gd name="T19"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8"/>
                  </a:moveTo>
                  <a:lnTo>
                    <a:pt x="78" y="12"/>
                  </a:lnTo>
                  <a:lnTo>
                    <a:pt x="15" y="12"/>
                  </a:lnTo>
                  <a:lnTo>
                    <a:pt x="15" y="78"/>
                  </a:lnTo>
                  <a:lnTo>
                    <a:pt x="7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1" name="Freeform 657"/>
            <p:cNvSpPr>
              <a:spLocks noEditPoints="1"/>
            </p:cNvSpPr>
            <p:nvPr/>
          </p:nvSpPr>
          <p:spPr bwMode="auto">
            <a:xfrm>
              <a:off x="2653408" y="3036288"/>
              <a:ext cx="91710" cy="95080"/>
            </a:xfrm>
            <a:custGeom>
              <a:avLst/>
              <a:gdLst>
                <a:gd name="T0" fmla="*/ 93 w 93"/>
                <a:gd name="T1" fmla="*/ 0 h 90"/>
                <a:gd name="T2" fmla="*/ 93 w 93"/>
                <a:gd name="T3" fmla="*/ 90 h 90"/>
                <a:gd name="T4" fmla="*/ 0 w 93"/>
                <a:gd name="T5" fmla="*/ 90 h 90"/>
                <a:gd name="T6" fmla="*/ 0 w 93"/>
                <a:gd name="T7" fmla="*/ 0 h 90"/>
                <a:gd name="T8" fmla="*/ 93 w 93"/>
                <a:gd name="T9" fmla="*/ 0 h 90"/>
                <a:gd name="T10" fmla="*/ 78 w 93"/>
                <a:gd name="T11" fmla="*/ 79 h 90"/>
                <a:gd name="T12" fmla="*/ 78 w 93"/>
                <a:gd name="T13" fmla="*/ 12 h 90"/>
                <a:gd name="T14" fmla="*/ 15 w 93"/>
                <a:gd name="T15" fmla="*/ 12 h 90"/>
                <a:gd name="T16" fmla="*/ 15 w 93"/>
                <a:gd name="T17" fmla="*/ 79 h 90"/>
                <a:gd name="T18" fmla="*/ 78 w 93"/>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0">
                  <a:moveTo>
                    <a:pt x="93" y="0"/>
                  </a:moveTo>
                  <a:lnTo>
                    <a:pt x="93" y="90"/>
                  </a:lnTo>
                  <a:lnTo>
                    <a:pt x="0" y="90"/>
                  </a:lnTo>
                  <a:lnTo>
                    <a:pt x="0" y="0"/>
                  </a:lnTo>
                  <a:lnTo>
                    <a:pt x="93" y="0"/>
                  </a:lnTo>
                  <a:close/>
                  <a:moveTo>
                    <a:pt x="78" y="79"/>
                  </a:moveTo>
                  <a:lnTo>
                    <a:pt x="78" y="12"/>
                  </a:lnTo>
                  <a:lnTo>
                    <a:pt x="15" y="12"/>
                  </a:lnTo>
                  <a:lnTo>
                    <a:pt x="15" y="79"/>
                  </a:lnTo>
                  <a:lnTo>
                    <a:pt x="7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2" name="Freeform 658"/>
            <p:cNvSpPr>
              <a:spLocks/>
            </p:cNvSpPr>
            <p:nvPr/>
          </p:nvSpPr>
          <p:spPr bwMode="auto">
            <a:xfrm>
              <a:off x="2675103" y="3186303"/>
              <a:ext cx="8876" cy="25355"/>
            </a:xfrm>
            <a:custGeom>
              <a:avLst/>
              <a:gdLst>
                <a:gd name="T0" fmla="*/ 4 w 4"/>
                <a:gd name="T1" fmla="*/ 9 h 10"/>
                <a:gd name="T2" fmla="*/ 2 w 4"/>
                <a:gd name="T3" fmla="*/ 10 h 10"/>
                <a:gd name="T4" fmla="*/ 0 w 4"/>
                <a:gd name="T5" fmla="*/ 8 h 10"/>
                <a:gd name="T6" fmla="*/ 0 w 4"/>
                <a:gd name="T7" fmla="*/ 2 h 10"/>
                <a:gd name="T8" fmla="*/ 2 w 4"/>
                <a:gd name="T9" fmla="*/ 0 h 10"/>
                <a:gd name="T10" fmla="*/ 4 w 4"/>
                <a:gd name="T11" fmla="*/ 2 h 10"/>
                <a:gd name="T12" fmla="*/ 3 w 4"/>
                <a:gd name="T13" fmla="*/ 2 h 10"/>
                <a:gd name="T14" fmla="*/ 3 w 4"/>
                <a:gd name="T15" fmla="*/ 9 h 10"/>
                <a:gd name="T16" fmla="*/ 4 w 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4" y="9"/>
                  </a:moveTo>
                  <a:cubicBezTo>
                    <a:pt x="4" y="9"/>
                    <a:pt x="3" y="10"/>
                    <a:pt x="2" y="10"/>
                  </a:cubicBezTo>
                  <a:cubicBezTo>
                    <a:pt x="1" y="10"/>
                    <a:pt x="0" y="9"/>
                    <a:pt x="0" y="8"/>
                  </a:cubicBezTo>
                  <a:cubicBezTo>
                    <a:pt x="0" y="2"/>
                    <a:pt x="0" y="2"/>
                    <a:pt x="0" y="2"/>
                  </a:cubicBezTo>
                  <a:cubicBezTo>
                    <a:pt x="0" y="1"/>
                    <a:pt x="1" y="0"/>
                    <a:pt x="2" y="0"/>
                  </a:cubicBezTo>
                  <a:cubicBezTo>
                    <a:pt x="3" y="0"/>
                    <a:pt x="4" y="1"/>
                    <a:pt x="4" y="2"/>
                  </a:cubicBezTo>
                  <a:cubicBezTo>
                    <a:pt x="3" y="2"/>
                    <a:pt x="3" y="2"/>
                    <a:pt x="3" y="2"/>
                  </a:cubicBezTo>
                  <a:cubicBezTo>
                    <a:pt x="3" y="9"/>
                    <a:pt x="3" y="9"/>
                    <a:pt x="3" y="9"/>
                  </a:cubicBez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3" name="Freeform 659"/>
            <p:cNvSpPr>
              <a:spLocks noEditPoints="1"/>
            </p:cNvSpPr>
            <p:nvPr/>
          </p:nvSpPr>
          <p:spPr bwMode="auto">
            <a:xfrm>
              <a:off x="2548879" y="3036288"/>
              <a:ext cx="90723" cy="95080"/>
            </a:xfrm>
            <a:custGeom>
              <a:avLst/>
              <a:gdLst>
                <a:gd name="T0" fmla="*/ 78 w 92"/>
                <a:gd name="T1" fmla="*/ 12 h 90"/>
                <a:gd name="T2" fmla="*/ 14 w 92"/>
                <a:gd name="T3" fmla="*/ 12 h 90"/>
                <a:gd name="T4" fmla="*/ 14 w 92"/>
                <a:gd name="T5" fmla="*/ 79 h 90"/>
                <a:gd name="T6" fmla="*/ 78 w 92"/>
                <a:gd name="T7" fmla="*/ 79 h 90"/>
                <a:gd name="T8" fmla="*/ 78 w 92"/>
                <a:gd name="T9" fmla="*/ 12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12"/>
                  </a:moveTo>
                  <a:lnTo>
                    <a:pt x="14" y="12"/>
                  </a:lnTo>
                  <a:lnTo>
                    <a:pt x="14" y="79"/>
                  </a:lnTo>
                  <a:lnTo>
                    <a:pt x="78" y="79"/>
                  </a:lnTo>
                  <a:lnTo>
                    <a:pt x="78" y="12"/>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4" name="Freeform 660"/>
            <p:cNvSpPr>
              <a:spLocks noEditPoints="1"/>
            </p:cNvSpPr>
            <p:nvPr/>
          </p:nvSpPr>
          <p:spPr bwMode="auto">
            <a:xfrm>
              <a:off x="2548879" y="3151440"/>
              <a:ext cx="90723" cy="95080"/>
            </a:xfrm>
            <a:custGeom>
              <a:avLst/>
              <a:gdLst>
                <a:gd name="T0" fmla="*/ 78 w 92"/>
                <a:gd name="T1" fmla="*/ 78 h 90"/>
                <a:gd name="T2" fmla="*/ 78 w 92"/>
                <a:gd name="T3" fmla="*/ 12 h 90"/>
                <a:gd name="T4" fmla="*/ 14 w 92"/>
                <a:gd name="T5" fmla="*/ 12 h 90"/>
                <a:gd name="T6" fmla="*/ 14 w 92"/>
                <a:gd name="T7" fmla="*/ 78 h 90"/>
                <a:gd name="T8" fmla="*/ 78 w 92"/>
                <a:gd name="T9" fmla="*/ 78 h 90"/>
                <a:gd name="T10" fmla="*/ 92 w 92"/>
                <a:gd name="T11" fmla="*/ 0 h 90"/>
                <a:gd name="T12" fmla="*/ 92 w 92"/>
                <a:gd name="T13" fmla="*/ 90 h 90"/>
                <a:gd name="T14" fmla="*/ 0 w 92"/>
                <a:gd name="T15" fmla="*/ 90 h 90"/>
                <a:gd name="T16" fmla="*/ 0 w 92"/>
                <a:gd name="T17" fmla="*/ 0 h 90"/>
                <a:gd name="T18" fmla="*/ 92 w 92"/>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0">
                  <a:moveTo>
                    <a:pt x="78" y="78"/>
                  </a:moveTo>
                  <a:lnTo>
                    <a:pt x="78" y="12"/>
                  </a:lnTo>
                  <a:lnTo>
                    <a:pt x="14" y="12"/>
                  </a:lnTo>
                  <a:lnTo>
                    <a:pt x="14" y="78"/>
                  </a:lnTo>
                  <a:lnTo>
                    <a:pt x="78" y="78"/>
                  </a:lnTo>
                  <a:close/>
                  <a:moveTo>
                    <a:pt x="92" y="0"/>
                  </a:moveTo>
                  <a:lnTo>
                    <a:pt x="92" y="90"/>
                  </a:lnTo>
                  <a:lnTo>
                    <a:pt x="0" y="90"/>
                  </a:lnTo>
                  <a:lnTo>
                    <a:pt x="0" y="0"/>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05" name="Freeform 661"/>
            <p:cNvSpPr>
              <a:spLocks/>
            </p:cNvSpPr>
            <p:nvPr/>
          </p:nvSpPr>
          <p:spPr bwMode="auto">
            <a:xfrm>
              <a:off x="2572546" y="3072206"/>
              <a:ext cx="6904" cy="24299"/>
            </a:xfrm>
            <a:custGeom>
              <a:avLst/>
              <a:gdLst>
                <a:gd name="T0" fmla="*/ 3 w 3"/>
                <a:gd name="T1" fmla="*/ 8 h 10"/>
                <a:gd name="T2" fmla="*/ 2 w 3"/>
                <a:gd name="T3" fmla="*/ 10 h 10"/>
                <a:gd name="T4" fmla="*/ 0 w 3"/>
                <a:gd name="T5" fmla="*/ 8 h 10"/>
                <a:gd name="T6" fmla="*/ 0 w 3"/>
                <a:gd name="T7" fmla="*/ 2 h 10"/>
                <a:gd name="T8" fmla="*/ 2 w 3"/>
                <a:gd name="T9" fmla="*/ 0 h 10"/>
                <a:gd name="T10" fmla="*/ 3 w 3"/>
                <a:gd name="T11" fmla="*/ 2 h 10"/>
                <a:gd name="T12" fmla="*/ 2 w 3"/>
                <a:gd name="T13" fmla="*/ 2 h 10"/>
                <a:gd name="T14" fmla="*/ 2 w 3"/>
                <a:gd name="T15" fmla="*/ 8 h 10"/>
                <a:gd name="T16" fmla="*/ 3 w 3"/>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3" y="8"/>
                  </a:moveTo>
                  <a:cubicBezTo>
                    <a:pt x="3" y="9"/>
                    <a:pt x="2" y="10"/>
                    <a:pt x="2" y="10"/>
                  </a:cubicBezTo>
                  <a:cubicBezTo>
                    <a:pt x="1" y="10"/>
                    <a:pt x="0" y="9"/>
                    <a:pt x="0" y="8"/>
                  </a:cubicBezTo>
                  <a:cubicBezTo>
                    <a:pt x="0" y="2"/>
                    <a:pt x="0" y="2"/>
                    <a:pt x="0" y="2"/>
                  </a:cubicBezTo>
                  <a:cubicBezTo>
                    <a:pt x="0" y="1"/>
                    <a:pt x="1" y="0"/>
                    <a:pt x="2" y="0"/>
                  </a:cubicBezTo>
                  <a:cubicBezTo>
                    <a:pt x="2" y="0"/>
                    <a:pt x="3" y="1"/>
                    <a:pt x="3" y="2"/>
                  </a:cubicBezTo>
                  <a:cubicBezTo>
                    <a:pt x="2" y="2"/>
                    <a:pt x="2" y="2"/>
                    <a:pt x="2" y="2"/>
                  </a:cubicBezTo>
                  <a:cubicBezTo>
                    <a:pt x="2" y="8"/>
                    <a:pt x="2" y="8"/>
                    <a:pt x="2" y="8"/>
                  </a:cubicBez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67" name="Group 66">
            <a:extLst>
              <a:ext uri="{FF2B5EF4-FFF2-40B4-BE49-F238E27FC236}">
                <a16:creationId xmlns:a16="http://schemas.microsoft.com/office/drawing/2014/main" id="{1235B856-52DA-F44F-AA10-1644CAC9236E}"/>
              </a:ext>
            </a:extLst>
          </p:cNvPr>
          <p:cNvGrpSpPr/>
          <p:nvPr/>
        </p:nvGrpSpPr>
        <p:grpSpPr>
          <a:xfrm>
            <a:off x="2488819" y="2265884"/>
            <a:ext cx="352046" cy="377151"/>
            <a:chOff x="2488819" y="2265884"/>
            <a:chExt cx="352046" cy="377151"/>
          </a:xfrm>
        </p:grpSpPr>
        <p:grpSp>
          <p:nvGrpSpPr>
            <p:cNvPr id="107" name="组合 106"/>
            <p:cNvGrpSpPr/>
            <p:nvPr/>
          </p:nvGrpSpPr>
          <p:grpSpPr>
            <a:xfrm>
              <a:off x="2488819" y="2265884"/>
              <a:ext cx="352046" cy="377151"/>
              <a:chOff x="10822457" y="4288756"/>
              <a:chExt cx="448405" cy="448405"/>
            </a:xfrm>
          </p:grpSpPr>
          <p:sp>
            <p:nvSpPr>
              <p:cNvPr id="109" name="Oval 442"/>
              <p:cNvSpPr>
                <a:spLocks noChangeArrowheads="1"/>
              </p:cNvSpPr>
              <p:nvPr/>
            </p:nvSpPr>
            <p:spPr bwMode="auto">
              <a:xfrm>
                <a:off x="10822457" y="4288756"/>
                <a:ext cx="448405" cy="4484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0"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1"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2"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3"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4"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08" name="矩形 107"/>
            <p:cNvSpPr/>
            <p:nvPr/>
          </p:nvSpPr>
          <p:spPr>
            <a:xfrm>
              <a:off x="2615442" y="2395163"/>
              <a:ext cx="117936" cy="760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61" name="Group 60">
            <a:extLst>
              <a:ext uri="{FF2B5EF4-FFF2-40B4-BE49-F238E27FC236}">
                <a16:creationId xmlns:a16="http://schemas.microsoft.com/office/drawing/2014/main" id="{1BF8C13F-E79A-EA44-BEFD-EC9C48B905E0}"/>
              </a:ext>
            </a:extLst>
          </p:cNvPr>
          <p:cNvGrpSpPr/>
          <p:nvPr/>
        </p:nvGrpSpPr>
        <p:grpSpPr>
          <a:xfrm>
            <a:off x="1607835" y="2274895"/>
            <a:ext cx="352046" cy="377151"/>
            <a:chOff x="1607835" y="2274895"/>
            <a:chExt cx="352046" cy="377151"/>
          </a:xfrm>
        </p:grpSpPr>
        <p:grpSp>
          <p:nvGrpSpPr>
            <p:cNvPr id="116" name="组合 115"/>
            <p:cNvGrpSpPr/>
            <p:nvPr/>
          </p:nvGrpSpPr>
          <p:grpSpPr>
            <a:xfrm>
              <a:off x="1607835" y="2274895"/>
              <a:ext cx="352046" cy="377151"/>
              <a:chOff x="10822457" y="4288756"/>
              <a:chExt cx="448405" cy="448405"/>
            </a:xfrm>
          </p:grpSpPr>
          <p:grpSp>
            <p:nvGrpSpPr>
              <p:cNvPr id="121" name="组合 120"/>
              <p:cNvGrpSpPr/>
              <p:nvPr/>
            </p:nvGrpSpPr>
            <p:grpSpPr>
              <a:xfrm>
                <a:off x="10822457" y="4288756"/>
                <a:ext cx="448405" cy="448405"/>
                <a:chOff x="10822457" y="4288756"/>
                <a:chExt cx="448405" cy="448405"/>
              </a:xfrm>
            </p:grpSpPr>
            <p:sp>
              <p:nvSpPr>
                <p:cNvPr id="123" name="Oval 442"/>
                <p:cNvSpPr>
                  <a:spLocks noChangeArrowheads="1"/>
                </p:cNvSpPr>
                <p:nvPr/>
              </p:nvSpPr>
              <p:spPr bwMode="auto">
                <a:xfrm>
                  <a:off x="10822457" y="4288756"/>
                  <a:ext cx="448405" cy="4484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4" name="Freeform 443"/>
                <p:cNvSpPr>
                  <a:spLocks noEditPoints="1"/>
                </p:cNvSpPr>
                <p:nvPr/>
              </p:nvSpPr>
              <p:spPr bwMode="auto">
                <a:xfrm>
                  <a:off x="11133954" y="4541218"/>
                  <a:ext cx="43962" cy="46474"/>
                </a:xfrm>
                <a:custGeom>
                  <a:avLst/>
                  <a:gdLst>
                    <a:gd name="T0" fmla="*/ 11 w 15"/>
                    <a:gd name="T1" fmla="*/ 8 h 16"/>
                    <a:gd name="T2" fmla="*/ 7 w 15"/>
                    <a:gd name="T3" fmla="*/ 5 h 16"/>
                    <a:gd name="T4" fmla="*/ 4 w 15"/>
                    <a:gd name="T5" fmla="*/ 8 h 16"/>
                    <a:gd name="T6" fmla="*/ 7 w 15"/>
                    <a:gd name="T7" fmla="*/ 11 h 16"/>
                    <a:gd name="T8" fmla="*/ 11 w 15"/>
                    <a:gd name="T9" fmla="*/ 8 h 16"/>
                    <a:gd name="T10" fmla="*/ 15 w 15"/>
                    <a:gd name="T11" fmla="*/ 8 h 16"/>
                    <a:gd name="T12" fmla="*/ 7 w 15"/>
                    <a:gd name="T13" fmla="*/ 16 h 16"/>
                    <a:gd name="T14" fmla="*/ 0 w 15"/>
                    <a:gd name="T15" fmla="*/ 8 h 16"/>
                    <a:gd name="T16" fmla="*/ 7 w 15"/>
                    <a:gd name="T17" fmla="*/ 0 h 16"/>
                    <a:gd name="T18" fmla="*/ 15 w 15"/>
                    <a:gd name="T19"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11" y="8"/>
                      </a:moveTo>
                      <a:cubicBezTo>
                        <a:pt x="11" y="6"/>
                        <a:pt x="9" y="5"/>
                        <a:pt x="7" y="5"/>
                      </a:cubicBezTo>
                      <a:cubicBezTo>
                        <a:pt x="5" y="5"/>
                        <a:pt x="4" y="6"/>
                        <a:pt x="4" y="8"/>
                      </a:cubicBezTo>
                      <a:cubicBezTo>
                        <a:pt x="4" y="10"/>
                        <a:pt x="5" y="11"/>
                        <a:pt x="7" y="11"/>
                      </a:cubicBezTo>
                      <a:cubicBezTo>
                        <a:pt x="9" y="11"/>
                        <a:pt x="11" y="10"/>
                        <a:pt x="11" y="8"/>
                      </a:cubicBezTo>
                      <a:close/>
                      <a:moveTo>
                        <a:pt x="15" y="8"/>
                      </a:moveTo>
                      <a:cubicBezTo>
                        <a:pt x="15" y="12"/>
                        <a:pt x="12" y="16"/>
                        <a:pt x="7" y="16"/>
                      </a:cubicBezTo>
                      <a:cubicBezTo>
                        <a:pt x="3" y="16"/>
                        <a:pt x="0" y="12"/>
                        <a:pt x="0" y="8"/>
                      </a:cubicBezTo>
                      <a:cubicBezTo>
                        <a:pt x="0" y="4"/>
                        <a:pt x="3" y="0"/>
                        <a:pt x="7" y="0"/>
                      </a:cubicBezTo>
                      <a:cubicBezTo>
                        <a:pt x="12" y="0"/>
                        <a:pt x="15" y="4"/>
                        <a:pt x="15"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5" name="Oval 444"/>
                <p:cNvSpPr>
                  <a:spLocks noChangeArrowheads="1"/>
                </p:cNvSpPr>
                <p:nvPr/>
              </p:nvSpPr>
              <p:spPr bwMode="auto">
                <a:xfrm>
                  <a:off x="11092505" y="4487209"/>
                  <a:ext cx="20097" cy="213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6" name="Rectangle 445"/>
                <p:cNvSpPr>
                  <a:spLocks noChangeArrowheads="1"/>
                </p:cNvSpPr>
                <p:nvPr/>
              </p:nvSpPr>
              <p:spPr bwMode="auto">
                <a:xfrm>
                  <a:off x="11027191" y="4496001"/>
                  <a:ext cx="15072" cy="6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7" name="Freeform 446"/>
                <p:cNvSpPr>
                  <a:spLocks noEditPoints="1"/>
                </p:cNvSpPr>
                <p:nvPr/>
              </p:nvSpPr>
              <p:spPr bwMode="auto">
                <a:xfrm>
                  <a:off x="10861395" y="4421895"/>
                  <a:ext cx="361738" cy="143188"/>
                </a:xfrm>
                <a:custGeom>
                  <a:avLst/>
                  <a:gdLst>
                    <a:gd name="T0" fmla="*/ 69 w 122"/>
                    <a:gd name="T1" fmla="*/ 23 h 48"/>
                    <a:gd name="T2" fmla="*/ 42 w 122"/>
                    <a:gd name="T3" fmla="*/ 23 h 48"/>
                    <a:gd name="T4" fmla="*/ 42 w 122"/>
                    <a:gd name="T5" fmla="*/ 30 h 48"/>
                    <a:gd name="T6" fmla="*/ 46 w 122"/>
                    <a:gd name="T7" fmla="*/ 30 h 48"/>
                    <a:gd name="T8" fmla="*/ 48 w 122"/>
                    <a:gd name="T9" fmla="*/ 27 h 48"/>
                    <a:gd name="T10" fmla="*/ 52 w 122"/>
                    <a:gd name="T11" fmla="*/ 27 h 48"/>
                    <a:gd name="T12" fmla="*/ 55 w 122"/>
                    <a:gd name="T13" fmla="*/ 30 h 48"/>
                    <a:gd name="T14" fmla="*/ 60 w 122"/>
                    <a:gd name="T15" fmla="*/ 30 h 48"/>
                    <a:gd name="T16" fmla="*/ 63 w 122"/>
                    <a:gd name="T17" fmla="*/ 27 h 48"/>
                    <a:gd name="T18" fmla="*/ 69 w 122"/>
                    <a:gd name="T19" fmla="*/ 27 h 48"/>
                    <a:gd name="T20" fmla="*/ 78 w 122"/>
                    <a:gd name="T21" fmla="*/ 35 h 48"/>
                    <a:gd name="T22" fmla="*/ 88 w 122"/>
                    <a:gd name="T23" fmla="*/ 25 h 48"/>
                    <a:gd name="T24" fmla="*/ 78 w 122"/>
                    <a:gd name="T25" fmla="*/ 16 h 48"/>
                    <a:gd name="T26" fmla="*/ 69 w 122"/>
                    <a:gd name="T27" fmla="*/ 23 h 48"/>
                    <a:gd name="T28" fmla="*/ 122 w 122"/>
                    <a:gd name="T29" fmla="*/ 43 h 48"/>
                    <a:gd name="T30" fmla="*/ 118 w 122"/>
                    <a:gd name="T31" fmla="*/ 48 h 48"/>
                    <a:gd name="T32" fmla="*/ 109 w 122"/>
                    <a:gd name="T33" fmla="*/ 48 h 48"/>
                    <a:gd name="T34" fmla="*/ 99 w 122"/>
                    <a:gd name="T35" fmla="*/ 38 h 48"/>
                    <a:gd name="T36" fmla="*/ 89 w 122"/>
                    <a:gd name="T37" fmla="*/ 48 h 48"/>
                    <a:gd name="T38" fmla="*/ 29 w 122"/>
                    <a:gd name="T39" fmla="*/ 48 h 48"/>
                    <a:gd name="T40" fmla="*/ 19 w 122"/>
                    <a:gd name="T41" fmla="*/ 38 h 48"/>
                    <a:gd name="T42" fmla="*/ 9 w 122"/>
                    <a:gd name="T43" fmla="*/ 48 h 48"/>
                    <a:gd name="T44" fmla="*/ 3 w 122"/>
                    <a:gd name="T45" fmla="*/ 48 h 48"/>
                    <a:gd name="T46" fmla="*/ 0 w 122"/>
                    <a:gd name="T47" fmla="*/ 44 h 48"/>
                    <a:gd name="T48" fmla="*/ 0 w 122"/>
                    <a:gd name="T49" fmla="*/ 34 h 48"/>
                    <a:gd name="T50" fmla="*/ 8 w 122"/>
                    <a:gd name="T51" fmla="*/ 27 h 48"/>
                    <a:gd name="T52" fmla="*/ 28 w 122"/>
                    <a:gd name="T53" fmla="*/ 21 h 48"/>
                    <a:gd name="T54" fmla="*/ 41 w 122"/>
                    <a:gd name="T55" fmla="*/ 8 h 48"/>
                    <a:gd name="T56" fmla="*/ 59 w 122"/>
                    <a:gd name="T57" fmla="*/ 2 h 48"/>
                    <a:gd name="T58" fmla="*/ 86 w 122"/>
                    <a:gd name="T59" fmla="*/ 2 h 48"/>
                    <a:gd name="T60" fmla="*/ 105 w 122"/>
                    <a:gd name="T61" fmla="*/ 21 h 48"/>
                    <a:gd name="T62" fmla="*/ 116 w 122"/>
                    <a:gd name="T63" fmla="*/ 23 h 48"/>
                    <a:gd name="T64" fmla="*/ 122 w 122"/>
                    <a:gd name="T65" fmla="*/ 28 h 48"/>
                    <a:gd name="T66" fmla="*/ 122 w 122"/>
                    <a:gd name="T6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48">
                      <a:moveTo>
                        <a:pt x="69" y="23"/>
                      </a:moveTo>
                      <a:cubicBezTo>
                        <a:pt x="42" y="23"/>
                        <a:pt x="42" y="23"/>
                        <a:pt x="42" y="23"/>
                      </a:cubicBezTo>
                      <a:cubicBezTo>
                        <a:pt x="42" y="30"/>
                        <a:pt x="42" y="30"/>
                        <a:pt x="42" y="30"/>
                      </a:cubicBezTo>
                      <a:cubicBezTo>
                        <a:pt x="46" y="30"/>
                        <a:pt x="46" y="30"/>
                        <a:pt x="46" y="30"/>
                      </a:cubicBezTo>
                      <a:cubicBezTo>
                        <a:pt x="48" y="27"/>
                        <a:pt x="48" y="27"/>
                        <a:pt x="48" y="27"/>
                      </a:cubicBezTo>
                      <a:cubicBezTo>
                        <a:pt x="52" y="27"/>
                        <a:pt x="52" y="27"/>
                        <a:pt x="52" y="27"/>
                      </a:cubicBezTo>
                      <a:cubicBezTo>
                        <a:pt x="55" y="30"/>
                        <a:pt x="55" y="30"/>
                        <a:pt x="55" y="30"/>
                      </a:cubicBezTo>
                      <a:cubicBezTo>
                        <a:pt x="60" y="30"/>
                        <a:pt x="60" y="30"/>
                        <a:pt x="60" y="30"/>
                      </a:cubicBezTo>
                      <a:cubicBezTo>
                        <a:pt x="63" y="27"/>
                        <a:pt x="63" y="27"/>
                        <a:pt x="63" y="27"/>
                      </a:cubicBezTo>
                      <a:cubicBezTo>
                        <a:pt x="69" y="27"/>
                        <a:pt x="69" y="27"/>
                        <a:pt x="69" y="27"/>
                      </a:cubicBezTo>
                      <a:cubicBezTo>
                        <a:pt x="69" y="32"/>
                        <a:pt x="73" y="35"/>
                        <a:pt x="78" y="35"/>
                      </a:cubicBezTo>
                      <a:cubicBezTo>
                        <a:pt x="84" y="35"/>
                        <a:pt x="88" y="31"/>
                        <a:pt x="88" y="25"/>
                      </a:cubicBezTo>
                      <a:cubicBezTo>
                        <a:pt x="88" y="20"/>
                        <a:pt x="84" y="16"/>
                        <a:pt x="78" y="16"/>
                      </a:cubicBezTo>
                      <a:cubicBezTo>
                        <a:pt x="74" y="16"/>
                        <a:pt x="70" y="19"/>
                        <a:pt x="69" y="23"/>
                      </a:cubicBezTo>
                      <a:close/>
                      <a:moveTo>
                        <a:pt x="122" y="43"/>
                      </a:moveTo>
                      <a:cubicBezTo>
                        <a:pt x="122" y="48"/>
                        <a:pt x="118" y="48"/>
                        <a:pt x="118" y="48"/>
                      </a:cubicBezTo>
                      <a:cubicBezTo>
                        <a:pt x="109" y="48"/>
                        <a:pt x="109" y="48"/>
                        <a:pt x="109" y="48"/>
                      </a:cubicBezTo>
                      <a:cubicBezTo>
                        <a:pt x="109" y="43"/>
                        <a:pt x="105" y="38"/>
                        <a:pt x="99" y="38"/>
                      </a:cubicBezTo>
                      <a:cubicBezTo>
                        <a:pt x="94" y="38"/>
                        <a:pt x="89" y="43"/>
                        <a:pt x="89" y="48"/>
                      </a:cubicBezTo>
                      <a:cubicBezTo>
                        <a:pt x="29" y="48"/>
                        <a:pt x="29" y="48"/>
                        <a:pt x="29" y="48"/>
                      </a:cubicBezTo>
                      <a:cubicBezTo>
                        <a:pt x="29" y="43"/>
                        <a:pt x="24" y="38"/>
                        <a:pt x="19" y="38"/>
                      </a:cubicBezTo>
                      <a:cubicBezTo>
                        <a:pt x="13" y="38"/>
                        <a:pt x="9" y="43"/>
                        <a:pt x="9" y="48"/>
                      </a:cubicBezTo>
                      <a:cubicBezTo>
                        <a:pt x="3" y="48"/>
                        <a:pt x="3" y="48"/>
                        <a:pt x="3" y="48"/>
                      </a:cubicBezTo>
                      <a:cubicBezTo>
                        <a:pt x="3" y="48"/>
                        <a:pt x="0" y="47"/>
                        <a:pt x="0" y="44"/>
                      </a:cubicBezTo>
                      <a:cubicBezTo>
                        <a:pt x="0" y="40"/>
                        <a:pt x="0" y="34"/>
                        <a:pt x="0" y="34"/>
                      </a:cubicBezTo>
                      <a:cubicBezTo>
                        <a:pt x="0" y="34"/>
                        <a:pt x="0" y="29"/>
                        <a:pt x="8" y="27"/>
                      </a:cubicBezTo>
                      <a:cubicBezTo>
                        <a:pt x="15" y="24"/>
                        <a:pt x="28" y="21"/>
                        <a:pt x="28" y="21"/>
                      </a:cubicBezTo>
                      <a:cubicBezTo>
                        <a:pt x="28" y="21"/>
                        <a:pt x="33" y="15"/>
                        <a:pt x="41" y="8"/>
                      </a:cubicBezTo>
                      <a:cubicBezTo>
                        <a:pt x="50" y="0"/>
                        <a:pt x="59" y="2"/>
                        <a:pt x="59" y="2"/>
                      </a:cubicBezTo>
                      <a:cubicBezTo>
                        <a:pt x="59" y="2"/>
                        <a:pt x="75" y="2"/>
                        <a:pt x="86" y="2"/>
                      </a:cubicBezTo>
                      <a:cubicBezTo>
                        <a:pt x="98" y="2"/>
                        <a:pt x="105" y="21"/>
                        <a:pt x="105" y="21"/>
                      </a:cubicBezTo>
                      <a:cubicBezTo>
                        <a:pt x="105" y="21"/>
                        <a:pt x="112" y="22"/>
                        <a:pt x="116" y="23"/>
                      </a:cubicBezTo>
                      <a:cubicBezTo>
                        <a:pt x="121" y="25"/>
                        <a:pt x="122" y="28"/>
                        <a:pt x="122" y="28"/>
                      </a:cubicBezTo>
                      <a:cubicBezTo>
                        <a:pt x="122" y="28"/>
                        <a:pt x="122" y="38"/>
                        <a:pt x="122"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8" name="Freeform 447"/>
                <p:cNvSpPr>
                  <a:spLocks noEditPoints="1"/>
                </p:cNvSpPr>
                <p:nvPr/>
              </p:nvSpPr>
              <p:spPr bwMode="auto">
                <a:xfrm>
                  <a:off x="10894051" y="4541218"/>
                  <a:ext cx="43962" cy="46474"/>
                </a:xfrm>
                <a:custGeom>
                  <a:avLst/>
                  <a:gdLst>
                    <a:gd name="T0" fmla="*/ 8 w 15"/>
                    <a:gd name="T1" fmla="*/ 5 h 16"/>
                    <a:gd name="T2" fmla="*/ 5 w 15"/>
                    <a:gd name="T3" fmla="*/ 8 h 16"/>
                    <a:gd name="T4" fmla="*/ 8 w 15"/>
                    <a:gd name="T5" fmla="*/ 11 h 16"/>
                    <a:gd name="T6" fmla="*/ 11 w 15"/>
                    <a:gd name="T7" fmla="*/ 8 h 16"/>
                    <a:gd name="T8" fmla="*/ 8 w 15"/>
                    <a:gd name="T9" fmla="*/ 5 h 16"/>
                    <a:gd name="T10" fmla="*/ 8 w 15"/>
                    <a:gd name="T11" fmla="*/ 16 h 16"/>
                    <a:gd name="T12" fmla="*/ 0 w 15"/>
                    <a:gd name="T13" fmla="*/ 8 h 16"/>
                    <a:gd name="T14" fmla="*/ 8 w 15"/>
                    <a:gd name="T15" fmla="*/ 0 h 16"/>
                    <a:gd name="T16" fmla="*/ 15 w 15"/>
                    <a:gd name="T17" fmla="*/ 8 h 16"/>
                    <a:gd name="T18" fmla="*/ 8 w 1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8" y="5"/>
                      </a:moveTo>
                      <a:cubicBezTo>
                        <a:pt x="6" y="5"/>
                        <a:pt x="5" y="6"/>
                        <a:pt x="5" y="8"/>
                      </a:cubicBezTo>
                      <a:cubicBezTo>
                        <a:pt x="5" y="10"/>
                        <a:pt x="6" y="11"/>
                        <a:pt x="8" y="11"/>
                      </a:cubicBezTo>
                      <a:cubicBezTo>
                        <a:pt x="10" y="11"/>
                        <a:pt x="11" y="10"/>
                        <a:pt x="11" y="8"/>
                      </a:cubicBezTo>
                      <a:cubicBezTo>
                        <a:pt x="11" y="6"/>
                        <a:pt x="10" y="5"/>
                        <a:pt x="8" y="5"/>
                      </a:cubicBezTo>
                      <a:close/>
                      <a:moveTo>
                        <a:pt x="8" y="16"/>
                      </a:moveTo>
                      <a:cubicBezTo>
                        <a:pt x="4" y="16"/>
                        <a:pt x="0" y="12"/>
                        <a:pt x="0" y="8"/>
                      </a:cubicBezTo>
                      <a:cubicBezTo>
                        <a:pt x="0" y="4"/>
                        <a:pt x="4" y="0"/>
                        <a:pt x="8" y="0"/>
                      </a:cubicBezTo>
                      <a:cubicBezTo>
                        <a:pt x="12" y="0"/>
                        <a:pt x="15" y="4"/>
                        <a:pt x="15" y="8"/>
                      </a:cubicBezTo>
                      <a:cubicBezTo>
                        <a:pt x="15" y="12"/>
                        <a:pt x="12"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sp>
            <p:nvSpPr>
              <p:cNvPr id="122" name="矩形 121"/>
              <p:cNvSpPr/>
              <p:nvPr/>
            </p:nvSpPr>
            <p:spPr>
              <a:xfrm>
                <a:off x="10983738" y="4442460"/>
                <a:ext cx="150216" cy="90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7" tIns="45674" rIns="91347" bIns="45674" numCol="1" spcCol="0" rtlCol="0" fromWordArt="0" anchor="ctr" anchorCtr="0" forceAA="0" compatLnSpc="1">
                <a:prstTxWarp prst="textNoShape">
                  <a:avLst/>
                </a:prstTxWarp>
                <a:noAutofit/>
              </a:bodyPr>
              <a:lstStyle/>
              <a:p>
                <a:pPr algn="ctr" defTabSz="913540"/>
                <a:endParaRPr lang="zh-CN" altLang="en-US" sz="1599">
                  <a:solidFill>
                    <a:srgbClr val="666666"/>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1674278" y="2323766"/>
              <a:ext cx="78320" cy="82870"/>
              <a:chOff x="3411164" y="4079888"/>
              <a:chExt cx="99758" cy="98526"/>
            </a:xfrm>
          </p:grpSpPr>
          <p:sp>
            <p:nvSpPr>
              <p:cNvPr id="118" name="Freeform 1056"/>
              <p:cNvSpPr>
                <a:spLocks/>
              </p:cNvSpPr>
              <p:nvPr/>
            </p:nvSpPr>
            <p:spPr bwMode="auto">
              <a:xfrm>
                <a:off x="3411164" y="4079888"/>
                <a:ext cx="99758" cy="96063"/>
              </a:xfrm>
              <a:custGeom>
                <a:avLst/>
                <a:gdLst>
                  <a:gd name="T0" fmla="*/ 0 w 34"/>
                  <a:gd name="T1" fmla="*/ 33 h 33"/>
                  <a:gd name="T2" fmla="*/ 5 w 34"/>
                  <a:gd name="T3" fmla="*/ 33 h 33"/>
                  <a:gd name="T4" fmla="*/ 34 w 34"/>
                  <a:gd name="T5" fmla="*/ 6 h 33"/>
                  <a:gd name="T6" fmla="*/ 34 w 34"/>
                  <a:gd name="T7" fmla="*/ 1 h 33"/>
                  <a:gd name="T8" fmla="*/ 0 w 34"/>
                  <a:gd name="T9" fmla="*/ 33 h 33"/>
                </a:gdLst>
                <a:ahLst/>
                <a:cxnLst>
                  <a:cxn ang="0">
                    <a:pos x="T0" y="T1"/>
                  </a:cxn>
                  <a:cxn ang="0">
                    <a:pos x="T2" y="T3"/>
                  </a:cxn>
                  <a:cxn ang="0">
                    <a:pos x="T4" y="T5"/>
                  </a:cxn>
                  <a:cxn ang="0">
                    <a:pos x="T6" y="T7"/>
                  </a:cxn>
                  <a:cxn ang="0">
                    <a:pos x="T8" y="T9"/>
                  </a:cxn>
                </a:cxnLst>
                <a:rect l="0" t="0" r="r" b="b"/>
                <a:pathLst>
                  <a:path w="34" h="33">
                    <a:moveTo>
                      <a:pt x="0" y="33"/>
                    </a:moveTo>
                    <a:cubicBezTo>
                      <a:pt x="5" y="33"/>
                      <a:pt x="5" y="33"/>
                      <a:pt x="5" y="33"/>
                    </a:cubicBezTo>
                    <a:cubicBezTo>
                      <a:pt x="6" y="18"/>
                      <a:pt x="19" y="6"/>
                      <a:pt x="34" y="6"/>
                    </a:cubicBezTo>
                    <a:cubicBezTo>
                      <a:pt x="34" y="1"/>
                      <a:pt x="34" y="1"/>
                      <a:pt x="34" y="1"/>
                    </a:cubicBezTo>
                    <a:cubicBezTo>
                      <a:pt x="16" y="0"/>
                      <a:pt x="0" y="14"/>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19" name="Freeform 1057"/>
              <p:cNvSpPr>
                <a:spLocks/>
              </p:cNvSpPr>
              <p:nvPr/>
            </p:nvSpPr>
            <p:spPr bwMode="auto">
              <a:xfrm>
                <a:off x="3443185" y="4114372"/>
                <a:ext cx="67737" cy="61579"/>
              </a:xfrm>
              <a:custGeom>
                <a:avLst/>
                <a:gdLst>
                  <a:gd name="T0" fmla="*/ 0 w 23"/>
                  <a:gd name="T1" fmla="*/ 21 h 21"/>
                  <a:gd name="T2" fmla="*/ 0 w 23"/>
                  <a:gd name="T3" fmla="*/ 21 h 21"/>
                  <a:gd name="T4" fmla="*/ 5 w 23"/>
                  <a:gd name="T5" fmla="*/ 21 h 21"/>
                  <a:gd name="T6" fmla="*/ 5 w 23"/>
                  <a:gd name="T7" fmla="*/ 21 h 21"/>
                  <a:gd name="T8" fmla="*/ 23 w 23"/>
                  <a:gd name="T9" fmla="*/ 5 h 21"/>
                  <a:gd name="T10" fmla="*/ 23 w 23"/>
                  <a:gd name="T11" fmla="*/ 5 h 21"/>
                  <a:gd name="T12" fmla="*/ 23 w 23"/>
                  <a:gd name="T13" fmla="*/ 0 h 21"/>
                  <a:gd name="T14" fmla="*/ 23 w 23"/>
                  <a:gd name="T15" fmla="*/ 0 h 21"/>
                  <a:gd name="T16" fmla="*/ 0 w 2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0" y="21"/>
                    </a:moveTo>
                    <a:cubicBezTo>
                      <a:pt x="0" y="21"/>
                      <a:pt x="0" y="21"/>
                      <a:pt x="0" y="21"/>
                    </a:cubicBezTo>
                    <a:cubicBezTo>
                      <a:pt x="5" y="21"/>
                      <a:pt x="5" y="21"/>
                      <a:pt x="5" y="21"/>
                    </a:cubicBezTo>
                    <a:cubicBezTo>
                      <a:pt x="5" y="21"/>
                      <a:pt x="5" y="21"/>
                      <a:pt x="5" y="21"/>
                    </a:cubicBezTo>
                    <a:cubicBezTo>
                      <a:pt x="5" y="12"/>
                      <a:pt x="13" y="5"/>
                      <a:pt x="23" y="5"/>
                    </a:cubicBezTo>
                    <a:cubicBezTo>
                      <a:pt x="23" y="5"/>
                      <a:pt x="23" y="5"/>
                      <a:pt x="23" y="5"/>
                    </a:cubicBezTo>
                    <a:cubicBezTo>
                      <a:pt x="23" y="0"/>
                      <a:pt x="23" y="0"/>
                      <a:pt x="23" y="0"/>
                    </a:cubicBezTo>
                    <a:cubicBezTo>
                      <a:pt x="23" y="0"/>
                      <a:pt x="23" y="0"/>
                      <a:pt x="23" y="0"/>
                    </a:cubicBezTo>
                    <a:cubicBezTo>
                      <a:pt x="11" y="0"/>
                      <a:pt x="1" y="9"/>
                      <a:pt x="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20" name="Freeform 1058"/>
              <p:cNvSpPr>
                <a:spLocks/>
              </p:cNvSpPr>
              <p:nvPr/>
            </p:nvSpPr>
            <p:spPr bwMode="auto">
              <a:xfrm>
                <a:off x="3472743" y="4143930"/>
                <a:ext cx="38179" cy="34484"/>
              </a:xfrm>
              <a:custGeom>
                <a:avLst/>
                <a:gdLst>
                  <a:gd name="T0" fmla="*/ 0 w 13"/>
                  <a:gd name="T1" fmla="*/ 12 h 12"/>
                  <a:gd name="T2" fmla="*/ 4 w 13"/>
                  <a:gd name="T3" fmla="*/ 12 h 12"/>
                  <a:gd name="T4" fmla="*/ 4 w 13"/>
                  <a:gd name="T5" fmla="*/ 11 h 12"/>
                  <a:gd name="T6" fmla="*/ 12 w 13"/>
                  <a:gd name="T7" fmla="*/ 4 h 12"/>
                  <a:gd name="T8" fmla="*/ 13 w 13"/>
                  <a:gd name="T9" fmla="*/ 4 h 12"/>
                  <a:gd name="T10" fmla="*/ 13 w 13"/>
                  <a:gd name="T11" fmla="*/ 0 h 12"/>
                  <a:gd name="T12" fmla="*/ 12 w 13"/>
                  <a:gd name="T13" fmla="*/ 0 h 12"/>
                  <a:gd name="T14" fmla="*/ 0 w 13"/>
                  <a:gd name="T15" fmla="*/ 11 h 12"/>
                  <a:gd name="T16" fmla="*/ 0 w 13"/>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0" y="12"/>
                    </a:moveTo>
                    <a:cubicBezTo>
                      <a:pt x="4" y="12"/>
                      <a:pt x="4" y="12"/>
                      <a:pt x="4" y="12"/>
                    </a:cubicBezTo>
                    <a:cubicBezTo>
                      <a:pt x="4" y="12"/>
                      <a:pt x="4" y="12"/>
                      <a:pt x="4" y="11"/>
                    </a:cubicBezTo>
                    <a:cubicBezTo>
                      <a:pt x="4" y="7"/>
                      <a:pt x="8" y="3"/>
                      <a:pt x="12" y="4"/>
                    </a:cubicBezTo>
                    <a:cubicBezTo>
                      <a:pt x="12" y="4"/>
                      <a:pt x="13" y="4"/>
                      <a:pt x="13" y="4"/>
                    </a:cubicBezTo>
                    <a:cubicBezTo>
                      <a:pt x="13" y="0"/>
                      <a:pt x="13" y="0"/>
                      <a:pt x="13" y="0"/>
                    </a:cubicBezTo>
                    <a:cubicBezTo>
                      <a:pt x="13" y="0"/>
                      <a:pt x="13" y="0"/>
                      <a:pt x="12" y="0"/>
                    </a:cubicBezTo>
                    <a:cubicBezTo>
                      <a:pt x="6" y="0"/>
                      <a:pt x="0" y="5"/>
                      <a:pt x="0" y="11"/>
                    </a:cubicBezTo>
                    <a:cubicBezTo>
                      <a:pt x="0" y="11"/>
                      <a:pt x="0" y="11"/>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grpSp>
        <p:nvGrpSpPr>
          <p:cNvPr id="55" name="Group 54">
            <a:extLst>
              <a:ext uri="{FF2B5EF4-FFF2-40B4-BE49-F238E27FC236}">
                <a16:creationId xmlns:a16="http://schemas.microsoft.com/office/drawing/2014/main" id="{B84A95F1-D9EE-7C41-9ED2-28C3D9017FEE}"/>
              </a:ext>
            </a:extLst>
          </p:cNvPr>
          <p:cNvGrpSpPr/>
          <p:nvPr/>
        </p:nvGrpSpPr>
        <p:grpSpPr>
          <a:xfrm>
            <a:off x="3328286" y="2110913"/>
            <a:ext cx="345190" cy="369805"/>
            <a:chOff x="3328286" y="2110913"/>
            <a:chExt cx="345190" cy="369805"/>
          </a:xfrm>
        </p:grpSpPr>
        <p:sp>
          <p:nvSpPr>
            <p:cNvPr id="130" name="Oval 736"/>
            <p:cNvSpPr>
              <a:spLocks noChangeArrowheads="1"/>
            </p:cNvSpPr>
            <p:nvPr/>
          </p:nvSpPr>
          <p:spPr bwMode="auto">
            <a:xfrm>
              <a:off x="3328286" y="2110913"/>
              <a:ext cx="345190"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1" name="Freeform 737"/>
            <p:cNvSpPr>
              <a:spLocks noEditPoints="1"/>
            </p:cNvSpPr>
            <p:nvPr/>
          </p:nvSpPr>
          <p:spPr bwMode="auto">
            <a:xfrm>
              <a:off x="3522637" y="2250755"/>
              <a:ext cx="112163" cy="119126"/>
            </a:xfrm>
            <a:custGeom>
              <a:avLst/>
              <a:gdLst>
                <a:gd name="T0" fmla="*/ 0 w 116"/>
                <a:gd name="T1" fmla="*/ 30 h 115"/>
                <a:gd name="T2" fmla="*/ 85 w 116"/>
                <a:gd name="T3" fmla="*/ 0 h 115"/>
                <a:gd name="T4" fmla="*/ 116 w 116"/>
                <a:gd name="T5" fmla="*/ 82 h 115"/>
                <a:gd name="T6" fmla="*/ 33 w 116"/>
                <a:gd name="T7" fmla="*/ 115 h 115"/>
                <a:gd name="T8" fmla="*/ 0 w 116"/>
                <a:gd name="T9" fmla="*/ 30 h 115"/>
                <a:gd name="T10" fmla="*/ 57 w 116"/>
                <a:gd name="T11" fmla="*/ 18 h 115"/>
                <a:gd name="T12" fmla="*/ 35 w 116"/>
                <a:gd name="T13" fmla="*/ 28 h 115"/>
                <a:gd name="T14" fmla="*/ 45 w 116"/>
                <a:gd name="T15" fmla="*/ 54 h 115"/>
                <a:gd name="T16" fmla="*/ 54 w 116"/>
                <a:gd name="T17" fmla="*/ 42 h 115"/>
                <a:gd name="T18" fmla="*/ 68 w 116"/>
                <a:gd name="T19" fmla="*/ 47 h 115"/>
                <a:gd name="T20" fmla="*/ 57 w 116"/>
                <a:gd name="T21" fmla="*/ 1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15">
                  <a:moveTo>
                    <a:pt x="0" y="30"/>
                  </a:moveTo>
                  <a:lnTo>
                    <a:pt x="85" y="0"/>
                  </a:lnTo>
                  <a:lnTo>
                    <a:pt x="116" y="82"/>
                  </a:lnTo>
                  <a:lnTo>
                    <a:pt x="33" y="115"/>
                  </a:lnTo>
                  <a:lnTo>
                    <a:pt x="0" y="30"/>
                  </a:lnTo>
                  <a:close/>
                  <a:moveTo>
                    <a:pt x="57" y="18"/>
                  </a:moveTo>
                  <a:lnTo>
                    <a:pt x="35" y="28"/>
                  </a:lnTo>
                  <a:lnTo>
                    <a:pt x="45" y="54"/>
                  </a:lnTo>
                  <a:lnTo>
                    <a:pt x="54" y="42"/>
                  </a:lnTo>
                  <a:lnTo>
                    <a:pt x="68" y="47"/>
                  </a:lnTo>
                  <a:lnTo>
                    <a:pt x="57"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2" name="Freeform 738"/>
            <p:cNvSpPr>
              <a:spLocks noEditPoints="1"/>
            </p:cNvSpPr>
            <p:nvPr/>
          </p:nvSpPr>
          <p:spPr bwMode="auto">
            <a:xfrm>
              <a:off x="3394037" y="2235217"/>
              <a:ext cx="125699" cy="134663"/>
            </a:xfrm>
            <a:custGeom>
              <a:avLst/>
              <a:gdLst>
                <a:gd name="T0" fmla="*/ 83 w 130"/>
                <a:gd name="T1" fmla="*/ 55 h 130"/>
                <a:gd name="T2" fmla="*/ 83 w 130"/>
                <a:gd name="T3" fmla="*/ 12 h 130"/>
                <a:gd name="T4" fmla="*/ 48 w 130"/>
                <a:gd name="T5" fmla="*/ 12 h 130"/>
                <a:gd name="T6" fmla="*/ 48 w 130"/>
                <a:gd name="T7" fmla="*/ 55 h 130"/>
                <a:gd name="T8" fmla="*/ 67 w 130"/>
                <a:gd name="T9" fmla="*/ 43 h 130"/>
                <a:gd name="T10" fmla="*/ 83 w 130"/>
                <a:gd name="T11" fmla="*/ 55 h 130"/>
                <a:gd name="T12" fmla="*/ 130 w 130"/>
                <a:gd name="T13" fmla="*/ 130 h 130"/>
                <a:gd name="T14" fmla="*/ 0 w 130"/>
                <a:gd name="T15" fmla="*/ 130 h 130"/>
                <a:gd name="T16" fmla="*/ 0 w 130"/>
                <a:gd name="T17" fmla="*/ 0 h 130"/>
                <a:gd name="T18" fmla="*/ 130 w 130"/>
                <a:gd name="T19" fmla="*/ 0 h 130"/>
                <a:gd name="T20" fmla="*/ 130 w 130"/>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0">
                  <a:moveTo>
                    <a:pt x="83" y="55"/>
                  </a:moveTo>
                  <a:lnTo>
                    <a:pt x="83" y="12"/>
                  </a:lnTo>
                  <a:lnTo>
                    <a:pt x="48" y="12"/>
                  </a:lnTo>
                  <a:lnTo>
                    <a:pt x="48" y="55"/>
                  </a:lnTo>
                  <a:lnTo>
                    <a:pt x="67" y="43"/>
                  </a:lnTo>
                  <a:lnTo>
                    <a:pt x="83" y="55"/>
                  </a:lnTo>
                  <a:close/>
                  <a:moveTo>
                    <a:pt x="130" y="130"/>
                  </a:moveTo>
                  <a:lnTo>
                    <a:pt x="0" y="130"/>
                  </a:lnTo>
                  <a:lnTo>
                    <a:pt x="0" y="0"/>
                  </a:lnTo>
                  <a:lnTo>
                    <a:pt x="130" y="0"/>
                  </a:lnTo>
                  <a:lnTo>
                    <a:pt x="13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49" name="Group 48">
            <a:extLst>
              <a:ext uri="{FF2B5EF4-FFF2-40B4-BE49-F238E27FC236}">
                <a16:creationId xmlns:a16="http://schemas.microsoft.com/office/drawing/2014/main" id="{87011AAF-32DB-5841-95E8-7ACA93CE6392}"/>
              </a:ext>
            </a:extLst>
          </p:cNvPr>
          <p:cNvGrpSpPr/>
          <p:nvPr/>
        </p:nvGrpSpPr>
        <p:grpSpPr>
          <a:xfrm>
            <a:off x="3329278" y="2873628"/>
            <a:ext cx="344224" cy="369805"/>
            <a:chOff x="3329278" y="2873628"/>
            <a:chExt cx="344224" cy="369805"/>
          </a:xfrm>
        </p:grpSpPr>
        <p:sp>
          <p:nvSpPr>
            <p:cNvPr id="134" name="Oval 1168"/>
            <p:cNvSpPr>
              <a:spLocks noChangeArrowheads="1"/>
            </p:cNvSpPr>
            <p:nvPr/>
          </p:nvSpPr>
          <p:spPr bwMode="auto">
            <a:xfrm>
              <a:off x="3329278" y="2873628"/>
              <a:ext cx="344224" cy="369805"/>
            </a:xfrm>
            <a:prstGeom prst="ellipse">
              <a:avLst/>
            </a:pr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5" name="Freeform 1169"/>
            <p:cNvSpPr>
              <a:spLocks/>
            </p:cNvSpPr>
            <p:nvPr/>
          </p:nvSpPr>
          <p:spPr bwMode="auto">
            <a:xfrm>
              <a:off x="3541034" y="3038330"/>
              <a:ext cx="50280" cy="43506"/>
            </a:xfrm>
            <a:custGeom>
              <a:avLst/>
              <a:gdLst>
                <a:gd name="T0" fmla="*/ 6 w 22"/>
                <a:gd name="T1" fmla="*/ 1 h 18"/>
                <a:gd name="T2" fmla="*/ 10 w 22"/>
                <a:gd name="T3" fmla="*/ 4 h 18"/>
                <a:gd name="T4" fmla="*/ 10 w 22"/>
                <a:gd name="T5" fmla="*/ 6 h 18"/>
                <a:gd name="T6" fmla="*/ 11 w 22"/>
                <a:gd name="T7" fmla="*/ 6 h 18"/>
                <a:gd name="T8" fmla="*/ 12 w 22"/>
                <a:gd name="T9" fmla="*/ 6 h 18"/>
                <a:gd name="T10" fmla="*/ 12 w 22"/>
                <a:gd name="T11" fmla="*/ 4 h 18"/>
                <a:gd name="T12" fmla="*/ 16 w 22"/>
                <a:gd name="T13" fmla="*/ 1 h 18"/>
                <a:gd name="T14" fmla="*/ 16 w 22"/>
                <a:gd name="T15" fmla="*/ 0 h 18"/>
                <a:gd name="T16" fmla="*/ 22 w 22"/>
                <a:gd name="T17" fmla="*/ 6 h 18"/>
                <a:gd name="T18" fmla="*/ 22 w 22"/>
                <a:gd name="T19" fmla="*/ 10 h 18"/>
                <a:gd name="T20" fmla="*/ 11 w 22"/>
                <a:gd name="T21" fmla="*/ 18 h 18"/>
                <a:gd name="T22" fmla="*/ 11 w 22"/>
                <a:gd name="T23" fmla="*/ 18 h 18"/>
                <a:gd name="T24" fmla="*/ 0 w 22"/>
                <a:gd name="T25" fmla="*/ 10 h 18"/>
                <a:gd name="T26" fmla="*/ 0 w 22"/>
                <a:gd name="T27" fmla="*/ 6 h 18"/>
                <a:gd name="T28" fmla="*/ 7 w 22"/>
                <a:gd name="T29" fmla="*/ 0 h 18"/>
                <a:gd name="T30" fmla="*/ 6 w 22"/>
                <a:gd name="T3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8">
                  <a:moveTo>
                    <a:pt x="6" y="1"/>
                  </a:moveTo>
                  <a:cubicBezTo>
                    <a:pt x="6" y="2"/>
                    <a:pt x="8" y="4"/>
                    <a:pt x="10" y="4"/>
                  </a:cubicBezTo>
                  <a:cubicBezTo>
                    <a:pt x="10" y="6"/>
                    <a:pt x="10" y="6"/>
                    <a:pt x="10" y="6"/>
                  </a:cubicBezTo>
                  <a:cubicBezTo>
                    <a:pt x="10" y="6"/>
                    <a:pt x="11" y="6"/>
                    <a:pt x="11" y="6"/>
                  </a:cubicBezTo>
                  <a:cubicBezTo>
                    <a:pt x="12" y="6"/>
                    <a:pt x="12" y="6"/>
                    <a:pt x="12" y="6"/>
                  </a:cubicBezTo>
                  <a:cubicBezTo>
                    <a:pt x="12" y="4"/>
                    <a:pt x="12" y="4"/>
                    <a:pt x="12" y="4"/>
                  </a:cubicBezTo>
                  <a:cubicBezTo>
                    <a:pt x="14" y="4"/>
                    <a:pt x="16" y="2"/>
                    <a:pt x="16" y="1"/>
                  </a:cubicBezTo>
                  <a:cubicBezTo>
                    <a:pt x="16" y="0"/>
                    <a:pt x="16" y="0"/>
                    <a:pt x="16" y="0"/>
                  </a:cubicBezTo>
                  <a:cubicBezTo>
                    <a:pt x="19" y="1"/>
                    <a:pt x="22" y="2"/>
                    <a:pt x="22" y="6"/>
                  </a:cubicBezTo>
                  <a:cubicBezTo>
                    <a:pt x="22" y="10"/>
                    <a:pt x="22" y="10"/>
                    <a:pt x="22" y="10"/>
                  </a:cubicBezTo>
                  <a:cubicBezTo>
                    <a:pt x="22" y="10"/>
                    <a:pt x="21" y="18"/>
                    <a:pt x="11" y="18"/>
                  </a:cubicBezTo>
                  <a:cubicBezTo>
                    <a:pt x="11" y="18"/>
                    <a:pt x="11" y="18"/>
                    <a:pt x="11" y="18"/>
                  </a:cubicBezTo>
                  <a:cubicBezTo>
                    <a:pt x="1" y="18"/>
                    <a:pt x="0" y="10"/>
                    <a:pt x="0" y="10"/>
                  </a:cubicBezTo>
                  <a:cubicBezTo>
                    <a:pt x="0" y="6"/>
                    <a:pt x="0" y="6"/>
                    <a:pt x="0" y="6"/>
                  </a:cubicBezTo>
                  <a:cubicBezTo>
                    <a:pt x="0" y="2"/>
                    <a:pt x="3" y="1"/>
                    <a:pt x="7" y="0"/>
                  </a:cubicBezTo>
                  <a:cubicBezTo>
                    <a:pt x="7" y="0"/>
                    <a:pt x="6" y="0"/>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6" name="Freeform 1170"/>
            <p:cNvSpPr>
              <a:spLocks/>
            </p:cNvSpPr>
            <p:nvPr/>
          </p:nvSpPr>
          <p:spPr bwMode="auto">
            <a:xfrm>
              <a:off x="3566174"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7" name="Freeform 1171"/>
            <p:cNvSpPr>
              <a:spLocks/>
            </p:cNvSpPr>
            <p:nvPr/>
          </p:nvSpPr>
          <p:spPr bwMode="auto">
            <a:xfrm>
              <a:off x="3555538" y="3011398"/>
              <a:ext cx="22240" cy="29005"/>
            </a:xfrm>
            <a:custGeom>
              <a:avLst/>
              <a:gdLst>
                <a:gd name="T0" fmla="*/ 1 w 10"/>
                <a:gd name="T1" fmla="*/ 7 h 12"/>
                <a:gd name="T2" fmla="*/ 0 w 10"/>
                <a:gd name="T3" fmla="*/ 6 h 12"/>
                <a:gd name="T4" fmla="*/ 1 w 10"/>
                <a:gd name="T5" fmla="*/ 5 h 12"/>
                <a:gd name="T6" fmla="*/ 5 w 10"/>
                <a:gd name="T7" fmla="*/ 0 h 12"/>
                <a:gd name="T8" fmla="*/ 9 w 10"/>
                <a:gd name="T9" fmla="*/ 5 h 12"/>
                <a:gd name="T10" fmla="*/ 10 w 10"/>
                <a:gd name="T11" fmla="*/ 6 h 12"/>
                <a:gd name="T12" fmla="*/ 9 w 10"/>
                <a:gd name="T13" fmla="*/ 7 h 12"/>
                <a:gd name="T14" fmla="*/ 5 w 10"/>
                <a:gd name="T15" fmla="*/ 12 h 12"/>
                <a:gd name="T16" fmla="*/ 1 w 1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 y="7"/>
                  </a:moveTo>
                  <a:cubicBezTo>
                    <a:pt x="1" y="7"/>
                    <a:pt x="0" y="7"/>
                    <a:pt x="0" y="6"/>
                  </a:cubicBezTo>
                  <a:cubicBezTo>
                    <a:pt x="0" y="5"/>
                    <a:pt x="0" y="5"/>
                    <a:pt x="1" y="5"/>
                  </a:cubicBezTo>
                  <a:cubicBezTo>
                    <a:pt x="1" y="2"/>
                    <a:pt x="2" y="0"/>
                    <a:pt x="5" y="0"/>
                  </a:cubicBezTo>
                  <a:cubicBezTo>
                    <a:pt x="8" y="0"/>
                    <a:pt x="9" y="2"/>
                    <a:pt x="9" y="5"/>
                  </a:cubicBezTo>
                  <a:cubicBezTo>
                    <a:pt x="10" y="5"/>
                    <a:pt x="10" y="5"/>
                    <a:pt x="10" y="6"/>
                  </a:cubicBezTo>
                  <a:cubicBezTo>
                    <a:pt x="10" y="7"/>
                    <a:pt x="10" y="7"/>
                    <a:pt x="9" y="7"/>
                  </a:cubicBezTo>
                  <a:cubicBezTo>
                    <a:pt x="9" y="10"/>
                    <a:pt x="6" y="12"/>
                    <a:pt x="5" y="12"/>
                  </a:cubicBezTo>
                  <a:cubicBezTo>
                    <a:pt x="4" y="12"/>
                    <a:pt x="2" y="10"/>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8" name="Freeform 1172"/>
            <p:cNvSpPr>
              <a:spLocks/>
            </p:cNvSpPr>
            <p:nvPr/>
          </p:nvSpPr>
          <p:spPr bwMode="auto">
            <a:xfrm>
              <a:off x="3452077" y="3150204"/>
              <a:ext cx="100560" cy="14502"/>
            </a:xfrm>
            <a:custGeom>
              <a:avLst/>
              <a:gdLst>
                <a:gd name="T0" fmla="*/ 37 w 44"/>
                <a:gd name="T1" fmla="*/ 0 h 6"/>
                <a:gd name="T2" fmla="*/ 44 w 44"/>
                <a:gd name="T3" fmla="*/ 0 h 6"/>
                <a:gd name="T4" fmla="*/ 22 w 44"/>
                <a:gd name="T5" fmla="*/ 6 h 6"/>
                <a:gd name="T6" fmla="*/ 0 w 44"/>
                <a:gd name="T7" fmla="*/ 0 h 6"/>
                <a:gd name="T8" fmla="*/ 7 w 44"/>
                <a:gd name="T9" fmla="*/ 0 h 6"/>
                <a:gd name="T10" fmla="*/ 22 w 44"/>
                <a:gd name="T11" fmla="*/ 3 h 6"/>
                <a:gd name="T12" fmla="*/ 37 w 4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4" h="6">
                  <a:moveTo>
                    <a:pt x="37" y="0"/>
                  </a:moveTo>
                  <a:cubicBezTo>
                    <a:pt x="44" y="0"/>
                    <a:pt x="44" y="0"/>
                    <a:pt x="44" y="0"/>
                  </a:cubicBezTo>
                  <a:cubicBezTo>
                    <a:pt x="37" y="4"/>
                    <a:pt x="30" y="6"/>
                    <a:pt x="22" y="6"/>
                  </a:cubicBezTo>
                  <a:cubicBezTo>
                    <a:pt x="14" y="6"/>
                    <a:pt x="6" y="4"/>
                    <a:pt x="0" y="0"/>
                  </a:cubicBezTo>
                  <a:cubicBezTo>
                    <a:pt x="7" y="0"/>
                    <a:pt x="7" y="0"/>
                    <a:pt x="7" y="0"/>
                  </a:cubicBezTo>
                  <a:cubicBezTo>
                    <a:pt x="12" y="2"/>
                    <a:pt x="17" y="3"/>
                    <a:pt x="22" y="3"/>
                  </a:cubicBezTo>
                  <a:cubicBezTo>
                    <a:pt x="27" y="3"/>
                    <a:pt x="32" y="2"/>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39" name="Freeform 1173"/>
            <p:cNvSpPr>
              <a:spLocks noEditPoints="1"/>
            </p:cNvSpPr>
            <p:nvPr/>
          </p:nvSpPr>
          <p:spPr bwMode="auto">
            <a:xfrm>
              <a:off x="3513961" y="2981358"/>
              <a:ext cx="100560" cy="164703"/>
            </a:xfrm>
            <a:custGeom>
              <a:avLst/>
              <a:gdLst>
                <a:gd name="T0" fmla="*/ 0 w 44"/>
                <a:gd name="T1" fmla="*/ 63 h 67"/>
                <a:gd name="T2" fmla="*/ 0 w 44"/>
                <a:gd name="T3" fmla="*/ 3 h 67"/>
                <a:gd name="T4" fmla="*/ 3 w 44"/>
                <a:gd name="T5" fmla="*/ 0 h 67"/>
                <a:gd name="T6" fmla="*/ 40 w 44"/>
                <a:gd name="T7" fmla="*/ 0 h 67"/>
                <a:gd name="T8" fmla="*/ 44 w 44"/>
                <a:gd name="T9" fmla="*/ 3 h 67"/>
                <a:gd name="T10" fmla="*/ 44 w 44"/>
                <a:gd name="T11" fmla="*/ 63 h 67"/>
                <a:gd name="T12" fmla="*/ 40 w 44"/>
                <a:gd name="T13" fmla="*/ 67 h 67"/>
                <a:gd name="T14" fmla="*/ 3 w 44"/>
                <a:gd name="T15" fmla="*/ 67 h 67"/>
                <a:gd name="T16" fmla="*/ 0 w 44"/>
                <a:gd name="T17" fmla="*/ 63 h 67"/>
                <a:gd name="T18" fmla="*/ 40 w 44"/>
                <a:gd name="T19" fmla="*/ 49 h 67"/>
                <a:gd name="T20" fmla="*/ 40 w 44"/>
                <a:gd name="T21" fmla="*/ 4 h 67"/>
                <a:gd name="T22" fmla="*/ 4 w 44"/>
                <a:gd name="T23" fmla="*/ 4 h 67"/>
                <a:gd name="T24" fmla="*/ 4 w 44"/>
                <a:gd name="T25" fmla="*/ 49 h 67"/>
                <a:gd name="T26" fmla="*/ 40 w 44"/>
                <a:gd name="T27" fmla="*/ 49 h 67"/>
                <a:gd name="T28" fmla="*/ 28 w 44"/>
                <a:gd name="T29" fmla="*/ 58 h 67"/>
                <a:gd name="T30" fmla="*/ 22 w 44"/>
                <a:gd name="T31" fmla="*/ 52 h 67"/>
                <a:gd name="T32" fmla="*/ 16 w 44"/>
                <a:gd name="T33" fmla="*/ 58 h 67"/>
                <a:gd name="T34" fmla="*/ 22 w 44"/>
                <a:gd name="T35" fmla="*/ 64 h 67"/>
                <a:gd name="T36" fmla="*/ 28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63"/>
                  </a:moveTo>
                  <a:cubicBezTo>
                    <a:pt x="0" y="3"/>
                    <a:pt x="0" y="3"/>
                    <a:pt x="0" y="3"/>
                  </a:cubicBez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close/>
                  <a:moveTo>
                    <a:pt x="40" y="49"/>
                  </a:moveTo>
                  <a:cubicBezTo>
                    <a:pt x="40" y="4"/>
                    <a:pt x="40" y="4"/>
                    <a:pt x="40" y="4"/>
                  </a:cubicBezTo>
                  <a:cubicBezTo>
                    <a:pt x="4" y="4"/>
                    <a:pt x="4" y="4"/>
                    <a:pt x="4" y="4"/>
                  </a:cubicBezTo>
                  <a:cubicBezTo>
                    <a:pt x="4" y="49"/>
                    <a:pt x="4" y="49"/>
                    <a:pt x="4" y="49"/>
                  </a:cubicBezTo>
                  <a:lnTo>
                    <a:pt x="40" y="49"/>
                  </a:lnTo>
                  <a:close/>
                  <a:moveTo>
                    <a:pt x="28" y="58"/>
                  </a:moveTo>
                  <a:cubicBezTo>
                    <a:pt x="28" y="55"/>
                    <a:pt x="25" y="52"/>
                    <a:pt x="22" y="52"/>
                  </a:cubicBezTo>
                  <a:cubicBezTo>
                    <a:pt x="19" y="52"/>
                    <a:pt x="16" y="55"/>
                    <a:pt x="16" y="58"/>
                  </a:cubicBezTo>
                  <a:cubicBezTo>
                    <a:pt x="16" y="61"/>
                    <a:pt x="19" y="64"/>
                    <a:pt x="22" y="64"/>
                  </a:cubicBezTo>
                  <a:cubicBezTo>
                    <a:pt x="25" y="64"/>
                    <a:pt x="28" y="61"/>
                    <a:pt x="28"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0" name="Freeform 1174"/>
            <p:cNvSpPr>
              <a:spLocks/>
            </p:cNvSpPr>
            <p:nvPr/>
          </p:nvSpPr>
          <p:spPr bwMode="auto">
            <a:xfrm>
              <a:off x="3445310" y="2957533"/>
              <a:ext cx="112163" cy="18645"/>
            </a:xfrm>
            <a:custGeom>
              <a:avLst/>
              <a:gdLst>
                <a:gd name="T0" fmla="*/ 43 w 49"/>
                <a:gd name="T1" fmla="*/ 8 h 8"/>
                <a:gd name="T2" fmla="*/ 25 w 49"/>
                <a:gd name="T3" fmla="*/ 3 h 8"/>
                <a:gd name="T4" fmla="*/ 7 w 49"/>
                <a:gd name="T5" fmla="*/ 8 h 8"/>
                <a:gd name="T6" fmla="*/ 0 w 49"/>
                <a:gd name="T7" fmla="*/ 8 h 8"/>
                <a:gd name="T8" fmla="*/ 25 w 49"/>
                <a:gd name="T9" fmla="*/ 0 h 8"/>
                <a:gd name="T10" fmla="*/ 49 w 49"/>
                <a:gd name="T11" fmla="*/ 8 h 8"/>
                <a:gd name="T12" fmla="*/ 43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43" y="8"/>
                  </a:moveTo>
                  <a:cubicBezTo>
                    <a:pt x="38" y="5"/>
                    <a:pt x="31" y="3"/>
                    <a:pt x="25" y="3"/>
                  </a:cubicBezTo>
                  <a:cubicBezTo>
                    <a:pt x="18" y="3"/>
                    <a:pt x="12" y="5"/>
                    <a:pt x="7" y="8"/>
                  </a:cubicBezTo>
                  <a:cubicBezTo>
                    <a:pt x="0" y="8"/>
                    <a:pt x="0" y="8"/>
                    <a:pt x="0" y="8"/>
                  </a:cubicBezTo>
                  <a:cubicBezTo>
                    <a:pt x="7" y="3"/>
                    <a:pt x="16" y="0"/>
                    <a:pt x="25" y="0"/>
                  </a:cubicBezTo>
                  <a:cubicBezTo>
                    <a:pt x="34" y="0"/>
                    <a:pt x="42" y="3"/>
                    <a:pt x="49" y="8"/>
                  </a:cubicBezTo>
                  <a:lnTo>
                    <a:pt x="4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1" name="Freeform 1175"/>
            <p:cNvSpPr>
              <a:spLocks/>
            </p:cNvSpPr>
            <p:nvPr/>
          </p:nvSpPr>
          <p:spPr bwMode="auto">
            <a:xfrm>
              <a:off x="3413401" y="3038330"/>
              <a:ext cx="52214" cy="43506"/>
            </a:xfrm>
            <a:custGeom>
              <a:avLst/>
              <a:gdLst>
                <a:gd name="T0" fmla="*/ 13 w 23"/>
                <a:gd name="T1" fmla="*/ 6 h 18"/>
                <a:gd name="T2" fmla="*/ 13 w 23"/>
                <a:gd name="T3" fmla="*/ 4 h 18"/>
                <a:gd name="T4" fmla="*/ 16 w 23"/>
                <a:gd name="T5" fmla="*/ 1 h 18"/>
                <a:gd name="T6" fmla="*/ 16 w 23"/>
                <a:gd name="T7" fmla="*/ 0 h 18"/>
                <a:gd name="T8" fmla="*/ 23 w 23"/>
                <a:gd name="T9" fmla="*/ 6 h 18"/>
                <a:gd name="T10" fmla="*/ 23 w 23"/>
                <a:gd name="T11" fmla="*/ 10 h 18"/>
                <a:gd name="T12" fmla="*/ 12 w 23"/>
                <a:gd name="T13" fmla="*/ 18 h 18"/>
                <a:gd name="T14" fmla="*/ 11 w 23"/>
                <a:gd name="T15" fmla="*/ 18 h 18"/>
                <a:gd name="T16" fmla="*/ 0 w 23"/>
                <a:gd name="T17" fmla="*/ 10 h 18"/>
                <a:gd name="T18" fmla="*/ 0 w 23"/>
                <a:gd name="T19" fmla="*/ 6 h 18"/>
                <a:gd name="T20" fmla="*/ 7 w 23"/>
                <a:gd name="T21" fmla="*/ 0 h 18"/>
                <a:gd name="T22" fmla="*/ 7 w 23"/>
                <a:gd name="T23" fmla="*/ 1 h 18"/>
                <a:gd name="T24" fmla="*/ 11 w 23"/>
                <a:gd name="T25" fmla="*/ 4 h 18"/>
                <a:gd name="T26" fmla="*/ 11 w 23"/>
                <a:gd name="T27" fmla="*/ 6 h 18"/>
                <a:gd name="T28" fmla="*/ 12 w 23"/>
                <a:gd name="T29" fmla="*/ 6 h 18"/>
                <a:gd name="T30" fmla="*/ 13 w 23"/>
                <a:gd name="T3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8">
                  <a:moveTo>
                    <a:pt x="13" y="6"/>
                  </a:moveTo>
                  <a:cubicBezTo>
                    <a:pt x="13" y="4"/>
                    <a:pt x="13" y="4"/>
                    <a:pt x="13" y="4"/>
                  </a:cubicBezTo>
                  <a:cubicBezTo>
                    <a:pt x="15" y="4"/>
                    <a:pt x="16" y="2"/>
                    <a:pt x="16" y="1"/>
                  </a:cubicBezTo>
                  <a:cubicBezTo>
                    <a:pt x="16" y="0"/>
                    <a:pt x="16" y="0"/>
                    <a:pt x="16" y="0"/>
                  </a:cubicBezTo>
                  <a:cubicBezTo>
                    <a:pt x="19" y="1"/>
                    <a:pt x="23" y="2"/>
                    <a:pt x="23" y="6"/>
                  </a:cubicBezTo>
                  <a:cubicBezTo>
                    <a:pt x="23" y="10"/>
                    <a:pt x="23" y="10"/>
                    <a:pt x="23" y="10"/>
                  </a:cubicBezTo>
                  <a:cubicBezTo>
                    <a:pt x="23" y="10"/>
                    <a:pt x="22" y="18"/>
                    <a:pt x="12" y="18"/>
                  </a:cubicBezTo>
                  <a:cubicBezTo>
                    <a:pt x="11" y="18"/>
                    <a:pt x="11" y="18"/>
                    <a:pt x="11" y="18"/>
                  </a:cubicBezTo>
                  <a:cubicBezTo>
                    <a:pt x="2" y="18"/>
                    <a:pt x="0" y="10"/>
                    <a:pt x="0" y="10"/>
                  </a:cubicBezTo>
                  <a:cubicBezTo>
                    <a:pt x="0" y="6"/>
                    <a:pt x="0" y="6"/>
                    <a:pt x="0" y="6"/>
                  </a:cubicBezTo>
                  <a:cubicBezTo>
                    <a:pt x="0" y="2"/>
                    <a:pt x="4" y="1"/>
                    <a:pt x="7" y="0"/>
                  </a:cubicBezTo>
                  <a:cubicBezTo>
                    <a:pt x="7" y="0"/>
                    <a:pt x="7" y="0"/>
                    <a:pt x="7" y="1"/>
                  </a:cubicBezTo>
                  <a:cubicBezTo>
                    <a:pt x="7" y="2"/>
                    <a:pt x="9" y="4"/>
                    <a:pt x="11" y="4"/>
                  </a:cubicBezTo>
                  <a:cubicBezTo>
                    <a:pt x="11" y="6"/>
                    <a:pt x="11" y="6"/>
                    <a:pt x="11" y="6"/>
                  </a:cubicBezTo>
                  <a:cubicBezTo>
                    <a:pt x="11" y="6"/>
                    <a:pt x="11" y="6"/>
                    <a:pt x="12" y="6"/>
                  </a:cubicBezTo>
                  <a:cubicBezTo>
                    <a:pt x="12" y="6"/>
                    <a:pt x="13"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2" name="Freeform 1176"/>
            <p:cNvSpPr>
              <a:spLocks/>
            </p:cNvSpPr>
            <p:nvPr/>
          </p:nvSpPr>
          <p:spPr bwMode="auto">
            <a:xfrm>
              <a:off x="3443375" y="3113949"/>
              <a:ext cx="6769" cy="19682"/>
            </a:xfrm>
            <a:custGeom>
              <a:avLst/>
              <a:gdLst>
                <a:gd name="T0" fmla="*/ 0 w 3"/>
                <a:gd name="T1" fmla="*/ 0 h 8"/>
                <a:gd name="T2" fmla="*/ 3 w 3"/>
                <a:gd name="T3" fmla="*/ 4 h 8"/>
                <a:gd name="T4" fmla="*/ 0 w 3"/>
                <a:gd name="T5" fmla="*/ 8 h 8"/>
                <a:gd name="T6" fmla="*/ 0 w 3"/>
                <a:gd name="T7" fmla="*/ 0 h 8"/>
              </a:gdLst>
              <a:ahLst/>
              <a:cxnLst>
                <a:cxn ang="0">
                  <a:pos x="T0" y="T1"/>
                </a:cxn>
                <a:cxn ang="0">
                  <a:pos x="T2" y="T3"/>
                </a:cxn>
                <a:cxn ang="0">
                  <a:pos x="T4" y="T5"/>
                </a:cxn>
                <a:cxn ang="0">
                  <a:pos x="T6" y="T7"/>
                </a:cxn>
              </a:cxnLst>
              <a:rect l="0" t="0" r="r" b="b"/>
              <a:pathLst>
                <a:path w="3" h="8">
                  <a:moveTo>
                    <a:pt x="0" y="0"/>
                  </a:moveTo>
                  <a:cubicBezTo>
                    <a:pt x="2" y="1"/>
                    <a:pt x="3" y="2"/>
                    <a:pt x="3" y="4"/>
                  </a:cubicBezTo>
                  <a:cubicBezTo>
                    <a:pt x="3" y="6"/>
                    <a:pt x="2" y="7"/>
                    <a:pt x="0" y="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3" name="Freeform 1177"/>
            <p:cNvSpPr>
              <a:spLocks/>
            </p:cNvSpPr>
            <p:nvPr/>
          </p:nvSpPr>
          <p:spPr bwMode="auto">
            <a:xfrm>
              <a:off x="3429838" y="3011398"/>
              <a:ext cx="22240" cy="29005"/>
            </a:xfrm>
            <a:custGeom>
              <a:avLst/>
              <a:gdLst>
                <a:gd name="T0" fmla="*/ 10 w 10"/>
                <a:gd name="T1" fmla="*/ 6 h 12"/>
                <a:gd name="T2" fmla="*/ 9 w 10"/>
                <a:gd name="T3" fmla="*/ 7 h 12"/>
                <a:gd name="T4" fmla="*/ 5 w 10"/>
                <a:gd name="T5" fmla="*/ 12 h 12"/>
                <a:gd name="T6" fmla="*/ 1 w 10"/>
                <a:gd name="T7" fmla="*/ 7 h 12"/>
                <a:gd name="T8" fmla="*/ 0 w 10"/>
                <a:gd name="T9" fmla="*/ 6 h 12"/>
                <a:gd name="T10" fmla="*/ 0 w 10"/>
                <a:gd name="T11" fmla="*/ 5 h 12"/>
                <a:gd name="T12" fmla="*/ 5 w 10"/>
                <a:gd name="T13" fmla="*/ 0 h 12"/>
                <a:gd name="T14" fmla="*/ 9 w 10"/>
                <a:gd name="T15" fmla="*/ 5 h 12"/>
                <a:gd name="T16" fmla="*/ 10 w 10"/>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0" y="6"/>
                  </a:moveTo>
                  <a:cubicBezTo>
                    <a:pt x="10" y="7"/>
                    <a:pt x="9" y="7"/>
                    <a:pt x="9" y="7"/>
                  </a:cubicBezTo>
                  <a:cubicBezTo>
                    <a:pt x="8" y="10"/>
                    <a:pt x="6" y="12"/>
                    <a:pt x="5" y="12"/>
                  </a:cubicBezTo>
                  <a:cubicBezTo>
                    <a:pt x="3" y="12"/>
                    <a:pt x="1" y="10"/>
                    <a:pt x="1" y="7"/>
                  </a:cubicBezTo>
                  <a:cubicBezTo>
                    <a:pt x="0" y="7"/>
                    <a:pt x="0" y="7"/>
                    <a:pt x="0" y="6"/>
                  </a:cubicBezTo>
                  <a:cubicBezTo>
                    <a:pt x="0" y="5"/>
                    <a:pt x="0" y="5"/>
                    <a:pt x="0" y="5"/>
                  </a:cubicBezTo>
                  <a:cubicBezTo>
                    <a:pt x="0" y="2"/>
                    <a:pt x="2" y="0"/>
                    <a:pt x="5" y="0"/>
                  </a:cubicBezTo>
                  <a:cubicBezTo>
                    <a:pt x="8" y="0"/>
                    <a:pt x="9" y="2"/>
                    <a:pt x="9" y="5"/>
                  </a:cubicBezTo>
                  <a:cubicBezTo>
                    <a:pt x="10" y="5"/>
                    <a:pt x="10" y="5"/>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44" name="Freeform 1178"/>
            <p:cNvSpPr>
              <a:spLocks noEditPoints="1"/>
            </p:cNvSpPr>
            <p:nvPr/>
          </p:nvSpPr>
          <p:spPr bwMode="auto">
            <a:xfrm>
              <a:off x="3390195" y="2981358"/>
              <a:ext cx="100560" cy="164703"/>
            </a:xfrm>
            <a:custGeom>
              <a:avLst/>
              <a:gdLst>
                <a:gd name="T0" fmla="*/ 0 w 44"/>
                <a:gd name="T1" fmla="*/ 3 h 67"/>
                <a:gd name="T2" fmla="*/ 3 w 44"/>
                <a:gd name="T3" fmla="*/ 0 h 67"/>
                <a:gd name="T4" fmla="*/ 40 w 44"/>
                <a:gd name="T5" fmla="*/ 0 h 67"/>
                <a:gd name="T6" fmla="*/ 44 w 44"/>
                <a:gd name="T7" fmla="*/ 3 h 67"/>
                <a:gd name="T8" fmla="*/ 44 w 44"/>
                <a:gd name="T9" fmla="*/ 63 h 67"/>
                <a:gd name="T10" fmla="*/ 40 w 44"/>
                <a:gd name="T11" fmla="*/ 67 h 67"/>
                <a:gd name="T12" fmla="*/ 3 w 44"/>
                <a:gd name="T13" fmla="*/ 67 h 67"/>
                <a:gd name="T14" fmla="*/ 0 w 44"/>
                <a:gd name="T15" fmla="*/ 63 h 67"/>
                <a:gd name="T16" fmla="*/ 0 w 44"/>
                <a:gd name="T17" fmla="*/ 3 h 67"/>
                <a:gd name="T18" fmla="*/ 40 w 44"/>
                <a:gd name="T19" fmla="*/ 49 h 67"/>
                <a:gd name="T20" fmla="*/ 40 w 44"/>
                <a:gd name="T21" fmla="*/ 4 h 67"/>
                <a:gd name="T22" fmla="*/ 4 w 44"/>
                <a:gd name="T23" fmla="*/ 4 h 67"/>
                <a:gd name="T24" fmla="*/ 4 w 44"/>
                <a:gd name="T25" fmla="*/ 49 h 67"/>
                <a:gd name="T26" fmla="*/ 40 w 44"/>
                <a:gd name="T27" fmla="*/ 49 h 67"/>
                <a:gd name="T28" fmla="*/ 27 w 44"/>
                <a:gd name="T29" fmla="*/ 58 h 67"/>
                <a:gd name="T30" fmla="*/ 22 w 44"/>
                <a:gd name="T31" fmla="*/ 52 h 67"/>
                <a:gd name="T32" fmla="*/ 16 w 44"/>
                <a:gd name="T33" fmla="*/ 58 h 67"/>
                <a:gd name="T34" fmla="*/ 22 w 44"/>
                <a:gd name="T35" fmla="*/ 64 h 67"/>
                <a:gd name="T36" fmla="*/ 27 w 44"/>
                <a:gd name="T37"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67">
                  <a:moveTo>
                    <a:pt x="0" y="3"/>
                  </a:moveTo>
                  <a:cubicBezTo>
                    <a:pt x="0" y="1"/>
                    <a:pt x="1" y="0"/>
                    <a:pt x="3" y="0"/>
                  </a:cubicBezTo>
                  <a:cubicBezTo>
                    <a:pt x="40" y="0"/>
                    <a:pt x="40" y="0"/>
                    <a:pt x="40" y="0"/>
                  </a:cubicBezTo>
                  <a:cubicBezTo>
                    <a:pt x="42" y="0"/>
                    <a:pt x="44" y="1"/>
                    <a:pt x="44" y="3"/>
                  </a:cubicBezTo>
                  <a:cubicBezTo>
                    <a:pt x="44" y="63"/>
                    <a:pt x="44" y="63"/>
                    <a:pt x="44" y="63"/>
                  </a:cubicBezTo>
                  <a:cubicBezTo>
                    <a:pt x="44" y="65"/>
                    <a:pt x="42" y="67"/>
                    <a:pt x="40" y="67"/>
                  </a:cubicBezTo>
                  <a:cubicBezTo>
                    <a:pt x="3" y="67"/>
                    <a:pt x="3" y="67"/>
                    <a:pt x="3" y="67"/>
                  </a:cubicBezTo>
                  <a:cubicBezTo>
                    <a:pt x="1" y="67"/>
                    <a:pt x="0" y="65"/>
                    <a:pt x="0" y="63"/>
                  </a:cubicBezTo>
                  <a:lnTo>
                    <a:pt x="0" y="3"/>
                  </a:lnTo>
                  <a:close/>
                  <a:moveTo>
                    <a:pt x="40" y="49"/>
                  </a:moveTo>
                  <a:cubicBezTo>
                    <a:pt x="40" y="4"/>
                    <a:pt x="40" y="4"/>
                    <a:pt x="40" y="4"/>
                  </a:cubicBezTo>
                  <a:cubicBezTo>
                    <a:pt x="4" y="4"/>
                    <a:pt x="4" y="4"/>
                    <a:pt x="4" y="4"/>
                  </a:cubicBezTo>
                  <a:cubicBezTo>
                    <a:pt x="4" y="49"/>
                    <a:pt x="4" y="49"/>
                    <a:pt x="4" y="49"/>
                  </a:cubicBezTo>
                  <a:lnTo>
                    <a:pt x="40" y="49"/>
                  </a:lnTo>
                  <a:close/>
                  <a:moveTo>
                    <a:pt x="27" y="58"/>
                  </a:moveTo>
                  <a:cubicBezTo>
                    <a:pt x="27" y="55"/>
                    <a:pt x="25" y="52"/>
                    <a:pt x="22" y="52"/>
                  </a:cubicBezTo>
                  <a:cubicBezTo>
                    <a:pt x="19" y="52"/>
                    <a:pt x="16" y="55"/>
                    <a:pt x="16" y="58"/>
                  </a:cubicBezTo>
                  <a:cubicBezTo>
                    <a:pt x="16" y="61"/>
                    <a:pt x="19" y="64"/>
                    <a:pt x="22" y="64"/>
                  </a:cubicBezTo>
                  <a:cubicBezTo>
                    <a:pt x="25" y="64"/>
                    <a:pt x="27" y="61"/>
                    <a:pt x="2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45" name="肘形连接符 144"/>
          <p:cNvCxnSpPr>
            <a:stCxn id="134" idx="2"/>
            <a:endCxn id="130" idx="2"/>
          </p:cNvCxnSpPr>
          <p:nvPr/>
        </p:nvCxnSpPr>
        <p:spPr>
          <a:xfrm rot="10800000">
            <a:off x="3328287" y="2295816"/>
            <a:ext cx="994" cy="762715"/>
          </a:xfrm>
          <a:prstGeom prst="bentConnector3">
            <a:avLst>
              <a:gd name="adj1" fmla="val 181711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2878864" y="2449170"/>
            <a:ext cx="266655" cy="45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130" idx="6"/>
            <a:endCxn id="134" idx="6"/>
          </p:cNvCxnSpPr>
          <p:nvPr/>
        </p:nvCxnSpPr>
        <p:spPr>
          <a:xfrm>
            <a:off x="3673475" y="2295815"/>
            <a:ext cx="26" cy="762715"/>
          </a:xfrm>
          <a:prstGeom prst="bentConnector3">
            <a:avLst>
              <a:gd name="adj1" fmla="val 69282727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p:cNvCxnSpPr>
            <a:stCxn id="14" idx="2"/>
            <a:endCxn id="20" idx="2"/>
          </p:cNvCxnSpPr>
          <p:nvPr/>
        </p:nvCxnSpPr>
        <p:spPr>
          <a:xfrm rot="10800000">
            <a:off x="4365213" y="2293907"/>
            <a:ext cx="4320" cy="776520"/>
          </a:xfrm>
          <a:prstGeom prst="bentConnector3">
            <a:avLst>
              <a:gd name="adj1" fmla="val 425409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肘形连接符 148"/>
          <p:cNvCxnSpPr>
            <a:stCxn id="20" idx="6"/>
            <a:endCxn id="14" idx="6"/>
          </p:cNvCxnSpPr>
          <p:nvPr/>
        </p:nvCxnSpPr>
        <p:spPr>
          <a:xfrm>
            <a:off x="4710402" y="2293907"/>
            <a:ext cx="4320" cy="776520"/>
          </a:xfrm>
          <a:prstGeom prst="bentConnector3">
            <a:avLst>
              <a:gd name="adj1" fmla="val 425409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6D9208B-8C9E-524D-88C8-73C5B9CB3A47}"/>
              </a:ext>
            </a:extLst>
          </p:cNvPr>
          <p:cNvGrpSpPr/>
          <p:nvPr/>
        </p:nvGrpSpPr>
        <p:grpSpPr>
          <a:xfrm>
            <a:off x="4082822" y="3162270"/>
            <a:ext cx="251137" cy="371240"/>
            <a:chOff x="4082822" y="3162270"/>
            <a:chExt cx="251137" cy="371240"/>
          </a:xfrm>
        </p:grpSpPr>
        <p:sp>
          <p:nvSpPr>
            <p:cNvPr id="151" name="Freeform 164"/>
            <p:cNvSpPr>
              <a:spLocks/>
            </p:cNvSpPr>
            <p:nvPr/>
          </p:nvSpPr>
          <p:spPr bwMode="auto">
            <a:xfrm>
              <a:off x="4210297" y="3252251"/>
              <a:ext cx="123662" cy="281259"/>
            </a:xfrm>
            <a:custGeom>
              <a:avLst/>
              <a:gdLst>
                <a:gd name="T0" fmla="*/ 94 w 96"/>
                <a:gd name="T1" fmla="*/ 27 h 210"/>
                <a:gd name="T2" fmla="*/ 94 w 96"/>
                <a:gd name="T3" fmla="*/ 100 h 210"/>
                <a:gd name="T4" fmla="*/ 94 w 96"/>
                <a:gd name="T5" fmla="*/ 105 h 210"/>
                <a:gd name="T6" fmla="*/ 82 w 96"/>
                <a:gd name="T7" fmla="*/ 125 h 210"/>
                <a:gd name="T8" fmla="*/ 78 w 96"/>
                <a:gd name="T9" fmla="*/ 125 h 210"/>
                <a:gd name="T10" fmla="*/ 31 w 96"/>
                <a:gd name="T11" fmla="*/ 136 h 210"/>
                <a:gd name="T12" fmla="*/ 31 w 96"/>
                <a:gd name="T13" fmla="*/ 195 h 210"/>
                <a:gd name="T14" fmla="*/ 16 w 96"/>
                <a:gd name="T15" fmla="*/ 210 h 210"/>
                <a:gd name="T16" fmla="*/ 1 w 96"/>
                <a:gd name="T17" fmla="*/ 195 h 210"/>
                <a:gd name="T18" fmla="*/ 1 w 96"/>
                <a:gd name="T19" fmla="*/ 125 h 210"/>
                <a:gd name="T20" fmla="*/ 1 w 96"/>
                <a:gd name="T21" fmla="*/ 124 h 210"/>
                <a:gd name="T22" fmla="*/ 13 w 96"/>
                <a:gd name="T23" fmla="*/ 107 h 210"/>
                <a:gd name="T24" fmla="*/ 39 w 96"/>
                <a:gd name="T25" fmla="*/ 100 h 210"/>
                <a:gd name="T26" fmla="*/ 39 w 96"/>
                <a:gd name="T27" fmla="*/ 100 h 210"/>
                <a:gd name="T28" fmla="*/ 39 w 96"/>
                <a:gd name="T29" fmla="*/ 27 h 210"/>
                <a:gd name="T30" fmla="*/ 67 w 96"/>
                <a:gd name="T31" fmla="*/ 0 h 210"/>
                <a:gd name="T32" fmla="*/ 94 w 96"/>
                <a:gd name="T33" fmla="*/ 2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210">
                  <a:moveTo>
                    <a:pt x="94" y="27"/>
                  </a:moveTo>
                  <a:cubicBezTo>
                    <a:pt x="94" y="100"/>
                    <a:pt x="94" y="100"/>
                    <a:pt x="94" y="100"/>
                  </a:cubicBezTo>
                  <a:cubicBezTo>
                    <a:pt x="94" y="102"/>
                    <a:pt x="94" y="103"/>
                    <a:pt x="94" y="105"/>
                  </a:cubicBezTo>
                  <a:cubicBezTo>
                    <a:pt x="96" y="114"/>
                    <a:pt x="90" y="123"/>
                    <a:pt x="82" y="125"/>
                  </a:cubicBezTo>
                  <a:cubicBezTo>
                    <a:pt x="78" y="125"/>
                    <a:pt x="78" y="125"/>
                    <a:pt x="78" y="125"/>
                  </a:cubicBezTo>
                  <a:cubicBezTo>
                    <a:pt x="76" y="126"/>
                    <a:pt x="47" y="133"/>
                    <a:pt x="31" y="136"/>
                  </a:cubicBezTo>
                  <a:cubicBezTo>
                    <a:pt x="31" y="195"/>
                    <a:pt x="31" y="195"/>
                    <a:pt x="31" y="195"/>
                  </a:cubicBezTo>
                  <a:cubicBezTo>
                    <a:pt x="31" y="203"/>
                    <a:pt x="24" y="210"/>
                    <a:pt x="16" y="210"/>
                  </a:cubicBezTo>
                  <a:cubicBezTo>
                    <a:pt x="7" y="210"/>
                    <a:pt x="1" y="203"/>
                    <a:pt x="1" y="195"/>
                  </a:cubicBezTo>
                  <a:cubicBezTo>
                    <a:pt x="1" y="125"/>
                    <a:pt x="1" y="125"/>
                    <a:pt x="1" y="125"/>
                  </a:cubicBezTo>
                  <a:cubicBezTo>
                    <a:pt x="1" y="124"/>
                    <a:pt x="1" y="124"/>
                    <a:pt x="1" y="124"/>
                  </a:cubicBezTo>
                  <a:cubicBezTo>
                    <a:pt x="0" y="116"/>
                    <a:pt x="5" y="108"/>
                    <a:pt x="13" y="107"/>
                  </a:cubicBezTo>
                  <a:cubicBezTo>
                    <a:pt x="39" y="100"/>
                    <a:pt x="39" y="100"/>
                    <a:pt x="39" y="100"/>
                  </a:cubicBezTo>
                  <a:cubicBezTo>
                    <a:pt x="39" y="100"/>
                    <a:pt x="39" y="100"/>
                    <a:pt x="39" y="100"/>
                  </a:cubicBezTo>
                  <a:cubicBezTo>
                    <a:pt x="39" y="27"/>
                    <a:pt x="39" y="27"/>
                    <a:pt x="39" y="27"/>
                  </a:cubicBezTo>
                  <a:cubicBezTo>
                    <a:pt x="39" y="12"/>
                    <a:pt x="52" y="0"/>
                    <a:pt x="67" y="0"/>
                  </a:cubicBezTo>
                  <a:cubicBezTo>
                    <a:pt x="82" y="0"/>
                    <a:pt x="94" y="12"/>
                    <a:pt x="94" y="2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2" name="Oval 165"/>
            <p:cNvSpPr>
              <a:spLocks noChangeArrowheads="1"/>
            </p:cNvSpPr>
            <p:nvPr/>
          </p:nvSpPr>
          <p:spPr bwMode="auto">
            <a:xfrm>
              <a:off x="4228274" y="3162270"/>
              <a:ext cx="86618" cy="89981"/>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3" name="Freeform 166"/>
            <p:cNvSpPr>
              <a:spLocks/>
            </p:cNvSpPr>
            <p:nvPr/>
          </p:nvSpPr>
          <p:spPr bwMode="auto">
            <a:xfrm>
              <a:off x="4082822" y="3292430"/>
              <a:ext cx="171601" cy="241079"/>
            </a:xfrm>
            <a:custGeom>
              <a:avLst/>
              <a:gdLst>
                <a:gd name="T0" fmla="*/ 125 w 133"/>
                <a:gd name="T1" fmla="*/ 31 h 180"/>
                <a:gd name="T2" fmla="*/ 133 w 133"/>
                <a:gd name="T3" fmla="*/ 38 h 180"/>
                <a:gd name="T4" fmla="*/ 125 w 133"/>
                <a:gd name="T5" fmla="*/ 46 h 180"/>
                <a:gd name="T6" fmla="*/ 18 w 133"/>
                <a:gd name="T7" fmla="*/ 46 h 180"/>
                <a:gd name="T8" fmla="*/ 18 w 133"/>
                <a:gd name="T9" fmla="*/ 171 h 180"/>
                <a:gd name="T10" fmla="*/ 9 w 133"/>
                <a:gd name="T11" fmla="*/ 180 h 180"/>
                <a:gd name="T12" fmla="*/ 0 w 133"/>
                <a:gd name="T13" fmla="*/ 171 h 180"/>
                <a:gd name="T14" fmla="*/ 0 w 133"/>
                <a:gd name="T15" fmla="*/ 9 h 180"/>
                <a:gd name="T16" fmla="*/ 9 w 133"/>
                <a:gd name="T17" fmla="*/ 0 h 180"/>
                <a:gd name="T18" fmla="*/ 18 w 133"/>
                <a:gd name="T19" fmla="*/ 9 h 180"/>
                <a:gd name="T20" fmla="*/ 18 w 133"/>
                <a:gd name="T21" fmla="*/ 31 h 180"/>
                <a:gd name="T22" fmla="*/ 125 w 133"/>
                <a:gd name="T23" fmla="*/ 3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80">
                  <a:moveTo>
                    <a:pt x="125" y="31"/>
                  </a:moveTo>
                  <a:cubicBezTo>
                    <a:pt x="129" y="31"/>
                    <a:pt x="133" y="34"/>
                    <a:pt x="133" y="38"/>
                  </a:cubicBezTo>
                  <a:cubicBezTo>
                    <a:pt x="133" y="42"/>
                    <a:pt x="129" y="46"/>
                    <a:pt x="125" y="46"/>
                  </a:cubicBezTo>
                  <a:cubicBezTo>
                    <a:pt x="18" y="46"/>
                    <a:pt x="18" y="46"/>
                    <a:pt x="18" y="46"/>
                  </a:cubicBezTo>
                  <a:cubicBezTo>
                    <a:pt x="18" y="171"/>
                    <a:pt x="18" y="171"/>
                    <a:pt x="18" y="171"/>
                  </a:cubicBezTo>
                  <a:cubicBezTo>
                    <a:pt x="18" y="176"/>
                    <a:pt x="14" y="180"/>
                    <a:pt x="9" y="180"/>
                  </a:cubicBezTo>
                  <a:cubicBezTo>
                    <a:pt x="4" y="180"/>
                    <a:pt x="0" y="176"/>
                    <a:pt x="0" y="171"/>
                  </a:cubicBezTo>
                  <a:cubicBezTo>
                    <a:pt x="0" y="9"/>
                    <a:pt x="0" y="9"/>
                    <a:pt x="0" y="9"/>
                  </a:cubicBezTo>
                  <a:cubicBezTo>
                    <a:pt x="0" y="4"/>
                    <a:pt x="4" y="0"/>
                    <a:pt x="9" y="0"/>
                  </a:cubicBezTo>
                  <a:cubicBezTo>
                    <a:pt x="14" y="0"/>
                    <a:pt x="18" y="4"/>
                    <a:pt x="18" y="9"/>
                  </a:cubicBezTo>
                  <a:cubicBezTo>
                    <a:pt x="18" y="31"/>
                    <a:pt x="18" y="31"/>
                    <a:pt x="18" y="31"/>
                  </a:cubicBezTo>
                  <a:lnTo>
                    <a:pt x="125" y="3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4" name="Freeform 167"/>
            <p:cNvSpPr>
              <a:spLocks/>
            </p:cNvSpPr>
            <p:nvPr/>
          </p:nvSpPr>
          <p:spPr bwMode="auto">
            <a:xfrm>
              <a:off x="4129127" y="3191698"/>
              <a:ext cx="67006" cy="130160"/>
            </a:xfrm>
            <a:custGeom>
              <a:avLst/>
              <a:gdLst>
                <a:gd name="T0" fmla="*/ 31 w 123"/>
                <a:gd name="T1" fmla="*/ 0 h 230"/>
                <a:gd name="T2" fmla="*/ 123 w 123"/>
                <a:gd name="T3" fmla="*/ 216 h 230"/>
                <a:gd name="T4" fmla="*/ 93 w 123"/>
                <a:gd name="T5" fmla="*/ 230 h 230"/>
                <a:gd name="T6" fmla="*/ 0 w 123"/>
                <a:gd name="T7" fmla="*/ 14 h 230"/>
                <a:gd name="T8" fmla="*/ 31 w 123"/>
                <a:gd name="T9" fmla="*/ 0 h 230"/>
              </a:gdLst>
              <a:ahLst/>
              <a:cxnLst>
                <a:cxn ang="0">
                  <a:pos x="T0" y="T1"/>
                </a:cxn>
                <a:cxn ang="0">
                  <a:pos x="T2" y="T3"/>
                </a:cxn>
                <a:cxn ang="0">
                  <a:pos x="T4" y="T5"/>
                </a:cxn>
                <a:cxn ang="0">
                  <a:pos x="T6" y="T7"/>
                </a:cxn>
                <a:cxn ang="0">
                  <a:pos x="T8" y="T9"/>
                </a:cxn>
              </a:cxnLst>
              <a:rect l="0" t="0" r="r" b="b"/>
              <a:pathLst>
                <a:path w="123" h="230">
                  <a:moveTo>
                    <a:pt x="31" y="0"/>
                  </a:moveTo>
                  <a:lnTo>
                    <a:pt x="123" y="216"/>
                  </a:lnTo>
                  <a:lnTo>
                    <a:pt x="93" y="230"/>
                  </a:lnTo>
                  <a:lnTo>
                    <a:pt x="0" y="14"/>
                  </a:lnTo>
                  <a:lnTo>
                    <a:pt x="31"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5" name="Freeform 168"/>
            <p:cNvSpPr>
              <a:spLocks noEditPoints="1"/>
            </p:cNvSpPr>
            <p:nvPr/>
          </p:nvSpPr>
          <p:spPr bwMode="auto">
            <a:xfrm>
              <a:off x="4152552" y="3188868"/>
              <a:ext cx="61558" cy="122238"/>
            </a:xfrm>
            <a:custGeom>
              <a:avLst/>
              <a:gdLst>
                <a:gd name="T0" fmla="*/ 104 w 113"/>
                <a:gd name="T1" fmla="*/ 164 h 216"/>
                <a:gd name="T2" fmla="*/ 50 w 113"/>
                <a:gd name="T3" fmla="*/ 43 h 216"/>
                <a:gd name="T4" fmla="*/ 26 w 113"/>
                <a:gd name="T5" fmla="*/ 31 h 216"/>
                <a:gd name="T6" fmla="*/ 92 w 113"/>
                <a:gd name="T7" fmla="*/ 183 h 216"/>
                <a:gd name="T8" fmla="*/ 104 w 113"/>
                <a:gd name="T9" fmla="*/ 164 h 216"/>
                <a:gd name="T10" fmla="*/ 54 w 113"/>
                <a:gd name="T11" fmla="*/ 34 h 216"/>
                <a:gd name="T12" fmla="*/ 113 w 113"/>
                <a:gd name="T13" fmla="*/ 173 h 216"/>
                <a:gd name="T14" fmla="*/ 95 w 113"/>
                <a:gd name="T15" fmla="*/ 216 h 216"/>
                <a:gd name="T16" fmla="*/ 0 w 113"/>
                <a:gd name="T17" fmla="*/ 0 h 216"/>
                <a:gd name="T18" fmla="*/ 54 w 113"/>
                <a:gd name="T19" fmla="*/ 3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16">
                  <a:moveTo>
                    <a:pt x="104" y="164"/>
                  </a:moveTo>
                  <a:lnTo>
                    <a:pt x="50" y="43"/>
                  </a:lnTo>
                  <a:lnTo>
                    <a:pt x="26" y="31"/>
                  </a:lnTo>
                  <a:lnTo>
                    <a:pt x="92" y="183"/>
                  </a:lnTo>
                  <a:lnTo>
                    <a:pt x="104" y="164"/>
                  </a:lnTo>
                  <a:close/>
                  <a:moveTo>
                    <a:pt x="54" y="34"/>
                  </a:moveTo>
                  <a:lnTo>
                    <a:pt x="113" y="173"/>
                  </a:lnTo>
                  <a:lnTo>
                    <a:pt x="95" y="216"/>
                  </a:lnTo>
                  <a:lnTo>
                    <a:pt x="0" y="0"/>
                  </a:lnTo>
                  <a:lnTo>
                    <a:pt x="54" y="3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56" name="Freeform 169"/>
            <p:cNvSpPr>
              <a:spLocks/>
            </p:cNvSpPr>
            <p:nvPr/>
          </p:nvSpPr>
          <p:spPr bwMode="auto">
            <a:xfrm>
              <a:off x="4144925" y="3257344"/>
              <a:ext cx="24514" cy="69607"/>
            </a:xfrm>
            <a:custGeom>
              <a:avLst/>
              <a:gdLst>
                <a:gd name="T0" fmla="*/ 45 w 45"/>
                <a:gd name="T1" fmla="*/ 100 h 123"/>
                <a:gd name="T2" fmla="*/ 45 w 45"/>
                <a:gd name="T3" fmla="*/ 123 h 123"/>
                <a:gd name="T4" fmla="*/ 0 w 45"/>
                <a:gd name="T5" fmla="*/ 123 h 123"/>
                <a:gd name="T6" fmla="*/ 0 w 45"/>
                <a:gd name="T7" fmla="*/ 0 h 123"/>
                <a:gd name="T8" fmla="*/ 45 w 45"/>
                <a:gd name="T9" fmla="*/ 100 h 123"/>
              </a:gdLst>
              <a:ahLst/>
              <a:cxnLst>
                <a:cxn ang="0">
                  <a:pos x="T0" y="T1"/>
                </a:cxn>
                <a:cxn ang="0">
                  <a:pos x="T2" y="T3"/>
                </a:cxn>
                <a:cxn ang="0">
                  <a:pos x="T4" y="T5"/>
                </a:cxn>
                <a:cxn ang="0">
                  <a:pos x="T6" y="T7"/>
                </a:cxn>
                <a:cxn ang="0">
                  <a:pos x="T8" y="T9"/>
                </a:cxn>
              </a:cxnLst>
              <a:rect l="0" t="0" r="r" b="b"/>
              <a:pathLst>
                <a:path w="45" h="123">
                  <a:moveTo>
                    <a:pt x="45" y="100"/>
                  </a:moveTo>
                  <a:lnTo>
                    <a:pt x="45" y="123"/>
                  </a:lnTo>
                  <a:lnTo>
                    <a:pt x="0" y="123"/>
                  </a:lnTo>
                  <a:lnTo>
                    <a:pt x="0" y="0"/>
                  </a:lnTo>
                  <a:lnTo>
                    <a:pt x="45" y="10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57" name="肘形连接符 156"/>
          <p:cNvCxnSpPr>
            <a:stCxn id="30" idx="2"/>
            <a:endCxn id="23" idx="2"/>
          </p:cNvCxnSpPr>
          <p:nvPr/>
        </p:nvCxnSpPr>
        <p:spPr>
          <a:xfrm rot="10800000">
            <a:off x="5404844" y="2302127"/>
            <a:ext cx="20923" cy="752401"/>
          </a:xfrm>
          <a:prstGeom prst="bentConnector3">
            <a:avLst>
              <a:gd name="adj1" fmla="val 95781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肘形连接符 157"/>
          <p:cNvCxnSpPr>
            <a:stCxn id="23" idx="6"/>
            <a:endCxn id="30" idx="6"/>
          </p:cNvCxnSpPr>
          <p:nvPr/>
        </p:nvCxnSpPr>
        <p:spPr>
          <a:xfrm>
            <a:off x="5756888" y="2302127"/>
            <a:ext cx="14068" cy="752401"/>
          </a:xfrm>
          <a:prstGeom prst="bentConnector3">
            <a:avLst>
              <a:gd name="adj1" fmla="val 137588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58"/>
          <p:cNvCxnSpPr>
            <a:stCxn id="30" idx="4"/>
            <a:endCxn id="14" idx="4"/>
          </p:cNvCxnSpPr>
          <p:nvPr/>
        </p:nvCxnSpPr>
        <p:spPr>
          <a:xfrm rot="5400000">
            <a:off x="5062295" y="2719263"/>
            <a:ext cx="15899" cy="1056231"/>
          </a:xfrm>
          <a:prstGeom prst="bentConnector3">
            <a:avLst>
              <a:gd name="adj1" fmla="val 130933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a:off x="5832307" y="2034532"/>
            <a:ext cx="892" cy="2892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5333750" y="2040182"/>
            <a:ext cx="0" cy="240288"/>
          </a:xfrm>
          <a:prstGeom prst="line">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327118" y="2040181"/>
            <a:ext cx="505191" cy="0"/>
          </a:xfrm>
          <a:prstGeom prst="line">
            <a:avLst/>
          </a:pr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5931007" y="2785071"/>
            <a:ext cx="194541"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50" idx="6"/>
            <a:endCxn id="43" idx="2"/>
          </p:cNvCxnSpPr>
          <p:nvPr/>
        </p:nvCxnSpPr>
        <p:spPr>
          <a:xfrm flipV="1">
            <a:off x="6469575" y="2793924"/>
            <a:ext cx="261228" cy="663"/>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肘形连接符 164"/>
          <p:cNvCxnSpPr>
            <a:stCxn id="62" idx="2"/>
            <a:endCxn id="56" idx="2"/>
          </p:cNvCxnSpPr>
          <p:nvPr/>
        </p:nvCxnSpPr>
        <p:spPr>
          <a:xfrm rot="10800000">
            <a:off x="7568055" y="2228942"/>
            <a:ext cx="7395" cy="820000"/>
          </a:xfrm>
          <a:prstGeom prst="bentConnector3">
            <a:avLst>
              <a:gd name="adj1" fmla="val 252675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肘形连接符 165"/>
          <p:cNvCxnSpPr>
            <a:stCxn id="56" idx="6"/>
            <a:endCxn id="62" idx="6"/>
          </p:cNvCxnSpPr>
          <p:nvPr/>
        </p:nvCxnSpPr>
        <p:spPr>
          <a:xfrm>
            <a:off x="7920103" y="2228941"/>
            <a:ext cx="7395" cy="820000"/>
          </a:xfrm>
          <a:prstGeom prst="bentConnector3">
            <a:avLst>
              <a:gd name="adj1" fmla="val 252675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8139662" y="2727436"/>
            <a:ext cx="299320"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8783010" y="2736953"/>
            <a:ext cx="348032"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83" idx="2"/>
            <a:endCxn id="75" idx="2"/>
          </p:cNvCxnSpPr>
          <p:nvPr/>
        </p:nvCxnSpPr>
        <p:spPr>
          <a:xfrm rot="10800000" flipH="1">
            <a:off x="9348847" y="2364893"/>
            <a:ext cx="3428" cy="791518"/>
          </a:xfrm>
          <a:prstGeom prst="bentConnector3">
            <a:avLst>
              <a:gd name="adj1" fmla="val -5234715"/>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stCxn id="75" idx="6"/>
            <a:endCxn id="83" idx="6"/>
          </p:cNvCxnSpPr>
          <p:nvPr/>
        </p:nvCxnSpPr>
        <p:spPr>
          <a:xfrm>
            <a:off x="9697466" y="2364893"/>
            <a:ext cx="3427" cy="791518"/>
          </a:xfrm>
          <a:prstGeom prst="bentConnector3">
            <a:avLst>
              <a:gd name="adj1" fmla="val 533711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肘形连接符 170"/>
          <p:cNvCxnSpPr>
            <a:stCxn id="83" idx="4"/>
            <a:endCxn id="92" idx="6"/>
          </p:cNvCxnSpPr>
          <p:nvPr/>
        </p:nvCxnSpPr>
        <p:spPr>
          <a:xfrm rot="5400000">
            <a:off x="7959327" y="2317553"/>
            <a:ext cx="538110" cy="2592975"/>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BAF5B23-00D2-2B4A-A1B3-036B28DD56FE}"/>
              </a:ext>
            </a:extLst>
          </p:cNvPr>
          <p:cNvGrpSpPr/>
          <p:nvPr/>
        </p:nvGrpSpPr>
        <p:grpSpPr>
          <a:xfrm>
            <a:off x="5827735" y="3207602"/>
            <a:ext cx="287501" cy="302549"/>
            <a:chOff x="5827735" y="3207602"/>
            <a:chExt cx="287501" cy="302549"/>
          </a:xfrm>
        </p:grpSpPr>
        <p:sp>
          <p:nvSpPr>
            <p:cNvPr id="173" name="Freeform 289"/>
            <p:cNvSpPr>
              <a:spLocks noEditPoints="1"/>
            </p:cNvSpPr>
            <p:nvPr/>
          </p:nvSpPr>
          <p:spPr bwMode="auto">
            <a:xfrm>
              <a:off x="5827735" y="3291874"/>
              <a:ext cx="287501" cy="218277"/>
            </a:xfrm>
            <a:custGeom>
              <a:avLst/>
              <a:gdLst>
                <a:gd name="T0" fmla="*/ 252 w 252"/>
                <a:gd name="T1" fmla="*/ 141 h 168"/>
                <a:gd name="T2" fmla="*/ 252 w 252"/>
                <a:gd name="T3" fmla="*/ 168 h 168"/>
                <a:gd name="T4" fmla="*/ 0 w 252"/>
                <a:gd name="T5" fmla="*/ 168 h 168"/>
                <a:gd name="T6" fmla="*/ 0 w 252"/>
                <a:gd name="T7" fmla="*/ 141 h 168"/>
                <a:gd name="T8" fmla="*/ 56 w 252"/>
                <a:gd name="T9" fmla="*/ 141 h 168"/>
                <a:gd name="T10" fmla="*/ 83 w 252"/>
                <a:gd name="T11" fmla="*/ 141 h 168"/>
                <a:gd name="T12" fmla="*/ 242 w 252"/>
                <a:gd name="T13" fmla="*/ 141 h 168"/>
                <a:gd name="T14" fmla="*/ 241 w 252"/>
                <a:gd name="T15" fmla="*/ 139 h 168"/>
                <a:gd name="T16" fmla="*/ 241 w 252"/>
                <a:gd name="T17" fmla="*/ 125 h 168"/>
                <a:gd name="T18" fmla="*/ 230 w 252"/>
                <a:gd name="T19" fmla="*/ 125 h 168"/>
                <a:gd name="T20" fmla="*/ 230 w 252"/>
                <a:gd name="T21" fmla="*/ 135 h 168"/>
                <a:gd name="T22" fmla="*/ 160 w 252"/>
                <a:gd name="T23" fmla="*/ 135 h 168"/>
                <a:gd name="T24" fmla="*/ 160 w 252"/>
                <a:gd name="T25" fmla="*/ 0 h 168"/>
                <a:gd name="T26" fmla="*/ 209 w 252"/>
                <a:gd name="T27" fmla="*/ 0 h 168"/>
                <a:gd name="T28" fmla="*/ 230 w 252"/>
                <a:gd name="T29" fmla="*/ 21 h 168"/>
                <a:gd name="T30" fmla="*/ 230 w 252"/>
                <a:gd name="T31" fmla="*/ 117 h 168"/>
                <a:gd name="T32" fmla="*/ 245 w 252"/>
                <a:gd name="T33" fmla="*/ 117 h 168"/>
                <a:gd name="T34" fmla="*/ 245 w 252"/>
                <a:gd name="T35" fmla="*/ 117 h 168"/>
                <a:gd name="T36" fmla="*/ 245 w 252"/>
                <a:gd name="T37" fmla="*/ 117 h 168"/>
                <a:gd name="T38" fmla="*/ 249 w 252"/>
                <a:gd name="T39" fmla="*/ 121 h 168"/>
                <a:gd name="T40" fmla="*/ 249 w 252"/>
                <a:gd name="T41" fmla="*/ 139 h 168"/>
                <a:gd name="T42" fmla="*/ 249 w 252"/>
                <a:gd name="T43" fmla="*/ 141 h 168"/>
                <a:gd name="T44" fmla="*/ 252 w 252"/>
                <a:gd name="T45" fmla="*/ 141 h 168"/>
                <a:gd name="T46" fmla="*/ 214 w 252"/>
                <a:gd name="T47" fmla="*/ 125 h 168"/>
                <a:gd name="T48" fmla="*/ 216 w 252"/>
                <a:gd name="T49" fmla="*/ 104 h 168"/>
                <a:gd name="T50" fmla="*/ 195 w 252"/>
                <a:gd name="T51" fmla="*/ 102 h 168"/>
                <a:gd name="T52" fmla="*/ 193 w 252"/>
                <a:gd name="T53" fmla="*/ 123 h 168"/>
                <a:gd name="T54" fmla="*/ 214 w 252"/>
                <a:gd name="T55" fmla="*/ 1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168">
                  <a:moveTo>
                    <a:pt x="252" y="141"/>
                  </a:moveTo>
                  <a:cubicBezTo>
                    <a:pt x="252" y="168"/>
                    <a:pt x="252" y="168"/>
                    <a:pt x="252" y="168"/>
                  </a:cubicBezTo>
                  <a:cubicBezTo>
                    <a:pt x="0" y="168"/>
                    <a:pt x="0" y="168"/>
                    <a:pt x="0" y="168"/>
                  </a:cubicBezTo>
                  <a:cubicBezTo>
                    <a:pt x="0" y="141"/>
                    <a:pt x="0" y="141"/>
                    <a:pt x="0" y="141"/>
                  </a:cubicBezTo>
                  <a:cubicBezTo>
                    <a:pt x="56" y="141"/>
                    <a:pt x="56" y="141"/>
                    <a:pt x="56" y="141"/>
                  </a:cubicBezTo>
                  <a:cubicBezTo>
                    <a:pt x="83" y="141"/>
                    <a:pt x="83" y="141"/>
                    <a:pt x="83" y="141"/>
                  </a:cubicBezTo>
                  <a:cubicBezTo>
                    <a:pt x="242" y="141"/>
                    <a:pt x="242" y="141"/>
                    <a:pt x="242" y="141"/>
                  </a:cubicBezTo>
                  <a:cubicBezTo>
                    <a:pt x="241" y="140"/>
                    <a:pt x="241" y="140"/>
                    <a:pt x="241" y="139"/>
                  </a:cubicBezTo>
                  <a:cubicBezTo>
                    <a:pt x="241" y="125"/>
                    <a:pt x="241" y="125"/>
                    <a:pt x="241" y="125"/>
                  </a:cubicBezTo>
                  <a:cubicBezTo>
                    <a:pt x="230" y="125"/>
                    <a:pt x="230" y="125"/>
                    <a:pt x="230" y="125"/>
                  </a:cubicBezTo>
                  <a:cubicBezTo>
                    <a:pt x="230" y="135"/>
                    <a:pt x="230" y="135"/>
                    <a:pt x="230" y="135"/>
                  </a:cubicBezTo>
                  <a:cubicBezTo>
                    <a:pt x="160" y="135"/>
                    <a:pt x="160" y="135"/>
                    <a:pt x="160" y="135"/>
                  </a:cubicBezTo>
                  <a:cubicBezTo>
                    <a:pt x="160" y="0"/>
                    <a:pt x="160" y="0"/>
                    <a:pt x="160" y="0"/>
                  </a:cubicBezTo>
                  <a:cubicBezTo>
                    <a:pt x="209" y="0"/>
                    <a:pt x="209" y="0"/>
                    <a:pt x="209" y="0"/>
                  </a:cubicBezTo>
                  <a:cubicBezTo>
                    <a:pt x="221" y="0"/>
                    <a:pt x="230" y="9"/>
                    <a:pt x="230" y="21"/>
                  </a:cubicBezTo>
                  <a:cubicBezTo>
                    <a:pt x="230" y="117"/>
                    <a:pt x="230" y="117"/>
                    <a:pt x="230" y="117"/>
                  </a:cubicBezTo>
                  <a:cubicBezTo>
                    <a:pt x="245" y="117"/>
                    <a:pt x="245" y="117"/>
                    <a:pt x="245" y="117"/>
                  </a:cubicBezTo>
                  <a:cubicBezTo>
                    <a:pt x="245" y="117"/>
                    <a:pt x="245" y="117"/>
                    <a:pt x="245" y="117"/>
                  </a:cubicBezTo>
                  <a:cubicBezTo>
                    <a:pt x="245" y="117"/>
                    <a:pt x="245" y="117"/>
                    <a:pt x="245" y="117"/>
                  </a:cubicBezTo>
                  <a:cubicBezTo>
                    <a:pt x="248" y="117"/>
                    <a:pt x="249" y="119"/>
                    <a:pt x="249" y="121"/>
                  </a:cubicBezTo>
                  <a:cubicBezTo>
                    <a:pt x="249" y="139"/>
                    <a:pt x="249" y="139"/>
                    <a:pt x="249" y="139"/>
                  </a:cubicBezTo>
                  <a:cubicBezTo>
                    <a:pt x="249" y="140"/>
                    <a:pt x="249" y="140"/>
                    <a:pt x="249" y="141"/>
                  </a:cubicBezTo>
                  <a:lnTo>
                    <a:pt x="252" y="141"/>
                  </a:lnTo>
                  <a:close/>
                  <a:moveTo>
                    <a:pt x="214" y="125"/>
                  </a:moveTo>
                  <a:cubicBezTo>
                    <a:pt x="220" y="120"/>
                    <a:pt x="221" y="110"/>
                    <a:pt x="216" y="104"/>
                  </a:cubicBezTo>
                  <a:cubicBezTo>
                    <a:pt x="211" y="98"/>
                    <a:pt x="201" y="97"/>
                    <a:pt x="195" y="102"/>
                  </a:cubicBezTo>
                  <a:cubicBezTo>
                    <a:pt x="189" y="108"/>
                    <a:pt x="188" y="117"/>
                    <a:pt x="193" y="123"/>
                  </a:cubicBezTo>
                  <a:cubicBezTo>
                    <a:pt x="198" y="130"/>
                    <a:pt x="208" y="130"/>
                    <a:pt x="214" y="12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4" name="Freeform 290"/>
            <p:cNvSpPr>
              <a:spLocks/>
            </p:cNvSpPr>
            <p:nvPr/>
          </p:nvSpPr>
          <p:spPr bwMode="auto">
            <a:xfrm>
              <a:off x="6051414" y="3429333"/>
              <a:ext cx="19451" cy="20723"/>
            </a:xfrm>
            <a:custGeom>
              <a:avLst/>
              <a:gdLst>
                <a:gd name="T0" fmla="*/ 16 w 17"/>
                <a:gd name="T1" fmla="*/ 1 h 16"/>
                <a:gd name="T2" fmla="*/ 17 w 17"/>
                <a:gd name="T3" fmla="*/ 3 h 16"/>
                <a:gd name="T4" fmla="*/ 16 w 17"/>
                <a:gd name="T5" fmla="*/ 5 h 16"/>
                <a:gd name="T6" fmla="*/ 5 w 17"/>
                <a:gd name="T7" fmla="*/ 15 h 16"/>
                <a:gd name="T8" fmla="*/ 1 w 17"/>
                <a:gd name="T9" fmla="*/ 14 h 16"/>
                <a:gd name="T10" fmla="*/ 0 w 17"/>
                <a:gd name="T11" fmla="*/ 12 h 16"/>
                <a:gd name="T12" fmla="*/ 1 w 17"/>
                <a:gd name="T13" fmla="*/ 10 h 16"/>
                <a:gd name="T14" fmla="*/ 12 w 17"/>
                <a:gd name="T15" fmla="*/ 1 h 16"/>
                <a:gd name="T16" fmla="*/ 16 w 17"/>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16" y="1"/>
                  </a:moveTo>
                  <a:cubicBezTo>
                    <a:pt x="17" y="2"/>
                    <a:pt x="17" y="2"/>
                    <a:pt x="17" y="3"/>
                  </a:cubicBezTo>
                  <a:cubicBezTo>
                    <a:pt x="17" y="4"/>
                    <a:pt x="17" y="5"/>
                    <a:pt x="16" y="5"/>
                  </a:cubicBezTo>
                  <a:cubicBezTo>
                    <a:pt x="5" y="15"/>
                    <a:pt x="5" y="15"/>
                    <a:pt x="5" y="15"/>
                  </a:cubicBezTo>
                  <a:cubicBezTo>
                    <a:pt x="4" y="16"/>
                    <a:pt x="2" y="16"/>
                    <a:pt x="1" y="14"/>
                  </a:cubicBezTo>
                  <a:cubicBezTo>
                    <a:pt x="0" y="14"/>
                    <a:pt x="0" y="13"/>
                    <a:pt x="0" y="12"/>
                  </a:cubicBezTo>
                  <a:cubicBezTo>
                    <a:pt x="0" y="12"/>
                    <a:pt x="0" y="11"/>
                    <a:pt x="1" y="10"/>
                  </a:cubicBezTo>
                  <a:cubicBezTo>
                    <a:pt x="12" y="1"/>
                    <a:pt x="12" y="1"/>
                    <a:pt x="12" y="1"/>
                  </a:cubicBezTo>
                  <a:cubicBezTo>
                    <a:pt x="13" y="0"/>
                    <a:pt x="15" y="0"/>
                    <a:pt x="16" y="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5" name="Freeform 291"/>
            <p:cNvSpPr>
              <a:spLocks/>
            </p:cNvSpPr>
            <p:nvPr/>
          </p:nvSpPr>
          <p:spPr bwMode="auto">
            <a:xfrm>
              <a:off x="5935928" y="3229015"/>
              <a:ext cx="62606" cy="237618"/>
            </a:xfrm>
            <a:custGeom>
              <a:avLst/>
              <a:gdLst>
                <a:gd name="T0" fmla="*/ 55 w 55"/>
                <a:gd name="T1" fmla="*/ 21 h 183"/>
                <a:gd name="T2" fmla="*/ 55 w 55"/>
                <a:gd name="T3" fmla="*/ 183 h 183"/>
                <a:gd name="T4" fmla="*/ 0 w 55"/>
                <a:gd name="T5" fmla="*/ 183 h 183"/>
                <a:gd name="T6" fmla="*/ 0 w 55"/>
                <a:gd name="T7" fmla="*/ 0 h 183"/>
                <a:gd name="T8" fmla="*/ 34 w 55"/>
                <a:gd name="T9" fmla="*/ 0 h 183"/>
                <a:gd name="T10" fmla="*/ 55 w 55"/>
                <a:gd name="T11" fmla="*/ 21 h 183"/>
              </a:gdLst>
              <a:ahLst/>
              <a:cxnLst>
                <a:cxn ang="0">
                  <a:pos x="T0" y="T1"/>
                </a:cxn>
                <a:cxn ang="0">
                  <a:pos x="T2" y="T3"/>
                </a:cxn>
                <a:cxn ang="0">
                  <a:pos x="T4" y="T5"/>
                </a:cxn>
                <a:cxn ang="0">
                  <a:pos x="T6" y="T7"/>
                </a:cxn>
                <a:cxn ang="0">
                  <a:pos x="T8" y="T9"/>
                </a:cxn>
                <a:cxn ang="0">
                  <a:pos x="T10" y="T11"/>
                </a:cxn>
              </a:cxnLst>
              <a:rect l="0" t="0" r="r" b="b"/>
              <a:pathLst>
                <a:path w="55" h="183">
                  <a:moveTo>
                    <a:pt x="55" y="21"/>
                  </a:moveTo>
                  <a:cubicBezTo>
                    <a:pt x="55" y="183"/>
                    <a:pt x="55" y="183"/>
                    <a:pt x="55" y="183"/>
                  </a:cubicBezTo>
                  <a:cubicBezTo>
                    <a:pt x="0" y="183"/>
                    <a:pt x="0" y="183"/>
                    <a:pt x="0" y="183"/>
                  </a:cubicBezTo>
                  <a:cubicBezTo>
                    <a:pt x="0" y="0"/>
                    <a:pt x="0" y="0"/>
                    <a:pt x="0" y="0"/>
                  </a:cubicBezTo>
                  <a:cubicBezTo>
                    <a:pt x="34" y="0"/>
                    <a:pt x="34" y="0"/>
                    <a:pt x="34" y="0"/>
                  </a:cubicBezTo>
                  <a:cubicBezTo>
                    <a:pt x="46" y="0"/>
                    <a:pt x="55" y="9"/>
                    <a:pt x="55" y="2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6" name="Freeform 292"/>
            <p:cNvSpPr>
              <a:spLocks noEditPoints="1"/>
            </p:cNvSpPr>
            <p:nvPr/>
          </p:nvSpPr>
          <p:spPr bwMode="auto">
            <a:xfrm>
              <a:off x="5886694" y="3207602"/>
              <a:ext cx="40117" cy="261795"/>
            </a:xfrm>
            <a:custGeom>
              <a:avLst/>
              <a:gdLst>
                <a:gd name="T0" fmla="*/ 35 w 35"/>
                <a:gd name="T1" fmla="*/ 4 h 202"/>
                <a:gd name="T2" fmla="*/ 35 w 35"/>
                <a:gd name="T3" fmla="*/ 199 h 202"/>
                <a:gd name="T4" fmla="*/ 31 w 35"/>
                <a:gd name="T5" fmla="*/ 202 h 202"/>
                <a:gd name="T6" fmla="*/ 27 w 35"/>
                <a:gd name="T7" fmla="*/ 199 h 202"/>
                <a:gd name="T8" fmla="*/ 27 w 35"/>
                <a:gd name="T9" fmla="*/ 192 h 202"/>
                <a:gd name="T10" fmla="*/ 7 w 35"/>
                <a:gd name="T11" fmla="*/ 192 h 202"/>
                <a:gd name="T12" fmla="*/ 7 w 35"/>
                <a:gd name="T13" fmla="*/ 199 h 202"/>
                <a:gd name="T14" fmla="*/ 4 w 35"/>
                <a:gd name="T15" fmla="*/ 202 h 202"/>
                <a:gd name="T16" fmla="*/ 0 w 35"/>
                <a:gd name="T17" fmla="*/ 199 h 202"/>
                <a:gd name="T18" fmla="*/ 0 w 35"/>
                <a:gd name="T19" fmla="*/ 4 h 202"/>
                <a:gd name="T20" fmla="*/ 4 w 35"/>
                <a:gd name="T21" fmla="*/ 0 h 202"/>
                <a:gd name="T22" fmla="*/ 7 w 35"/>
                <a:gd name="T23" fmla="*/ 4 h 202"/>
                <a:gd name="T24" fmla="*/ 7 w 35"/>
                <a:gd name="T25" fmla="*/ 14 h 202"/>
                <a:gd name="T26" fmla="*/ 27 w 35"/>
                <a:gd name="T27" fmla="*/ 14 h 202"/>
                <a:gd name="T28" fmla="*/ 27 w 35"/>
                <a:gd name="T29" fmla="*/ 4 h 202"/>
                <a:gd name="T30" fmla="*/ 31 w 35"/>
                <a:gd name="T31" fmla="*/ 0 h 202"/>
                <a:gd name="T32" fmla="*/ 35 w 35"/>
                <a:gd name="T33" fmla="*/ 4 h 202"/>
                <a:gd name="T34" fmla="*/ 27 w 35"/>
                <a:gd name="T35" fmla="*/ 186 h 202"/>
                <a:gd name="T36" fmla="*/ 27 w 35"/>
                <a:gd name="T37" fmla="*/ 173 h 202"/>
                <a:gd name="T38" fmla="*/ 7 w 35"/>
                <a:gd name="T39" fmla="*/ 173 h 202"/>
                <a:gd name="T40" fmla="*/ 7 w 35"/>
                <a:gd name="T41" fmla="*/ 186 h 202"/>
                <a:gd name="T42" fmla="*/ 27 w 35"/>
                <a:gd name="T43" fmla="*/ 186 h 202"/>
                <a:gd name="T44" fmla="*/ 27 w 35"/>
                <a:gd name="T45" fmla="*/ 167 h 202"/>
                <a:gd name="T46" fmla="*/ 27 w 35"/>
                <a:gd name="T47" fmla="*/ 153 h 202"/>
                <a:gd name="T48" fmla="*/ 7 w 35"/>
                <a:gd name="T49" fmla="*/ 153 h 202"/>
                <a:gd name="T50" fmla="*/ 7 w 35"/>
                <a:gd name="T51" fmla="*/ 167 h 202"/>
                <a:gd name="T52" fmla="*/ 27 w 35"/>
                <a:gd name="T53" fmla="*/ 167 h 202"/>
                <a:gd name="T54" fmla="*/ 27 w 35"/>
                <a:gd name="T55" fmla="*/ 147 h 202"/>
                <a:gd name="T56" fmla="*/ 27 w 35"/>
                <a:gd name="T57" fmla="*/ 134 h 202"/>
                <a:gd name="T58" fmla="*/ 7 w 35"/>
                <a:gd name="T59" fmla="*/ 134 h 202"/>
                <a:gd name="T60" fmla="*/ 7 w 35"/>
                <a:gd name="T61" fmla="*/ 147 h 202"/>
                <a:gd name="T62" fmla="*/ 27 w 35"/>
                <a:gd name="T63" fmla="*/ 147 h 202"/>
                <a:gd name="T64" fmla="*/ 27 w 35"/>
                <a:gd name="T65" fmla="*/ 128 h 202"/>
                <a:gd name="T66" fmla="*/ 27 w 35"/>
                <a:gd name="T67" fmla="*/ 115 h 202"/>
                <a:gd name="T68" fmla="*/ 7 w 35"/>
                <a:gd name="T69" fmla="*/ 115 h 202"/>
                <a:gd name="T70" fmla="*/ 7 w 35"/>
                <a:gd name="T71" fmla="*/ 128 h 202"/>
                <a:gd name="T72" fmla="*/ 27 w 35"/>
                <a:gd name="T73" fmla="*/ 128 h 202"/>
                <a:gd name="T74" fmla="*/ 27 w 35"/>
                <a:gd name="T75" fmla="*/ 109 h 202"/>
                <a:gd name="T76" fmla="*/ 27 w 35"/>
                <a:gd name="T77" fmla="*/ 96 h 202"/>
                <a:gd name="T78" fmla="*/ 7 w 35"/>
                <a:gd name="T79" fmla="*/ 96 h 202"/>
                <a:gd name="T80" fmla="*/ 7 w 35"/>
                <a:gd name="T81" fmla="*/ 109 h 202"/>
                <a:gd name="T82" fmla="*/ 27 w 35"/>
                <a:gd name="T83" fmla="*/ 109 h 202"/>
                <a:gd name="T84" fmla="*/ 27 w 35"/>
                <a:gd name="T85" fmla="*/ 89 h 202"/>
                <a:gd name="T86" fmla="*/ 27 w 35"/>
                <a:gd name="T87" fmla="*/ 77 h 202"/>
                <a:gd name="T88" fmla="*/ 7 w 35"/>
                <a:gd name="T89" fmla="*/ 77 h 202"/>
                <a:gd name="T90" fmla="*/ 7 w 35"/>
                <a:gd name="T91" fmla="*/ 89 h 202"/>
                <a:gd name="T92" fmla="*/ 27 w 35"/>
                <a:gd name="T93" fmla="*/ 89 h 202"/>
                <a:gd name="T94" fmla="*/ 27 w 35"/>
                <a:gd name="T95" fmla="*/ 71 h 202"/>
                <a:gd name="T96" fmla="*/ 27 w 35"/>
                <a:gd name="T97" fmla="*/ 58 h 202"/>
                <a:gd name="T98" fmla="*/ 7 w 35"/>
                <a:gd name="T99" fmla="*/ 58 h 202"/>
                <a:gd name="T100" fmla="*/ 7 w 35"/>
                <a:gd name="T101" fmla="*/ 71 h 202"/>
                <a:gd name="T102" fmla="*/ 27 w 35"/>
                <a:gd name="T103" fmla="*/ 71 h 202"/>
                <a:gd name="T104" fmla="*/ 27 w 35"/>
                <a:gd name="T105" fmla="*/ 52 h 202"/>
                <a:gd name="T106" fmla="*/ 27 w 35"/>
                <a:gd name="T107" fmla="*/ 39 h 202"/>
                <a:gd name="T108" fmla="*/ 7 w 35"/>
                <a:gd name="T109" fmla="*/ 39 h 202"/>
                <a:gd name="T110" fmla="*/ 7 w 35"/>
                <a:gd name="T111" fmla="*/ 52 h 202"/>
                <a:gd name="T112" fmla="*/ 27 w 35"/>
                <a:gd name="T113" fmla="*/ 52 h 202"/>
                <a:gd name="T114" fmla="*/ 27 w 35"/>
                <a:gd name="T115" fmla="*/ 33 h 202"/>
                <a:gd name="T116" fmla="*/ 27 w 35"/>
                <a:gd name="T117" fmla="*/ 20 h 202"/>
                <a:gd name="T118" fmla="*/ 7 w 35"/>
                <a:gd name="T119" fmla="*/ 20 h 202"/>
                <a:gd name="T120" fmla="*/ 7 w 35"/>
                <a:gd name="T121" fmla="*/ 33 h 202"/>
                <a:gd name="T122" fmla="*/ 27 w 35"/>
                <a:gd name="T123" fmla="*/ 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02">
                  <a:moveTo>
                    <a:pt x="35" y="4"/>
                  </a:moveTo>
                  <a:cubicBezTo>
                    <a:pt x="35" y="199"/>
                    <a:pt x="35" y="199"/>
                    <a:pt x="35" y="199"/>
                  </a:cubicBezTo>
                  <a:cubicBezTo>
                    <a:pt x="35" y="201"/>
                    <a:pt x="33" y="202"/>
                    <a:pt x="31" y="202"/>
                  </a:cubicBezTo>
                  <a:cubicBezTo>
                    <a:pt x="29" y="202"/>
                    <a:pt x="27" y="201"/>
                    <a:pt x="27" y="199"/>
                  </a:cubicBezTo>
                  <a:cubicBezTo>
                    <a:pt x="27" y="192"/>
                    <a:pt x="27" y="192"/>
                    <a:pt x="27" y="192"/>
                  </a:cubicBezTo>
                  <a:cubicBezTo>
                    <a:pt x="7" y="192"/>
                    <a:pt x="7" y="192"/>
                    <a:pt x="7" y="192"/>
                  </a:cubicBezTo>
                  <a:cubicBezTo>
                    <a:pt x="7" y="199"/>
                    <a:pt x="7" y="199"/>
                    <a:pt x="7" y="199"/>
                  </a:cubicBezTo>
                  <a:cubicBezTo>
                    <a:pt x="7" y="201"/>
                    <a:pt x="6" y="202"/>
                    <a:pt x="4" y="202"/>
                  </a:cubicBezTo>
                  <a:cubicBezTo>
                    <a:pt x="1" y="202"/>
                    <a:pt x="0" y="201"/>
                    <a:pt x="0" y="199"/>
                  </a:cubicBezTo>
                  <a:cubicBezTo>
                    <a:pt x="0" y="4"/>
                    <a:pt x="0" y="4"/>
                    <a:pt x="0" y="4"/>
                  </a:cubicBezTo>
                  <a:cubicBezTo>
                    <a:pt x="0" y="2"/>
                    <a:pt x="1" y="0"/>
                    <a:pt x="4" y="0"/>
                  </a:cubicBezTo>
                  <a:cubicBezTo>
                    <a:pt x="6" y="0"/>
                    <a:pt x="7" y="2"/>
                    <a:pt x="7" y="4"/>
                  </a:cubicBezTo>
                  <a:cubicBezTo>
                    <a:pt x="7" y="14"/>
                    <a:pt x="7" y="14"/>
                    <a:pt x="7" y="14"/>
                  </a:cubicBezTo>
                  <a:cubicBezTo>
                    <a:pt x="27" y="14"/>
                    <a:pt x="27" y="14"/>
                    <a:pt x="27" y="14"/>
                  </a:cubicBezTo>
                  <a:cubicBezTo>
                    <a:pt x="27" y="4"/>
                    <a:pt x="27" y="4"/>
                    <a:pt x="27" y="4"/>
                  </a:cubicBezTo>
                  <a:cubicBezTo>
                    <a:pt x="27" y="2"/>
                    <a:pt x="29" y="0"/>
                    <a:pt x="31" y="0"/>
                  </a:cubicBezTo>
                  <a:cubicBezTo>
                    <a:pt x="33" y="0"/>
                    <a:pt x="35" y="2"/>
                    <a:pt x="35" y="4"/>
                  </a:cubicBezTo>
                  <a:close/>
                  <a:moveTo>
                    <a:pt x="27" y="186"/>
                  </a:moveTo>
                  <a:cubicBezTo>
                    <a:pt x="27" y="173"/>
                    <a:pt x="27" y="173"/>
                    <a:pt x="27" y="173"/>
                  </a:cubicBezTo>
                  <a:cubicBezTo>
                    <a:pt x="7" y="173"/>
                    <a:pt x="7" y="173"/>
                    <a:pt x="7" y="173"/>
                  </a:cubicBezTo>
                  <a:cubicBezTo>
                    <a:pt x="7" y="186"/>
                    <a:pt x="7" y="186"/>
                    <a:pt x="7" y="186"/>
                  </a:cubicBezTo>
                  <a:lnTo>
                    <a:pt x="27" y="186"/>
                  </a:lnTo>
                  <a:close/>
                  <a:moveTo>
                    <a:pt x="27" y="167"/>
                  </a:moveTo>
                  <a:cubicBezTo>
                    <a:pt x="27" y="153"/>
                    <a:pt x="27" y="153"/>
                    <a:pt x="27" y="153"/>
                  </a:cubicBezTo>
                  <a:cubicBezTo>
                    <a:pt x="7" y="153"/>
                    <a:pt x="7" y="153"/>
                    <a:pt x="7" y="153"/>
                  </a:cubicBezTo>
                  <a:cubicBezTo>
                    <a:pt x="7" y="167"/>
                    <a:pt x="7" y="167"/>
                    <a:pt x="7" y="167"/>
                  </a:cubicBezTo>
                  <a:lnTo>
                    <a:pt x="27" y="167"/>
                  </a:lnTo>
                  <a:close/>
                  <a:moveTo>
                    <a:pt x="27" y="147"/>
                  </a:moveTo>
                  <a:cubicBezTo>
                    <a:pt x="27" y="134"/>
                    <a:pt x="27" y="134"/>
                    <a:pt x="27" y="134"/>
                  </a:cubicBezTo>
                  <a:cubicBezTo>
                    <a:pt x="7" y="134"/>
                    <a:pt x="7" y="134"/>
                    <a:pt x="7" y="134"/>
                  </a:cubicBezTo>
                  <a:cubicBezTo>
                    <a:pt x="7" y="147"/>
                    <a:pt x="7" y="147"/>
                    <a:pt x="7" y="147"/>
                  </a:cubicBezTo>
                  <a:lnTo>
                    <a:pt x="27" y="147"/>
                  </a:lnTo>
                  <a:close/>
                  <a:moveTo>
                    <a:pt x="27" y="128"/>
                  </a:moveTo>
                  <a:cubicBezTo>
                    <a:pt x="27" y="115"/>
                    <a:pt x="27" y="115"/>
                    <a:pt x="27" y="115"/>
                  </a:cubicBezTo>
                  <a:cubicBezTo>
                    <a:pt x="7" y="115"/>
                    <a:pt x="7" y="115"/>
                    <a:pt x="7" y="115"/>
                  </a:cubicBezTo>
                  <a:cubicBezTo>
                    <a:pt x="7" y="128"/>
                    <a:pt x="7" y="128"/>
                    <a:pt x="7" y="128"/>
                  </a:cubicBezTo>
                  <a:lnTo>
                    <a:pt x="27" y="128"/>
                  </a:lnTo>
                  <a:close/>
                  <a:moveTo>
                    <a:pt x="27" y="109"/>
                  </a:moveTo>
                  <a:cubicBezTo>
                    <a:pt x="27" y="96"/>
                    <a:pt x="27" y="96"/>
                    <a:pt x="27" y="96"/>
                  </a:cubicBezTo>
                  <a:cubicBezTo>
                    <a:pt x="7" y="96"/>
                    <a:pt x="7" y="96"/>
                    <a:pt x="7" y="96"/>
                  </a:cubicBezTo>
                  <a:cubicBezTo>
                    <a:pt x="7" y="109"/>
                    <a:pt x="7" y="109"/>
                    <a:pt x="7" y="109"/>
                  </a:cubicBezTo>
                  <a:lnTo>
                    <a:pt x="27" y="109"/>
                  </a:lnTo>
                  <a:close/>
                  <a:moveTo>
                    <a:pt x="27" y="89"/>
                  </a:moveTo>
                  <a:cubicBezTo>
                    <a:pt x="27" y="77"/>
                    <a:pt x="27" y="77"/>
                    <a:pt x="27" y="77"/>
                  </a:cubicBezTo>
                  <a:cubicBezTo>
                    <a:pt x="7" y="77"/>
                    <a:pt x="7" y="77"/>
                    <a:pt x="7" y="77"/>
                  </a:cubicBezTo>
                  <a:cubicBezTo>
                    <a:pt x="7" y="89"/>
                    <a:pt x="7" y="89"/>
                    <a:pt x="7" y="89"/>
                  </a:cubicBezTo>
                  <a:lnTo>
                    <a:pt x="27" y="89"/>
                  </a:lnTo>
                  <a:close/>
                  <a:moveTo>
                    <a:pt x="27" y="71"/>
                  </a:moveTo>
                  <a:cubicBezTo>
                    <a:pt x="27" y="58"/>
                    <a:pt x="27" y="58"/>
                    <a:pt x="27" y="58"/>
                  </a:cubicBezTo>
                  <a:cubicBezTo>
                    <a:pt x="7" y="58"/>
                    <a:pt x="7" y="58"/>
                    <a:pt x="7" y="58"/>
                  </a:cubicBezTo>
                  <a:cubicBezTo>
                    <a:pt x="7" y="71"/>
                    <a:pt x="7" y="71"/>
                    <a:pt x="7" y="71"/>
                  </a:cubicBezTo>
                  <a:lnTo>
                    <a:pt x="27" y="71"/>
                  </a:lnTo>
                  <a:close/>
                  <a:moveTo>
                    <a:pt x="27" y="52"/>
                  </a:moveTo>
                  <a:cubicBezTo>
                    <a:pt x="27" y="39"/>
                    <a:pt x="27" y="39"/>
                    <a:pt x="27" y="39"/>
                  </a:cubicBezTo>
                  <a:cubicBezTo>
                    <a:pt x="7" y="39"/>
                    <a:pt x="7" y="39"/>
                    <a:pt x="7" y="39"/>
                  </a:cubicBezTo>
                  <a:cubicBezTo>
                    <a:pt x="7" y="52"/>
                    <a:pt x="7" y="52"/>
                    <a:pt x="7" y="52"/>
                  </a:cubicBezTo>
                  <a:lnTo>
                    <a:pt x="27" y="52"/>
                  </a:lnTo>
                  <a:close/>
                  <a:moveTo>
                    <a:pt x="27" y="33"/>
                  </a:moveTo>
                  <a:cubicBezTo>
                    <a:pt x="27" y="20"/>
                    <a:pt x="27" y="20"/>
                    <a:pt x="27" y="20"/>
                  </a:cubicBezTo>
                  <a:cubicBezTo>
                    <a:pt x="7" y="20"/>
                    <a:pt x="7" y="20"/>
                    <a:pt x="7" y="20"/>
                  </a:cubicBezTo>
                  <a:cubicBezTo>
                    <a:pt x="7" y="33"/>
                    <a:pt x="7" y="33"/>
                    <a:pt x="7" y="33"/>
                  </a:cubicBezTo>
                  <a:lnTo>
                    <a:pt x="27" y="33"/>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77" name="Freeform 293"/>
            <p:cNvSpPr>
              <a:spLocks/>
            </p:cNvSpPr>
            <p:nvPr/>
          </p:nvSpPr>
          <p:spPr bwMode="auto">
            <a:xfrm>
              <a:off x="5843538" y="3229015"/>
              <a:ext cx="31607" cy="237618"/>
            </a:xfrm>
            <a:custGeom>
              <a:avLst/>
              <a:gdLst>
                <a:gd name="T0" fmla="*/ 28 w 28"/>
                <a:gd name="T1" fmla="*/ 0 h 183"/>
                <a:gd name="T2" fmla="*/ 28 w 28"/>
                <a:gd name="T3" fmla="*/ 183 h 183"/>
                <a:gd name="T4" fmla="*/ 0 w 28"/>
                <a:gd name="T5" fmla="*/ 183 h 183"/>
                <a:gd name="T6" fmla="*/ 0 w 28"/>
                <a:gd name="T7" fmla="*/ 21 h 183"/>
                <a:gd name="T8" fmla="*/ 21 w 28"/>
                <a:gd name="T9" fmla="*/ 0 h 183"/>
                <a:gd name="T10" fmla="*/ 28 w 28"/>
                <a:gd name="T11" fmla="*/ 0 h 183"/>
              </a:gdLst>
              <a:ahLst/>
              <a:cxnLst>
                <a:cxn ang="0">
                  <a:pos x="T0" y="T1"/>
                </a:cxn>
                <a:cxn ang="0">
                  <a:pos x="T2" y="T3"/>
                </a:cxn>
                <a:cxn ang="0">
                  <a:pos x="T4" y="T5"/>
                </a:cxn>
                <a:cxn ang="0">
                  <a:pos x="T6" y="T7"/>
                </a:cxn>
                <a:cxn ang="0">
                  <a:pos x="T8" y="T9"/>
                </a:cxn>
                <a:cxn ang="0">
                  <a:pos x="T10" y="T11"/>
                </a:cxn>
              </a:cxnLst>
              <a:rect l="0" t="0" r="r" b="b"/>
              <a:pathLst>
                <a:path w="28" h="183">
                  <a:moveTo>
                    <a:pt x="28" y="0"/>
                  </a:moveTo>
                  <a:cubicBezTo>
                    <a:pt x="28" y="183"/>
                    <a:pt x="28" y="183"/>
                    <a:pt x="28" y="183"/>
                  </a:cubicBezTo>
                  <a:cubicBezTo>
                    <a:pt x="0" y="183"/>
                    <a:pt x="0" y="183"/>
                    <a:pt x="0" y="183"/>
                  </a:cubicBezTo>
                  <a:cubicBezTo>
                    <a:pt x="0" y="21"/>
                    <a:pt x="0" y="21"/>
                    <a:pt x="0" y="21"/>
                  </a:cubicBezTo>
                  <a:cubicBezTo>
                    <a:pt x="0" y="9"/>
                    <a:pt x="9" y="0"/>
                    <a:pt x="21" y="0"/>
                  </a:cubicBezTo>
                  <a:lnTo>
                    <a:pt x="28"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grpSp>
        <p:nvGrpSpPr>
          <p:cNvPr id="13" name="Group 12">
            <a:extLst>
              <a:ext uri="{FF2B5EF4-FFF2-40B4-BE49-F238E27FC236}">
                <a16:creationId xmlns:a16="http://schemas.microsoft.com/office/drawing/2014/main" id="{B39EA0CD-FA7C-C54D-990B-95BC5F3FA97B}"/>
              </a:ext>
            </a:extLst>
          </p:cNvPr>
          <p:cNvGrpSpPr/>
          <p:nvPr/>
        </p:nvGrpSpPr>
        <p:grpSpPr>
          <a:xfrm>
            <a:off x="6228751" y="3708617"/>
            <a:ext cx="352046" cy="377151"/>
            <a:chOff x="6228751" y="3708617"/>
            <a:chExt cx="352046" cy="377151"/>
          </a:xfrm>
        </p:grpSpPr>
        <p:sp>
          <p:nvSpPr>
            <p:cNvPr id="179" name="Oval 11"/>
            <p:cNvSpPr>
              <a:spLocks noChangeArrowheads="1"/>
            </p:cNvSpPr>
            <p:nvPr/>
          </p:nvSpPr>
          <p:spPr bwMode="auto">
            <a:xfrm>
              <a:off x="6228751" y="3708617"/>
              <a:ext cx="352046" cy="377151"/>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0" name="Freeform 12"/>
            <p:cNvSpPr>
              <a:spLocks/>
            </p:cNvSpPr>
            <p:nvPr/>
          </p:nvSpPr>
          <p:spPr bwMode="auto">
            <a:xfrm>
              <a:off x="6386531" y="3888212"/>
              <a:ext cx="33528" cy="85573"/>
            </a:xfrm>
            <a:custGeom>
              <a:avLst/>
              <a:gdLst>
                <a:gd name="T0" fmla="*/ 0 w 34"/>
                <a:gd name="T1" fmla="*/ 31 h 81"/>
                <a:gd name="T2" fmla="*/ 10 w 34"/>
                <a:gd name="T3" fmla="*/ 0 h 81"/>
                <a:gd name="T4" fmla="*/ 17 w 34"/>
                <a:gd name="T5" fmla="*/ 0 h 81"/>
                <a:gd name="T6" fmla="*/ 24 w 34"/>
                <a:gd name="T7" fmla="*/ 0 h 81"/>
                <a:gd name="T8" fmla="*/ 34 w 34"/>
                <a:gd name="T9" fmla="*/ 31 h 81"/>
                <a:gd name="T10" fmla="*/ 17 w 34"/>
                <a:gd name="T11" fmla="*/ 81 h 81"/>
                <a:gd name="T12" fmla="*/ 0 w 34"/>
                <a:gd name="T13" fmla="*/ 3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0" y="31"/>
                  </a:moveTo>
                  <a:lnTo>
                    <a:pt x="10" y="0"/>
                  </a:lnTo>
                  <a:lnTo>
                    <a:pt x="17" y="0"/>
                  </a:lnTo>
                  <a:lnTo>
                    <a:pt x="24" y="0"/>
                  </a:lnTo>
                  <a:lnTo>
                    <a:pt x="34" y="31"/>
                  </a:lnTo>
                  <a:lnTo>
                    <a:pt x="17" y="81"/>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1" name="Freeform 13"/>
            <p:cNvSpPr>
              <a:spLocks/>
            </p:cNvSpPr>
            <p:nvPr/>
          </p:nvSpPr>
          <p:spPr bwMode="auto">
            <a:xfrm>
              <a:off x="6356947" y="3758270"/>
              <a:ext cx="92695" cy="113040"/>
            </a:xfrm>
            <a:custGeom>
              <a:avLst/>
              <a:gdLst>
                <a:gd name="T0" fmla="*/ 20 w 40"/>
                <a:gd name="T1" fmla="*/ 45 h 45"/>
                <a:gd name="T2" fmla="*/ 4 w 40"/>
                <a:gd name="T3" fmla="*/ 29 h 45"/>
                <a:gd name="T4" fmla="*/ 1 w 40"/>
                <a:gd name="T5" fmla="*/ 24 h 45"/>
                <a:gd name="T6" fmla="*/ 3 w 40"/>
                <a:gd name="T7" fmla="*/ 19 h 45"/>
                <a:gd name="T8" fmla="*/ 20 w 40"/>
                <a:gd name="T9" fmla="*/ 0 h 45"/>
                <a:gd name="T10" fmla="*/ 37 w 40"/>
                <a:gd name="T11" fmla="*/ 19 h 45"/>
                <a:gd name="T12" fmla="*/ 39 w 40"/>
                <a:gd name="T13" fmla="*/ 24 h 45"/>
                <a:gd name="T14" fmla="*/ 36 w 40"/>
                <a:gd name="T15" fmla="*/ 29 h 45"/>
                <a:gd name="T16" fmla="*/ 20 w 40"/>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5">
                  <a:moveTo>
                    <a:pt x="20" y="45"/>
                  </a:moveTo>
                  <a:cubicBezTo>
                    <a:pt x="15" y="45"/>
                    <a:pt x="7" y="39"/>
                    <a:pt x="4" y="29"/>
                  </a:cubicBezTo>
                  <a:cubicBezTo>
                    <a:pt x="3" y="29"/>
                    <a:pt x="2" y="28"/>
                    <a:pt x="1" y="24"/>
                  </a:cubicBezTo>
                  <a:cubicBezTo>
                    <a:pt x="0" y="20"/>
                    <a:pt x="1" y="19"/>
                    <a:pt x="3" y="19"/>
                  </a:cubicBezTo>
                  <a:cubicBezTo>
                    <a:pt x="4" y="8"/>
                    <a:pt x="8" y="0"/>
                    <a:pt x="20" y="0"/>
                  </a:cubicBezTo>
                  <a:cubicBezTo>
                    <a:pt x="32" y="0"/>
                    <a:pt x="36" y="8"/>
                    <a:pt x="37" y="19"/>
                  </a:cubicBezTo>
                  <a:cubicBezTo>
                    <a:pt x="39" y="19"/>
                    <a:pt x="40" y="20"/>
                    <a:pt x="39" y="24"/>
                  </a:cubicBezTo>
                  <a:cubicBezTo>
                    <a:pt x="38" y="28"/>
                    <a:pt x="38" y="29"/>
                    <a:pt x="36" y="29"/>
                  </a:cubicBezTo>
                  <a:cubicBezTo>
                    <a:pt x="34" y="39"/>
                    <a:pt x="25" y="45"/>
                    <a:pt x="2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sp>
          <p:nvSpPr>
            <p:cNvPr id="182" name="Freeform 14"/>
            <p:cNvSpPr>
              <a:spLocks/>
            </p:cNvSpPr>
            <p:nvPr/>
          </p:nvSpPr>
          <p:spPr bwMode="auto">
            <a:xfrm>
              <a:off x="6300738" y="3866027"/>
              <a:ext cx="205113" cy="170088"/>
            </a:xfrm>
            <a:custGeom>
              <a:avLst/>
              <a:gdLst>
                <a:gd name="T0" fmla="*/ 43 w 88"/>
                <a:gd name="T1" fmla="*/ 68 h 68"/>
                <a:gd name="T2" fmla="*/ 0 w 88"/>
                <a:gd name="T3" fmla="*/ 39 h 68"/>
                <a:gd name="T4" fmla="*/ 0 w 88"/>
                <a:gd name="T5" fmla="*/ 25 h 68"/>
                <a:gd name="T6" fmla="*/ 27 w 88"/>
                <a:gd name="T7" fmla="*/ 0 h 68"/>
                <a:gd name="T8" fmla="*/ 44 w 88"/>
                <a:gd name="T9" fmla="*/ 49 h 68"/>
                <a:gd name="T10" fmla="*/ 61 w 88"/>
                <a:gd name="T11" fmla="*/ 0 h 68"/>
                <a:gd name="T12" fmla="*/ 88 w 88"/>
                <a:gd name="T13" fmla="*/ 25 h 68"/>
                <a:gd name="T14" fmla="*/ 88 w 88"/>
                <a:gd name="T15" fmla="*/ 39 h 68"/>
                <a:gd name="T16" fmla="*/ 45 w 88"/>
                <a:gd name="T17" fmla="*/ 68 h 68"/>
                <a:gd name="T18" fmla="*/ 43 w 8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8">
                  <a:moveTo>
                    <a:pt x="43" y="68"/>
                  </a:moveTo>
                  <a:cubicBezTo>
                    <a:pt x="5" y="68"/>
                    <a:pt x="0" y="39"/>
                    <a:pt x="0" y="39"/>
                  </a:cubicBezTo>
                  <a:cubicBezTo>
                    <a:pt x="0" y="25"/>
                    <a:pt x="0" y="25"/>
                    <a:pt x="0" y="25"/>
                  </a:cubicBezTo>
                  <a:cubicBezTo>
                    <a:pt x="0" y="9"/>
                    <a:pt x="15" y="2"/>
                    <a:pt x="27" y="0"/>
                  </a:cubicBezTo>
                  <a:cubicBezTo>
                    <a:pt x="44" y="49"/>
                    <a:pt x="44" y="49"/>
                    <a:pt x="44" y="49"/>
                  </a:cubicBezTo>
                  <a:cubicBezTo>
                    <a:pt x="61" y="0"/>
                    <a:pt x="61" y="0"/>
                    <a:pt x="61" y="0"/>
                  </a:cubicBezTo>
                  <a:cubicBezTo>
                    <a:pt x="73" y="2"/>
                    <a:pt x="88" y="9"/>
                    <a:pt x="88" y="25"/>
                  </a:cubicBezTo>
                  <a:cubicBezTo>
                    <a:pt x="88" y="39"/>
                    <a:pt x="88" y="39"/>
                    <a:pt x="88" y="39"/>
                  </a:cubicBezTo>
                  <a:cubicBezTo>
                    <a:pt x="88" y="39"/>
                    <a:pt x="83" y="68"/>
                    <a:pt x="45" y="68"/>
                  </a:cubicBezTo>
                  <a:lnTo>
                    <a:pt x="43"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7" tIns="45674" rIns="91347" bIns="45674" numCol="1" anchor="t" anchorCtr="0" compatLnSpc="1">
              <a:prstTxWarp prst="textNoShape">
                <a:avLst/>
              </a:prstTxWarp>
            </a:bodyPr>
            <a:lstStyle/>
            <a:p>
              <a:pPr defTabSz="913540"/>
              <a:endParaRPr lang="zh-CN" altLang="en-US" sz="1599">
                <a:solidFill>
                  <a:srgbClr val="1D1D1A"/>
                </a:solidFill>
                <a:latin typeface="微软雅黑" panose="020B0503020204020204" pitchFamily="34" charset="-122"/>
                <a:ea typeface="微软雅黑" panose="020B0503020204020204" pitchFamily="34" charset="-122"/>
              </a:endParaRPr>
            </a:p>
          </p:txBody>
        </p:sp>
      </p:grpSp>
      <p:cxnSp>
        <p:nvCxnSpPr>
          <p:cNvPr id="183" name="肘形连接符 182"/>
          <p:cNvCxnSpPr>
            <a:stCxn id="179" idx="2"/>
            <a:endCxn id="123" idx="4"/>
          </p:cNvCxnSpPr>
          <p:nvPr/>
        </p:nvCxnSpPr>
        <p:spPr>
          <a:xfrm rot="10800000">
            <a:off x="1783860" y="2652043"/>
            <a:ext cx="4444893" cy="1245150"/>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6144510" y="1485994"/>
            <a:ext cx="0" cy="2420871"/>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3992692" y="1567385"/>
            <a:ext cx="0" cy="2455940"/>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507808" y="1540721"/>
            <a:ext cx="14993" cy="2472934"/>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54733" y="1572444"/>
            <a:ext cx="14995" cy="2469899"/>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V="1">
            <a:off x="7093792" y="2727437"/>
            <a:ext cx="261228" cy="663"/>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flipV="1">
            <a:off x="3877219" y="2718726"/>
            <a:ext cx="266655" cy="45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4152390" y="3494856"/>
            <a:ext cx="2046762" cy="415240"/>
          </a:xfrm>
          <a:prstGeom prst="rect">
            <a:avLst/>
          </a:prstGeom>
        </p:spPr>
        <p:txBody>
          <a:bodyPr wrap="square">
            <a:spAutoFit/>
          </a:bodyPr>
          <a:lstStyle/>
          <a:p>
            <a:pPr algn="ctr" defTabSz="1218712"/>
            <a:r>
              <a:rPr lang="en-US" altLang="zh-CN" sz="1050" dirty="0">
                <a:solidFill>
                  <a:prstClr val="black"/>
                </a:solidFill>
                <a:latin typeface="微软雅黑" panose="020B0503020204020204" pitchFamily="34" charset="-122"/>
                <a:ea typeface="微软雅黑" panose="020B0503020204020204" pitchFamily="34" charset="-122"/>
              </a:rPr>
              <a:t>ML</a:t>
            </a:r>
            <a:r>
              <a:rPr lang="zh-CN" altLang="en-US" sz="1050" dirty="0">
                <a:solidFill>
                  <a:prstClr val="black"/>
                </a:solidFill>
                <a:latin typeface="微软雅黑" panose="020B0503020204020204" pitchFamily="34" charset="-122"/>
                <a:ea typeface="微软雅黑" panose="020B0503020204020204" pitchFamily="34" charset="-122"/>
              </a:rPr>
              <a:t>数据集</a:t>
            </a:r>
            <a:r>
              <a:rPr lang="en-US" altLang="zh-CN" sz="1050" dirty="0">
                <a:solidFill>
                  <a:prstClr val="black"/>
                </a:solidFill>
                <a:latin typeface="微软雅黑" panose="020B0503020204020204" pitchFamily="34" charset="-122"/>
                <a:ea typeface="微软雅黑" panose="020B0503020204020204" pitchFamily="34" charset="-122"/>
              </a:rPr>
              <a:t>-&gt;</a:t>
            </a:r>
            <a:r>
              <a:rPr lang="zh-CN" altLang="en-US" sz="1050" dirty="0">
                <a:solidFill>
                  <a:prstClr val="black"/>
                </a:solidFill>
                <a:latin typeface="微软雅黑" panose="020B0503020204020204" pitchFamily="34" charset="-122"/>
                <a:ea typeface="微软雅黑" panose="020B0503020204020204" pitchFamily="34" charset="-122"/>
              </a:rPr>
              <a:t>机器学习</a:t>
            </a:r>
            <a:r>
              <a:rPr lang="en-US" altLang="zh-CN" sz="1050" dirty="0">
                <a:solidFill>
                  <a:prstClr val="black"/>
                </a:solidFill>
                <a:latin typeface="微软雅黑" panose="020B0503020204020204" pitchFamily="34" charset="-122"/>
                <a:ea typeface="微软雅黑" panose="020B0503020204020204" pitchFamily="34" charset="-122"/>
              </a:rPr>
              <a:t>-&gt;</a:t>
            </a:r>
            <a:r>
              <a:rPr lang="zh-CN" altLang="en-US" sz="1050" dirty="0">
                <a:solidFill>
                  <a:prstClr val="black"/>
                </a:solidFill>
                <a:latin typeface="微软雅黑" panose="020B0503020204020204" pitchFamily="34" charset="-122"/>
                <a:ea typeface="微软雅黑" panose="020B0503020204020204" pitchFamily="34" charset="-122"/>
              </a:rPr>
              <a:t>模型</a:t>
            </a:r>
            <a:endParaRPr lang="en-US" altLang="zh-CN" sz="1050" dirty="0">
              <a:solidFill>
                <a:prstClr val="black"/>
              </a:solidFill>
              <a:latin typeface="微软雅黑" panose="020B0503020204020204" pitchFamily="34" charset="-122"/>
              <a:ea typeface="微软雅黑" panose="020B0503020204020204" pitchFamily="34" charset="-122"/>
            </a:endParaRPr>
          </a:p>
          <a:p>
            <a:pPr algn="ctr" defTabSz="1218712"/>
            <a:endParaRPr lang="en-US" altLang="zh-CN" sz="1050" dirty="0">
              <a:solidFill>
                <a:prstClr val="black"/>
              </a:solidFill>
              <a:latin typeface="微软雅黑" panose="020B0503020204020204" pitchFamily="34" charset="-122"/>
              <a:ea typeface="微软雅黑" panose="020B0503020204020204" pitchFamily="34" charset="-122"/>
            </a:endParaRPr>
          </a:p>
        </p:txBody>
      </p:sp>
      <p:sp>
        <p:nvSpPr>
          <p:cNvPr id="200" name="矩形 199"/>
          <p:cNvSpPr/>
          <p:nvPr/>
        </p:nvSpPr>
        <p:spPr>
          <a:xfrm>
            <a:off x="1734131" y="2703584"/>
            <a:ext cx="1020513" cy="576722"/>
          </a:xfrm>
          <a:prstGeom prst="rect">
            <a:avLst/>
          </a:prstGeom>
        </p:spPr>
        <p:txBody>
          <a:bodyPr wrap="square">
            <a:spAutoFit/>
          </a:bodyPr>
          <a:lstStyle/>
          <a:p>
            <a:pPr defTabSz="1218712"/>
            <a:r>
              <a:rPr lang="zh-CN" altLang="en-US" sz="1050" dirty="0">
                <a:solidFill>
                  <a:prstClr val="black"/>
                </a:solidFill>
                <a:latin typeface="微软雅黑" panose="020B0503020204020204" pitchFamily="34" charset="-122"/>
                <a:ea typeface="微软雅黑" panose="020B0503020204020204" pitchFamily="34" charset="-122"/>
              </a:rPr>
              <a:t>传感器原始数据 </a:t>
            </a:r>
            <a:r>
              <a:rPr lang="en-US" altLang="zh-CN" sz="1050" dirty="0">
                <a:solidFill>
                  <a:prstClr val="black"/>
                </a:solidFill>
                <a:latin typeface="微软雅黑" panose="020B0503020204020204" pitchFamily="34" charset="-122"/>
                <a:ea typeface="微软雅黑" panose="020B0503020204020204" pitchFamily="34" charset="-122"/>
              </a:rPr>
              <a:t>&amp; CAN Bus</a:t>
            </a:r>
            <a:r>
              <a:rPr lang="zh-CN" altLang="en-US" sz="1050" dirty="0">
                <a:solidFill>
                  <a:prstClr val="black"/>
                </a:solidFill>
                <a:latin typeface="微软雅黑" panose="020B0503020204020204" pitchFamily="34" charset="-122"/>
                <a:ea typeface="微软雅黑" panose="020B0503020204020204" pitchFamily="34" charset="-122"/>
              </a:rPr>
              <a:t>数据</a:t>
            </a:r>
          </a:p>
        </p:txBody>
      </p:sp>
      <p:sp>
        <p:nvSpPr>
          <p:cNvPr id="201" name="矩形 200"/>
          <p:cNvSpPr/>
          <p:nvPr/>
        </p:nvSpPr>
        <p:spPr>
          <a:xfrm>
            <a:off x="3135115" y="3506113"/>
            <a:ext cx="722826" cy="253758"/>
          </a:xfrm>
          <a:prstGeom prst="rect">
            <a:avLst/>
          </a:prstGeom>
        </p:spPr>
        <p:txBody>
          <a:bodyPr wrap="none">
            <a:spAutoFit/>
          </a:bodyPr>
          <a:lstStyle/>
          <a:p>
            <a:pPr defTabSz="1218712"/>
            <a:r>
              <a:rPr lang="zh-CN" altLang="en-US" sz="1050" dirty="0">
                <a:solidFill>
                  <a:prstClr val="black"/>
                </a:solidFill>
                <a:latin typeface="微软雅黑" panose="020B0503020204020204" pitchFamily="34" charset="-122"/>
                <a:ea typeface="微软雅黑" panose="020B0503020204020204" pitchFamily="34" charset="-122"/>
              </a:rPr>
              <a:t>标注数据</a:t>
            </a:r>
          </a:p>
        </p:txBody>
      </p:sp>
      <p:sp>
        <p:nvSpPr>
          <p:cNvPr id="202" name="矩形 201"/>
          <p:cNvSpPr/>
          <p:nvPr/>
        </p:nvSpPr>
        <p:spPr>
          <a:xfrm>
            <a:off x="8876143" y="3340921"/>
            <a:ext cx="929485" cy="253758"/>
          </a:xfrm>
          <a:prstGeom prst="rect">
            <a:avLst/>
          </a:prstGeom>
        </p:spPr>
        <p:txBody>
          <a:bodyPr wrap="none">
            <a:spAutoFit/>
          </a:bodyPr>
          <a:lstStyle/>
          <a:p>
            <a:pPr defTabSz="1218712"/>
            <a:r>
              <a:rPr lang="zh-CN" altLang="en-US" sz="1050" dirty="0">
                <a:solidFill>
                  <a:prstClr val="black"/>
                </a:solidFill>
                <a:latin typeface="微软雅黑" panose="020B0503020204020204" pitchFamily="34" charset="-122"/>
                <a:ea typeface="微软雅黑" panose="020B0503020204020204" pitchFamily="34" charset="-122"/>
              </a:rPr>
              <a:t>场景评测</a:t>
            </a:r>
            <a:r>
              <a:rPr lang="en-US" altLang="zh-CN" sz="1050" dirty="0">
                <a:solidFill>
                  <a:prstClr val="black"/>
                </a:solidFill>
                <a:latin typeface="微软雅黑" panose="020B0503020204020204" pitchFamily="34" charset="-122"/>
                <a:ea typeface="微软雅黑" panose="020B0503020204020204" pitchFamily="34" charset="-122"/>
              </a:rPr>
              <a:t>KPI</a:t>
            </a:r>
            <a:endParaRPr lang="zh-CN" altLang="en-US" sz="1050" dirty="0">
              <a:solidFill>
                <a:prstClr val="black"/>
              </a:solidFill>
              <a:latin typeface="微软雅黑" panose="020B0503020204020204" pitchFamily="34" charset="-122"/>
              <a:ea typeface="微软雅黑" panose="020B0503020204020204" pitchFamily="34" charset="-122"/>
            </a:endParaRPr>
          </a:p>
        </p:txBody>
      </p:sp>
      <p:sp>
        <p:nvSpPr>
          <p:cNvPr id="203" name="矩形 202"/>
          <p:cNvSpPr/>
          <p:nvPr/>
        </p:nvSpPr>
        <p:spPr>
          <a:xfrm>
            <a:off x="8894883" y="3596473"/>
            <a:ext cx="722826" cy="253758"/>
          </a:xfrm>
          <a:prstGeom prst="rect">
            <a:avLst/>
          </a:prstGeom>
        </p:spPr>
        <p:txBody>
          <a:bodyPr wrap="none">
            <a:spAutoFit/>
          </a:bodyPr>
          <a:lstStyle/>
          <a:p>
            <a:pPr defTabSz="1218712"/>
            <a:r>
              <a:rPr lang="zh-CN" altLang="en-US" sz="1050" dirty="0">
                <a:solidFill>
                  <a:prstClr val="black"/>
                </a:solidFill>
                <a:latin typeface="微软雅黑" panose="020B0503020204020204" pitchFamily="34" charset="-122"/>
                <a:ea typeface="微软雅黑" panose="020B0503020204020204" pitchFamily="34" charset="-122"/>
              </a:rPr>
              <a:t>场景数据</a:t>
            </a:r>
          </a:p>
        </p:txBody>
      </p:sp>
      <p:sp>
        <p:nvSpPr>
          <p:cNvPr id="204" name="矩形 203"/>
          <p:cNvSpPr/>
          <p:nvPr/>
        </p:nvSpPr>
        <p:spPr>
          <a:xfrm>
            <a:off x="7019725" y="3532990"/>
            <a:ext cx="1049635" cy="253758"/>
          </a:xfrm>
          <a:prstGeom prst="rect">
            <a:avLst/>
          </a:prstGeom>
        </p:spPr>
        <p:txBody>
          <a:bodyPr wrap="none">
            <a:spAutoFit/>
          </a:bodyPr>
          <a:lstStyle/>
          <a:p>
            <a:pPr defTabSz="1218712"/>
            <a:r>
              <a:rPr lang="zh-CN" altLang="en-US" sz="1050" dirty="0">
                <a:solidFill>
                  <a:prstClr val="black"/>
                </a:solidFill>
                <a:latin typeface="微软雅黑" panose="020B0503020204020204" pitchFamily="34" charset="-122"/>
                <a:ea typeface="微软雅黑" panose="020B0503020204020204" pitchFamily="34" charset="-122"/>
              </a:rPr>
              <a:t>算法</a:t>
            </a:r>
            <a:r>
              <a:rPr lang="en-US" altLang="zh-CN" sz="1050" dirty="0">
                <a:solidFill>
                  <a:prstClr val="black"/>
                </a:solidFill>
                <a:latin typeface="微软雅黑" panose="020B0503020204020204" pitchFamily="34" charset="-122"/>
                <a:ea typeface="微软雅黑" panose="020B0503020204020204" pitchFamily="34" charset="-122"/>
              </a:rPr>
              <a:t>/</a:t>
            </a:r>
            <a:r>
              <a:rPr lang="zh-CN" altLang="en-US" sz="1050" dirty="0">
                <a:solidFill>
                  <a:prstClr val="black"/>
                </a:solidFill>
                <a:latin typeface="微软雅黑" panose="020B0503020204020204" pitchFamily="34" charset="-122"/>
                <a:ea typeface="微软雅黑" panose="020B0503020204020204" pitchFamily="34" charset="-122"/>
              </a:rPr>
              <a:t>模型部署</a:t>
            </a:r>
          </a:p>
        </p:txBody>
      </p:sp>
      <p:cxnSp>
        <p:nvCxnSpPr>
          <p:cNvPr id="205" name="直接连接符 204"/>
          <p:cNvCxnSpPr/>
          <p:nvPr/>
        </p:nvCxnSpPr>
        <p:spPr>
          <a:xfrm>
            <a:off x="4908795" y="2643034"/>
            <a:ext cx="194541" cy="0"/>
          </a:xfrm>
          <a:prstGeom prst="line">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6" name="流程图: 磁盘 265"/>
          <p:cNvSpPr/>
          <p:nvPr/>
        </p:nvSpPr>
        <p:spPr bwMode="auto">
          <a:xfrm>
            <a:off x="1665656" y="4550899"/>
            <a:ext cx="1242136" cy="514421"/>
          </a:xfrm>
          <a:prstGeom prst="flowChartMagneticDisk">
            <a:avLst/>
          </a:prstGeom>
          <a:solidFill>
            <a:srgbClr val="B7DEE8"/>
          </a:solidFill>
          <a:ln w="9525">
            <a:solidFill>
              <a:schemeClr val="accent4">
                <a:lumMod val="75000"/>
              </a:schemeClr>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10PB </a:t>
            </a:r>
            <a:r>
              <a:rPr lang="zh-CN" altLang="en-US" sz="1100" dirty="0">
                <a:solidFill>
                  <a:prstClr val="black"/>
                </a:solidFill>
                <a:latin typeface="微软雅黑" panose="020B0503020204020204" pitchFamily="34" charset="-122"/>
                <a:ea typeface="微软雅黑" panose="020B0503020204020204" pitchFamily="34" charset="-122"/>
              </a:rPr>
              <a:t>级别</a:t>
            </a:r>
          </a:p>
        </p:txBody>
      </p:sp>
      <p:sp>
        <p:nvSpPr>
          <p:cNvPr id="267" name="流程图: 磁盘 266"/>
          <p:cNvSpPr/>
          <p:nvPr/>
        </p:nvSpPr>
        <p:spPr bwMode="auto">
          <a:xfrm>
            <a:off x="4221512" y="4622861"/>
            <a:ext cx="854499" cy="397665"/>
          </a:xfrm>
          <a:prstGeom prst="flowChartMagneticDisk">
            <a:avLst/>
          </a:prstGeom>
          <a:solidFill>
            <a:schemeClr val="accent6">
              <a:lumMod val="75000"/>
            </a:schemeClr>
          </a:solidFill>
          <a:ln w="9525">
            <a:solidFill>
              <a:schemeClr val="accent6">
                <a:lumMod val="75000"/>
              </a:schemeClr>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TB </a:t>
            </a:r>
            <a:r>
              <a:rPr lang="zh-CN" altLang="en-US" sz="1100" dirty="0">
                <a:solidFill>
                  <a:prstClr val="black"/>
                </a:solidFill>
                <a:latin typeface="微软雅黑" panose="020B0503020204020204" pitchFamily="34" charset="-122"/>
                <a:ea typeface="微软雅黑" panose="020B0503020204020204" pitchFamily="34" charset="-122"/>
              </a:rPr>
              <a:t>级别</a:t>
            </a:r>
          </a:p>
        </p:txBody>
      </p:sp>
      <p:sp>
        <p:nvSpPr>
          <p:cNvPr id="268" name="流程图: 磁盘 267"/>
          <p:cNvSpPr/>
          <p:nvPr/>
        </p:nvSpPr>
        <p:spPr bwMode="auto">
          <a:xfrm>
            <a:off x="7183516" y="4705429"/>
            <a:ext cx="1454900" cy="421176"/>
          </a:xfrm>
          <a:prstGeom prst="flowChartMagneticDisk">
            <a:avLst/>
          </a:prstGeom>
          <a:solidFill>
            <a:srgbClr val="CCFF99"/>
          </a:solidFill>
          <a:ln w="9525">
            <a:solidFill>
              <a:schemeClr val="accent6">
                <a:lumMod val="75000"/>
              </a:schemeClr>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100TB </a:t>
            </a:r>
            <a:r>
              <a:rPr lang="zh-CN" altLang="en-US" sz="1100" dirty="0">
                <a:solidFill>
                  <a:prstClr val="black"/>
                </a:solidFill>
                <a:latin typeface="微软雅黑" panose="020B0503020204020204" pitchFamily="34" charset="-122"/>
                <a:ea typeface="微软雅黑" panose="020B0503020204020204" pitchFamily="34" charset="-122"/>
              </a:rPr>
              <a:t>级别</a:t>
            </a:r>
          </a:p>
        </p:txBody>
      </p:sp>
      <p:sp>
        <p:nvSpPr>
          <p:cNvPr id="269" name="流程图: 磁盘 268"/>
          <p:cNvSpPr/>
          <p:nvPr/>
        </p:nvSpPr>
        <p:spPr bwMode="auto">
          <a:xfrm>
            <a:off x="9868270" y="4374334"/>
            <a:ext cx="1821223" cy="898466"/>
          </a:xfrm>
          <a:prstGeom prst="flowChartMagneticDisk">
            <a:avLst/>
          </a:prstGeom>
          <a:solidFill>
            <a:srgbClr val="B9BDB1"/>
          </a:solidFill>
          <a:ln w="9525">
            <a:solidFill>
              <a:schemeClr val="accent6">
                <a:lumMod val="75000"/>
              </a:schemeClr>
            </a:solidFill>
            <a:miter lim="800000"/>
            <a:headEnd/>
            <a:tailEnd/>
          </a:ln>
          <a:effectLst/>
        </p:spPr>
        <p:txBody>
          <a:bodyPr wrap="none" rtlCol="0" anchor="ctr"/>
          <a:lstStyle/>
          <a:p>
            <a:pPr algn="ctr" defTabSz="1218712"/>
            <a:r>
              <a:rPr lang="en-US" altLang="zh-CN" sz="1100" dirty="0">
                <a:solidFill>
                  <a:prstClr val="black"/>
                </a:solidFill>
                <a:latin typeface="微软雅黑" panose="020B0503020204020204" pitchFamily="34" charset="-122"/>
                <a:ea typeface="微软雅黑" panose="020B0503020204020204" pitchFamily="34" charset="-122"/>
              </a:rPr>
              <a:t>100 PB</a:t>
            </a:r>
            <a:r>
              <a:rPr lang="zh-CN" altLang="en-US" sz="1100" dirty="0">
                <a:solidFill>
                  <a:prstClr val="black"/>
                </a:solidFill>
                <a:latin typeface="微软雅黑" panose="020B0503020204020204" pitchFamily="34" charset="-122"/>
                <a:ea typeface="微软雅黑" panose="020B0503020204020204" pitchFamily="34" charset="-122"/>
              </a:rPr>
              <a:t>级别</a:t>
            </a:r>
          </a:p>
        </p:txBody>
      </p:sp>
      <p:pic>
        <p:nvPicPr>
          <p:cNvPr id="270" name="图片 269"/>
          <p:cNvPicPr>
            <a:picLocks noChangeAspect="1"/>
          </p:cNvPicPr>
          <p:nvPr/>
        </p:nvPicPr>
        <p:blipFill>
          <a:blip r:embed="rId3"/>
          <a:stretch>
            <a:fillRect/>
          </a:stretch>
        </p:blipFill>
        <p:spPr>
          <a:xfrm>
            <a:off x="10211075" y="2151006"/>
            <a:ext cx="1701442" cy="1613055"/>
          </a:xfrm>
          <a:prstGeom prst="rect">
            <a:avLst/>
          </a:prstGeom>
        </p:spPr>
      </p:pic>
      <p:cxnSp>
        <p:nvCxnSpPr>
          <p:cNvPr id="271" name="直接连接符 270"/>
          <p:cNvCxnSpPr/>
          <p:nvPr/>
        </p:nvCxnSpPr>
        <p:spPr>
          <a:xfrm>
            <a:off x="11897521" y="1534773"/>
            <a:ext cx="14995" cy="2469899"/>
          </a:xfrm>
          <a:prstGeom prst="line">
            <a:avLst/>
          </a:prstGeom>
          <a:ln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2" name="流程图: 磁盘 271"/>
          <p:cNvSpPr/>
          <p:nvPr/>
        </p:nvSpPr>
        <p:spPr>
          <a:xfrm>
            <a:off x="1270080" y="4217690"/>
            <a:ext cx="10642436" cy="1746614"/>
          </a:xfrm>
          <a:prstGeom prst="flowChartMagneticDisk">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endParaRPr lang="zh-CN" altLang="en-US" sz="2399">
              <a:solidFill>
                <a:prstClr val="white"/>
              </a:solidFill>
              <a:latin typeface="微软雅黑" panose="020B0503020204020204" pitchFamily="34" charset="-122"/>
              <a:ea typeface="微软雅黑" panose="020B0503020204020204" pitchFamily="34" charset="-122"/>
            </a:endParaRPr>
          </a:p>
        </p:txBody>
      </p:sp>
      <p:sp>
        <p:nvSpPr>
          <p:cNvPr id="273" name="矩形 272"/>
          <p:cNvSpPr/>
          <p:nvPr/>
        </p:nvSpPr>
        <p:spPr>
          <a:xfrm>
            <a:off x="2260877" y="3740172"/>
            <a:ext cx="1444598"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SMB/NFS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74" name="矩形 273"/>
          <p:cNvSpPr/>
          <p:nvPr/>
        </p:nvSpPr>
        <p:spPr>
          <a:xfrm>
            <a:off x="3897774" y="5087288"/>
            <a:ext cx="1487993" cy="362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200" dirty="0">
                <a:solidFill>
                  <a:prstClr val="black"/>
                </a:solidFill>
                <a:latin typeface="微软雅黑" panose="020B0503020204020204" pitchFamily="34" charset="-122"/>
                <a:ea typeface="微软雅黑" panose="020B0503020204020204" pitchFamily="34" charset="-122"/>
              </a:rPr>
              <a:t>1ms</a:t>
            </a:r>
            <a:r>
              <a:rPr lang="zh-CN" altLang="en-US" sz="1200" dirty="0">
                <a:solidFill>
                  <a:prstClr val="black"/>
                </a:solidFill>
                <a:latin typeface="微软雅黑" panose="020B0503020204020204" pitchFamily="34" charset="-122"/>
                <a:ea typeface="微软雅黑" panose="020B0503020204020204" pitchFamily="34" charset="-122"/>
              </a:rPr>
              <a:t> </a:t>
            </a:r>
            <a:r>
              <a:rPr lang="en-US" altLang="zh-CN" sz="1200" dirty="0">
                <a:solidFill>
                  <a:prstClr val="black"/>
                </a:solidFill>
                <a:latin typeface="微软雅黑" panose="020B0503020204020204" pitchFamily="34" charset="-122"/>
                <a:ea typeface="微软雅黑" panose="020B0503020204020204" pitchFamily="34" charset="-122"/>
              </a:rPr>
              <a:t>latency</a:t>
            </a:r>
          </a:p>
          <a:p>
            <a:pPr algn="ctr" defTabSz="1218712"/>
            <a:r>
              <a:rPr lang="en-US" altLang="zh-CN" sz="1200" dirty="0">
                <a:solidFill>
                  <a:prstClr val="black"/>
                </a:solidFill>
                <a:latin typeface="微软雅黑" panose="020B0503020204020204" pitchFamily="34" charset="-122"/>
                <a:ea typeface="微软雅黑" panose="020B0503020204020204" pitchFamily="34" charset="-122"/>
              </a:rPr>
              <a:t>100,000+ OPS</a:t>
            </a:r>
          </a:p>
        </p:txBody>
      </p:sp>
      <p:sp>
        <p:nvSpPr>
          <p:cNvPr id="275" name="矩形 274"/>
          <p:cNvSpPr/>
          <p:nvPr/>
        </p:nvSpPr>
        <p:spPr>
          <a:xfrm>
            <a:off x="1582125" y="5092771"/>
            <a:ext cx="14879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dirty="0">
                <a:solidFill>
                  <a:prstClr val="black"/>
                </a:solidFill>
                <a:latin typeface="微软雅黑" panose="020B0503020204020204" pitchFamily="34" charset="-122"/>
                <a:ea typeface="微软雅黑" panose="020B0503020204020204" pitchFamily="34" charset="-122"/>
              </a:rPr>
              <a:t>5GB/s Through</a:t>
            </a:r>
          </a:p>
        </p:txBody>
      </p:sp>
      <p:sp>
        <p:nvSpPr>
          <p:cNvPr id="276" name="矩形 275"/>
          <p:cNvSpPr/>
          <p:nvPr/>
        </p:nvSpPr>
        <p:spPr>
          <a:xfrm>
            <a:off x="7034858" y="5126605"/>
            <a:ext cx="19115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dirty="0">
                <a:solidFill>
                  <a:prstClr val="black"/>
                </a:solidFill>
                <a:latin typeface="微软雅黑" panose="020B0503020204020204" pitchFamily="34" charset="-122"/>
                <a:ea typeface="微软雅黑" panose="020B0503020204020204" pitchFamily="34" charset="-122"/>
              </a:rPr>
              <a:t>20GB/s + Throughput</a:t>
            </a:r>
          </a:p>
        </p:txBody>
      </p:sp>
      <p:sp>
        <p:nvSpPr>
          <p:cNvPr id="277" name="矩形 276"/>
          <p:cNvSpPr/>
          <p:nvPr/>
        </p:nvSpPr>
        <p:spPr>
          <a:xfrm>
            <a:off x="9868271" y="5206135"/>
            <a:ext cx="1911593" cy="247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504D"/>
                </a:solidFill>
                <a:latin typeface="微软雅黑" panose="020B0503020204020204" pitchFamily="34" charset="-122"/>
                <a:ea typeface="微软雅黑" panose="020B0503020204020204" pitchFamily="34" charset="-122"/>
              </a:rPr>
              <a:t>High density</a:t>
            </a:r>
          </a:p>
          <a:p>
            <a:pPr algn="ctr" defTabSz="1218712"/>
            <a:r>
              <a:rPr lang="en-US" altLang="zh-CN" sz="1399" dirty="0">
                <a:solidFill>
                  <a:prstClr val="black"/>
                </a:solidFill>
                <a:latin typeface="微软雅黑" panose="020B0503020204020204" pitchFamily="34" charset="-122"/>
                <a:ea typeface="微软雅黑" panose="020B0503020204020204" pitchFamily="34" charset="-122"/>
              </a:rPr>
              <a:t>Low cost</a:t>
            </a:r>
          </a:p>
          <a:p>
            <a:pPr algn="ctr" defTabSz="1218712"/>
            <a:r>
              <a:rPr lang="en-US" altLang="zh-CN" sz="1399" b="1" dirty="0">
                <a:solidFill>
                  <a:srgbClr val="C0504D"/>
                </a:solidFill>
                <a:latin typeface="微软雅黑" panose="020B0503020204020204" pitchFamily="34" charset="-122"/>
                <a:ea typeface="微软雅黑" panose="020B0503020204020204" pitchFamily="34" charset="-122"/>
              </a:rPr>
              <a:t>Migration-free</a:t>
            </a:r>
          </a:p>
        </p:txBody>
      </p:sp>
      <p:sp>
        <p:nvSpPr>
          <p:cNvPr id="278" name="矩形 277"/>
          <p:cNvSpPr/>
          <p:nvPr/>
        </p:nvSpPr>
        <p:spPr>
          <a:xfrm>
            <a:off x="3467748" y="5567167"/>
            <a:ext cx="937785" cy="197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err="1">
                <a:solidFill>
                  <a:srgbClr val="C00000"/>
                </a:solidFill>
                <a:latin typeface="微软雅黑" panose="020B0503020204020204" pitchFamily="34" charset="-122"/>
                <a:ea typeface="微软雅黑" panose="020B0503020204020204" pitchFamily="34" charset="-122"/>
              </a:rPr>
              <a:t>Tiering</a:t>
            </a:r>
            <a:r>
              <a:rPr lang="en-US" altLang="zh-CN" sz="1399" b="1" dirty="0">
                <a:solidFill>
                  <a:srgbClr val="C00000"/>
                </a:solidFill>
                <a:latin typeface="微软雅黑" panose="020B0503020204020204" pitchFamily="34" charset="-122"/>
                <a:ea typeface="微软雅黑" panose="020B0503020204020204" pitchFamily="34" charset="-122"/>
              </a:rPr>
              <a:t>  </a:t>
            </a:r>
          </a:p>
        </p:txBody>
      </p:sp>
      <p:sp>
        <p:nvSpPr>
          <p:cNvPr id="280" name="矩形 279"/>
          <p:cNvSpPr/>
          <p:nvPr/>
        </p:nvSpPr>
        <p:spPr>
          <a:xfrm>
            <a:off x="5032488" y="5553849"/>
            <a:ext cx="1309636" cy="166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Global Access </a:t>
            </a:r>
          </a:p>
        </p:txBody>
      </p:sp>
      <p:sp>
        <p:nvSpPr>
          <p:cNvPr id="281" name="矩形 280"/>
          <p:cNvSpPr/>
          <p:nvPr/>
        </p:nvSpPr>
        <p:spPr>
          <a:xfrm>
            <a:off x="6649662" y="5569509"/>
            <a:ext cx="1388353" cy="20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Multi-Tenancy</a:t>
            </a:r>
          </a:p>
        </p:txBody>
      </p:sp>
      <p:sp>
        <p:nvSpPr>
          <p:cNvPr id="282" name="矩形 281"/>
          <p:cNvSpPr/>
          <p:nvPr/>
        </p:nvSpPr>
        <p:spPr>
          <a:xfrm>
            <a:off x="8115487" y="5484699"/>
            <a:ext cx="1388353" cy="20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399" b="1" dirty="0">
                <a:solidFill>
                  <a:srgbClr val="C00000"/>
                </a:solidFill>
                <a:latin typeface="微软雅黑" panose="020B0503020204020204" pitchFamily="34" charset="-122"/>
                <a:ea typeface="微软雅黑" panose="020B0503020204020204" pitchFamily="34" charset="-122"/>
              </a:rPr>
              <a:t>WORM</a:t>
            </a:r>
          </a:p>
        </p:txBody>
      </p:sp>
      <p:sp>
        <p:nvSpPr>
          <p:cNvPr id="283" name="标题 2"/>
          <p:cNvSpPr txBox="1">
            <a:spLocks/>
          </p:cNvSpPr>
          <p:nvPr/>
        </p:nvSpPr>
        <p:spPr>
          <a:xfrm>
            <a:off x="194872" y="192083"/>
            <a:ext cx="10277755" cy="638854"/>
          </a:xfrm>
          <a:prstGeom prst="rect">
            <a:avLst/>
          </a:prstGeom>
        </p:spPr>
        <p:txBody>
          <a:bodyPr vert="horz" lIns="91347" tIns="45672" rIns="91347" bIns="45672" rtlCol="0" anchor="ctr">
            <a:noAutofit/>
          </a:bodyPr>
          <a:lstStyle>
            <a:lvl1pPr algn="l" defTabSz="914033" rtl="0" eaLnBrk="1" latinLnBrk="0" hangingPunct="1">
              <a:spcBef>
                <a:spcPct val="0"/>
              </a:spcBef>
              <a:buNone/>
              <a:defRPr sz="3198" kern="1200" baseline="0">
                <a:solidFill>
                  <a:schemeClr val="tx1"/>
                </a:solidFill>
                <a:latin typeface="微软雅黑" pitchFamily="34" charset="-122"/>
                <a:ea typeface="微软雅黑" pitchFamily="34" charset="-122"/>
                <a:cs typeface="+mj-cs"/>
              </a:defRPr>
            </a:lvl1pPr>
          </a:lstStyle>
          <a:p>
            <a:pPr defTabSz="1218344"/>
            <a:r>
              <a:rPr lang="zh-CN" altLang="en-US" sz="1999" b="1" dirty="0">
                <a:latin typeface="Arial" panose="020B0604020202020204" pitchFamily="34" charset="0"/>
                <a:cs typeface="Arial" panose="020B0604020202020204" pitchFamily="34" charset="0"/>
              </a:rPr>
              <a:t>过往</a:t>
            </a:r>
            <a:r>
              <a:rPr lang="en-US" altLang="zh-CN" sz="1999" b="1" dirty="0">
                <a:latin typeface="Arial" panose="020B0604020202020204" pitchFamily="34" charset="0"/>
                <a:cs typeface="Arial" panose="020B0604020202020204" pitchFamily="34" charset="0"/>
              </a:rPr>
              <a:t>Volvo</a:t>
            </a:r>
            <a:r>
              <a:rPr lang="zh-CN" altLang="en-US" sz="1999" b="1" dirty="0">
                <a:latin typeface="Arial" panose="020B0604020202020204" pitchFamily="34" charset="0"/>
                <a:cs typeface="Arial" panose="020B0604020202020204" pitchFamily="34" charset="0"/>
              </a:rPr>
              <a:t>项目信息</a:t>
            </a:r>
            <a:endParaRPr lang="en-US" altLang="zh-CN" sz="1999" b="1" dirty="0">
              <a:latin typeface="Arial" panose="020B0604020202020204" pitchFamily="34" charset="0"/>
              <a:cs typeface="Arial" panose="020B0604020202020204" pitchFamily="34" charset="0"/>
            </a:endParaRPr>
          </a:p>
        </p:txBody>
      </p:sp>
      <p:sp>
        <p:nvSpPr>
          <p:cNvPr id="214" name="矩形 213"/>
          <p:cNvSpPr/>
          <p:nvPr/>
        </p:nvSpPr>
        <p:spPr>
          <a:xfrm>
            <a:off x="10368873" y="3707486"/>
            <a:ext cx="1514487" cy="48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5" name="矩形 214"/>
          <p:cNvSpPr/>
          <p:nvPr/>
        </p:nvSpPr>
        <p:spPr>
          <a:xfrm>
            <a:off x="4307582" y="3740172"/>
            <a:ext cx="1444598"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6" name="矩形 215"/>
          <p:cNvSpPr/>
          <p:nvPr/>
        </p:nvSpPr>
        <p:spPr>
          <a:xfrm>
            <a:off x="7486314" y="3759871"/>
            <a:ext cx="1997287" cy="36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NFS/S3/HDFS</a:t>
            </a:r>
            <a:endParaRPr lang="zh-CN" altLang="en-US" sz="1799" dirty="0">
              <a:solidFill>
                <a:prstClr val="black"/>
              </a:solidFill>
              <a:latin typeface="微软雅黑" panose="020B0503020204020204" pitchFamily="34" charset="-122"/>
              <a:ea typeface="微软雅黑" panose="020B0503020204020204" pitchFamily="34" charset="-122"/>
            </a:endParaRPr>
          </a:p>
        </p:txBody>
      </p:sp>
      <p:sp>
        <p:nvSpPr>
          <p:cNvPr id="217" name="矩形 216"/>
          <p:cNvSpPr/>
          <p:nvPr/>
        </p:nvSpPr>
        <p:spPr>
          <a:xfrm>
            <a:off x="4640158" y="4260564"/>
            <a:ext cx="3213413" cy="48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12"/>
            <a:r>
              <a:rPr lang="en-US" altLang="zh-CN" sz="1799" dirty="0">
                <a:solidFill>
                  <a:prstClr val="black"/>
                </a:solidFill>
                <a:latin typeface="微软雅黑" panose="020B0503020204020204" pitchFamily="34" charset="-122"/>
                <a:ea typeface="微软雅黑" panose="020B0503020204020204" pitchFamily="34" charset="-122"/>
              </a:rPr>
              <a:t>SMB/NFS/S3/HDFS</a:t>
            </a:r>
            <a:r>
              <a:rPr lang="zh-CN" altLang="en-US" sz="1799" dirty="0">
                <a:solidFill>
                  <a:prstClr val="black"/>
                </a:solidFill>
                <a:latin typeface="微软雅黑" panose="020B0503020204020204" pitchFamily="34" charset="-122"/>
                <a:ea typeface="微软雅黑" panose="020B0503020204020204" pitchFamily="34" charset="-122"/>
              </a:rPr>
              <a:t>互通</a:t>
            </a:r>
          </a:p>
        </p:txBody>
      </p:sp>
      <p:sp>
        <p:nvSpPr>
          <p:cNvPr id="2" name="右箭头 1"/>
          <p:cNvSpPr/>
          <p:nvPr/>
        </p:nvSpPr>
        <p:spPr>
          <a:xfrm>
            <a:off x="1090185" y="6069520"/>
            <a:ext cx="11087478" cy="101609"/>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 name="上箭头 2"/>
          <p:cNvSpPr/>
          <p:nvPr/>
        </p:nvSpPr>
        <p:spPr>
          <a:xfrm>
            <a:off x="1062764" y="1645090"/>
            <a:ext cx="118987" cy="4452438"/>
          </a:xfrm>
          <a:prstGeom prst="up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20" name="标题 2"/>
          <p:cNvSpPr txBox="1">
            <a:spLocks/>
          </p:cNvSpPr>
          <p:nvPr/>
        </p:nvSpPr>
        <p:spPr>
          <a:xfrm>
            <a:off x="1886908" y="6031150"/>
            <a:ext cx="10277755" cy="519542"/>
          </a:xfrm>
          <a:prstGeom prst="rect">
            <a:avLst/>
          </a:prstGeom>
        </p:spPr>
        <p:txBody>
          <a:bodyPr vert="horz" lIns="91347" tIns="45672" rIns="91347" bIns="45672" rtlCol="0" anchor="ctr">
            <a:noAutofit/>
          </a:bodyPr>
          <a:lstStyle>
            <a:lvl1pPr algn="l" defTabSz="914033" rtl="0" eaLnBrk="1" latinLnBrk="0" hangingPunct="1">
              <a:spcBef>
                <a:spcPct val="0"/>
              </a:spcBef>
              <a:buNone/>
              <a:defRPr sz="3198" kern="1200" baseline="0">
                <a:solidFill>
                  <a:schemeClr val="tx1"/>
                </a:solidFill>
                <a:latin typeface="微软雅黑" pitchFamily="34" charset="-122"/>
                <a:ea typeface="微软雅黑" pitchFamily="34" charset="-122"/>
                <a:cs typeface="+mj-cs"/>
              </a:defRPr>
            </a:lvl1pPr>
          </a:lstStyle>
          <a:p>
            <a:pPr defTabSz="1218344"/>
            <a:r>
              <a:rPr lang="zh-CN" altLang="en-US" sz="1399" b="1" dirty="0">
                <a:solidFill>
                  <a:schemeClr val="accent5"/>
                </a:solidFill>
                <a:latin typeface="Arial" panose="020B0604020202020204" pitchFamily="34" charset="0"/>
                <a:cs typeface="Arial" panose="020B0604020202020204" pitchFamily="34" charset="0"/>
              </a:rPr>
              <a:t>            横向：基于数据生命周期管理，数据按需流动，避免数据的物理拷贝</a:t>
            </a:r>
            <a:endParaRPr lang="en-US" altLang="zh-CN" sz="1399" b="1" dirty="0">
              <a:solidFill>
                <a:schemeClr val="accent5"/>
              </a:solidFill>
              <a:latin typeface="Arial" panose="020B0604020202020204" pitchFamily="34" charset="0"/>
              <a:cs typeface="Arial" panose="020B0604020202020204" pitchFamily="34" charset="0"/>
            </a:endParaRPr>
          </a:p>
        </p:txBody>
      </p:sp>
      <p:sp>
        <p:nvSpPr>
          <p:cNvPr id="221" name="标题 2"/>
          <p:cNvSpPr txBox="1">
            <a:spLocks/>
          </p:cNvSpPr>
          <p:nvPr/>
        </p:nvSpPr>
        <p:spPr>
          <a:xfrm>
            <a:off x="324077" y="3407396"/>
            <a:ext cx="383773" cy="519542"/>
          </a:xfrm>
          <a:prstGeom prst="rect">
            <a:avLst/>
          </a:prstGeom>
        </p:spPr>
        <p:txBody>
          <a:bodyPr vert="horz" lIns="91347" tIns="45672" rIns="91347" bIns="45672" rtlCol="0" anchor="ctr">
            <a:noAutofit/>
          </a:bodyPr>
          <a:lstStyle>
            <a:lvl1pPr algn="l" defTabSz="914033" rtl="0" eaLnBrk="1" latinLnBrk="0" hangingPunct="1">
              <a:spcBef>
                <a:spcPct val="0"/>
              </a:spcBef>
              <a:buNone/>
              <a:defRPr sz="3198" kern="1200" baseline="0">
                <a:solidFill>
                  <a:schemeClr val="tx1"/>
                </a:solidFill>
                <a:latin typeface="微软雅黑" pitchFamily="34" charset="-122"/>
                <a:ea typeface="微软雅黑" pitchFamily="34" charset="-122"/>
                <a:cs typeface="+mj-cs"/>
              </a:defRPr>
            </a:lvl1pPr>
          </a:lstStyle>
          <a:p>
            <a:pPr defTabSz="1218344"/>
            <a:r>
              <a:rPr lang="zh-CN" altLang="en-US" sz="1399" b="1" dirty="0">
                <a:solidFill>
                  <a:schemeClr val="accent5"/>
                </a:solidFill>
                <a:latin typeface="Arial" panose="020B0604020202020204" pitchFamily="34" charset="0"/>
                <a:cs typeface="Arial" panose="020B0604020202020204" pitchFamily="34" charset="0"/>
              </a:rPr>
              <a:t>            纵向</a:t>
            </a:r>
            <a:endParaRPr lang="en-US" altLang="zh-CN" sz="1399" b="1" dirty="0">
              <a:solidFill>
                <a:schemeClr val="accent5"/>
              </a:solidFill>
              <a:latin typeface="Arial" panose="020B0604020202020204" pitchFamily="34" charset="0"/>
              <a:cs typeface="Arial" panose="020B0604020202020204" pitchFamily="34" charset="0"/>
            </a:endParaRPr>
          </a:p>
          <a:p>
            <a:pPr defTabSz="1218344"/>
            <a:r>
              <a:rPr lang="zh-CN" altLang="en-US" sz="1399" b="1" dirty="0">
                <a:solidFill>
                  <a:schemeClr val="accent5"/>
                </a:solidFill>
                <a:latin typeface="Arial" panose="020B0604020202020204" pitchFamily="34" charset="0"/>
                <a:cs typeface="Arial" panose="020B0604020202020204" pitchFamily="34" charset="0"/>
              </a:rPr>
              <a:t>：基于业务流程</a:t>
            </a:r>
            <a:endParaRPr lang="en-US" altLang="zh-CN" sz="1399" b="1" dirty="0">
              <a:solidFill>
                <a:schemeClr val="accent5"/>
              </a:solidFill>
              <a:latin typeface="Arial" panose="020B0604020202020204" pitchFamily="34" charset="0"/>
              <a:cs typeface="Arial" panose="020B0604020202020204" pitchFamily="34" charset="0"/>
            </a:endParaRPr>
          </a:p>
          <a:p>
            <a:pPr defTabSz="1218344"/>
            <a:r>
              <a:rPr lang="zh-CN" altLang="en-US" sz="1399" b="1" dirty="0">
                <a:solidFill>
                  <a:schemeClr val="accent5"/>
                </a:solidFill>
                <a:latin typeface="Arial" panose="020B0604020202020204" pitchFamily="34" charset="0"/>
                <a:cs typeface="Arial" panose="020B0604020202020204" pitchFamily="34" charset="0"/>
              </a:rPr>
              <a:t>，多协议访问</a:t>
            </a:r>
            <a:endParaRPr lang="en-US" altLang="zh-CN" sz="1399" b="1" dirty="0">
              <a:solidFill>
                <a:schemeClr val="accent5"/>
              </a:solidFill>
              <a:latin typeface="Arial" panose="020B0604020202020204" pitchFamily="34" charset="0"/>
              <a:cs typeface="Arial" panose="020B0604020202020204" pitchFamily="34" charset="0"/>
            </a:endParaRPr>
          </a:p>
          <a:p>
            <a:pPr defTabSz="1218344"/>
            <a:r>
              <a:rPr lang="zh-CN" altLang="en-US" sz="1399" b="1" dirty="0">
                <a:solidFill>
                  <a:schemeClr val="accent5"/>
                </a:solidFill>
                <a:latin typeface="Arial" panose="020B0604020202020204" pitchFamily="34" charset="0"/>
                <a:cs typeface="Arial" panose="020B0604020202020204" pitchFamily="34" charset="0"/>
              </a:rPr>
              <a:t>，避免数据格式转换</a:t>
            </a:r>
            <a:endParaRPr lang="en-US" altLang="zh-CN" sz="1399" b="1" dirty="0">
              <a:solidFill>
                <a:schemeClr val="accent5"/>
              </a:solidFill>
              <a:latin typeface="Arial" panose="020B0604020202020204" pitchFamily="34" charset="0"/>
              <a:cs typeface="Arial" panose="020B0604020202020204" pitchFamily="34" charset="0"/>
            </a:endParaRPr>
          </a:p>
        </p:txBody>
      </p:sp>
      <p:sp>
        <p:nvSpPr>
          <p:cNvPr id="222" name="同侧圆角矩形 17">
            <a:extLst>
              <a:ext uri="{FF2B5EF4-FFF2-40B4-BE49-F238E27FC236}">
                <a16:creationId xmlns:a16="http://schemas.microsoft.com/office/drawing/2014/main" id="{CDA023E6-3A60-4D8B-BA23-4E46BDF445B8}"/>
              </a:ext>
            </a:extLst>
          </p:cNvPr>
          <p:cNvSpPr/>
          <p:nvPr/>
        </p:nvSpPr>
        <p:spPr bwMode="gray">
          <a:xfrm>
            <a:off x="8018164" y="3359"/>
            <a:ext cx="1098320" cy="193874"/>
          </a:xfrm>
          <a:prstGeom prst="round2SameRect">
            <a:avLst>
              <a:gd name="adj1" fmla="val 0"/>
              <a:gd name="adj2" fmla="val 11769"/>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223" name="同侧圆角矩形 18">
            <a:extLst>
              <a:ext uri="{FF2B5EF4-FFF2-40B4-BE49-F238E27FC236}">
                <a16:creationId xmlns:a16="http://schemas.microsoft.com/office/drawing/2014/main" id="{5D1F8EEA-0B18-4CFF-AEB8-8CD90C26C24D}"/>
              </a:ext>
            </a:extLst>
          </p:cNvPr>
          <p:cNvSpPr/>
          <p:nvPr/>
        </p:nvSpPr>
        <p:spPr bwMode="gray">
          <a:xfrm>
            <a:off x="9131936" y="3359"/>
            <a:ext cx="1077023" cy="193874"/>
          </a:xfrm>
          <a:prstGeom prst="round2SameRect">
            <a:avLst>
              <a:gd name="adj1" fmla="val 0"/>
              <a:gd name="adj2" fmla="val 10297"/>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224" name="同侧圆角矩形 19">
            <a:extLst>
              <a:ext uri="{FF2B5EF4-FFF2-40B4-BE49-F238E27FC236}">
                <a16:creationId xmlns:a16="http://schemas.microsoft.com/office/drawing/2014/main" id="{06B48ABD-502C-4E96-9FF4-FB7EC98AEE3C}"/>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225" name="同侧圆角矩形 19">
            <a:extLst>
              <a:ext uri="{FF2B5EF4-FFF2-40B4-BE49-F238E27FC236}">
                <a16:creationId xmlns:a16="http://schemas.microsoft.com/office/drawing/2014/main" id="{2598A64C-1F18-45A6-B6E9-901A223B24C7}"/>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57410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CONFIDENTIAL - Internal Use Only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F39806-8809-4859-8859-67B69B36B595}"/>
              </a:ext>
            </a:extLst>
          </p:cNvPr>
          <p:cNvSpPr txBox="1"/>
          <p:nvPr/>
        </p:nvSpPr>
        <p:spPr>
          <a:xfrm>
            <a:off x="281608" y="418673"/>
            <a:ext cx="61886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mn-ea"/>
                <a:cs typeface="+mn-cs"/>
              </a:rPr>
              <a:t>Understanding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ADAS Development Process</a:t>
            </a:r>
          </a:p>
        </p:txBody>
      </p:sp>
      <p:pic>
        <p:nvPicPr>
          <p:cNvPr id="9" name="Picture 8" descr="A screenshot of a cell phone&#10;&#10;Description automatically generated">
            <a:extLst>
              <a:ext uri="{FF2B5EF4-FFF2-40B4-BE49-F238E27FC236}">
                <a16:creationId xmlns:a16="http://schemas.microsoft.com/office/drawing/2014/main" id="{BB06FA09-F220-E542-8CBA-BC3313D37AD3}"/>
              </a:ext>
            </a:extLst>
          </p:cNvPr>
          <p:cNvPicPr>
            <a:picLocks noChangeAspect="1"/>
          </p:cNvPicPr>
          <p:nvPr/>
        </p:nvPicPr>
        <p:blipFill>
          <a:blip r:embed="rId2"/>
          <a:stretch>
            <a:fillRect/>
          </a:stretch>
        </p:blipFill>
        <p:spPr>
          <a:xfrm>
            <a:off x="281608" y="806293"/>
            <a:ext cx="11605592" cy="2628241"/>
          </a:xfrm>
          <a:prstGeom prst="rect">
            <a:avLst/>
          </a:prstGeom>
        </p:spPr>
      </p:pic>
      <p:grpSp>
        <p:nvGrpSpPr>
          <p:cNvPr id="67" name="Group 66">
            <a:extLst>
              <a:ext uri="{FF2B5EF4-FFF2-40B4-BE49-F238E27FC236}">
                <a16:creationId xmlns:a16="http://schemas.microsoft.com/office/drawing/2014/main" id="{1D70C94B-EF79-9B41-98B4-91E3E16E1EC2}"/>
              </a:ext>
            </a:extLst>
          </p:cNvPr>
          <p:cNvGrpSpPr/>
          <p:nvPr/>
        </p:nvGrpSpPr>
        <p:grpSpPr>
          <a:xfrm>
            <a:off x="380393" y="3603410"/>
            <a:ext cx="11381952" cy="2835917"/>
            <a:chOff x="380393" y="1141837"/>
            <a:chExt cx="11381952" cy="4882503"/>
          </a:xfrm>
        </p:grpSpPr>
        <p:sp>
          <p:nvSpPr>
            <p:cNvPr id="69" name="TextBox 68">
              <a:extLst>
                <a:ext uri="{FF2B5EF4-FFF2-40B4-BE49-F238E27FC236}">
                  <a16:creationId xmlns:a16="http://schemas.microsoft.com/office/drawing/2014/main" id="{841AA920-980B-BC4C-85E4-CE972AA307FB}"/>
                </a:ext>
              </a:extLst>
            </p:cNvPr>
            <p:cNvSpPr txBox="1"/>
            <p:nvPr/>
          </p:nvSpPr>
          <p:spPr>
            <a:xfrm>
              <a:off x="4050991" y="1738086"/>
              <a:ext cx="1046610" cy="9317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generator</a:t>
              </a:r>
            </a:p>
          </p:txBody>
        </p:sp>
        <p:pic>
          <p:nvPicPr>
            <p:cNvPr id="70" name="Picture 69">
              <a:extLst>
                <a:ext uri="{FF2B5EF4-FFF2-40B4-BE49-F238E27FC236}">
                  <a16:creationId xmlns:a16="http://schemas.microsoft.com/office/drawing/2014/main" id="{AB90218C-D14B-4847-9812-3903BB25F9B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64822" y="1688107"/>
              <a:ext cx="845786" cy="827691"/>
            </a:xfrm>
            <a:prstGeom prst="rect">
              <a:avLst/>
            </a:prstGeom>
          </p:spPr>
        </p:pic>
        <p:sp>
          <p:nvSpPr>
            <p:cNvPr id="73" name="TextBox 72">
              <a:extLst>
                <a:ext uri="{FF2B5EF4-FFF2-40B4-BE49-F238E27FC236}">
                  <a16:creationId xmlns:a16="http://schemas.microsoft.com/office/drawing/2014/main" id="{98D3F640-27A8-574D-8D3A-79B35EE1E766}"/>
                </a:ext>
              </a:extLst>
            </p:cNvPr>
            <p:cNvSpPr txBox="1"/>
            <p:nvPr/>
          </p:nvSpPr>
          <p:spPr>
            <a:xfrm>
              <a:off x="3052614" y="1158368"/>
              <a:ext cx="2018653" cy="47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Ingestion, preparation</a:t>
              </a:r>
            </a:p>
          </p:txBody>
        </p:sp>
        <p:grpSp>
          <p:nvGrpSpPr>
            <p:cNvPr id="75" name="Group 74">
              <a:extLst>
                <a:ext uri="{FF2B5EF4-FFF2-40B4-BE49-F238E27FC236}">
                  <a16:creationId xmlns:a16="http://schemas.microsoft.com/office/drawing/2014/main" id="{63DF2685-1E06-0B48-B27B-066E3B86A382}"/>
                </a:ext>
              </a:extLst>
            </p:cNvPr>
            <p:cNvGrpSpPr/>
            <p:nvPr/>
          </p:nvGrpSpPr>
          <p:grpSpPr>
            <a:xfrm>
              <a:off x="3780117" y="3261912"/>
              <a:ext cx="1776079" cy="559043"/>
              <a:chOff x="1043005" y="5122498"/>
              <a:chExt cx="1939390" cy="991897"/>
            </a:xfrm>
          </p:grpSpPr>
          <p:sp>
            <p:nvSpPr>
              <p:cNvPr id="149" name="Rectangle 148">
                <a:extLst>
                  <a:ext uri="{FF2B5EF4-FFF2-40B4-BE49-F238E27FC236}">
                    <a16:creationId xmlns:a16="http://schemas.microsoft.com/office/drawing/2014/main" id="{B81885F0-A397-CA44-A7EA-061738E8F1D0}"/>
                  </a:ext>
                </a:extLst>
              </p:cNvPr>
              <p:cNvSpPr/>
              <p:nvPr/>
            </p:nvSpPr>
            <p:spPr>
              <a:xfrm>
                <a:off x="1076306" y="5168644"/>
                <a:ext cx="1739023" cy="899436"/>
              </a:xfrm>
              <a:prstGeom prst="rect">
                <a:avLst/>
              </a:prstGeom>
              <a:solidFill>
                <a:schemeClr val="accent4"/>
              </a:solidFill>
              <a:ln>
                <a:solidFill>
                  <a:schemeClr val="accent4"/>
                </a:solidFill>
              </a:ln>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DE97CC84-B228-524B-81EF-28D19B712C81}"/>
                  </a:ext>
                </a:extLst>
              </p:cNvPr>
              <p:cNvSpPr txBox="1"/>
              <p:nvPr/>
            </p:nvSpPr>
            <p:spPr>
              <a:xfrm>
                <a:off x="1043005" y="5122498"/>
                <a:ext cx="1939390" cy="991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Automated and manual</a:t>
                </a:r>
              </a:p>
            </p:txBody>
          </p:sp>
        </p:grpSp>
        <p:sp>
          <p:nvSpPr>
            <p:cNvPr id="77" name="Rounded Rectangle 76">
              <a:extLst>
                <a:ext uri="{FF2B5EF4-FFF2-40B4-BE49-F238E27FC236}">
                  <a16:creationId xmlns:a16="http://schemas.microsoft.com/office/drawing/2014/main" id="{D4F99A87-9EA8-DC4C-ACCD-2D9D96EBB0E9}"/>
                </a:ext>
              </a:extLst>
            </p:cNvPr>
            <p:cNvSpPr/>
            <p:nvPr/>
          </p:nvSpPr>
          <p:spPr>
            <a:xfrm>
              <a:off x="6131327" y="1599114"/>
              <a:ext cx="3209854" cy="3958472"/>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91A6C3FC-9448-E740-B7DE-3604993B14A2}"/>
                </a:ext>
              </a:extLst>
            </p:cNvPr>
            <p:cNvSpPr txBox="1"/>
            <p:nvPr/>
          </p:nvSpPr>
          <p:spPr>
            <a:xfrm>
              <a:off x="10207832" y="2323312"/>
              <a:ext cx="13178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Lab testing staff</a:t>
              </a:r>
            </a:p>
          </p:txBody>
        </p:sp>
        <p:grpSp>
          <p:nvGrpSpPr>
            <p:cNvPr id="79" name="Group 78">
              <a:extLst>
                <a:ext uri="{FF2B5EF4-FFF2-40B4-BE49-F238E27FC236}">
                  <a16:creationId xmlns:a16="http://schemas.microsoft.com/office/drawing/2014/main" id="{9A583F5C-4F8F-6E4D-89D5-B41FF0D8A583}"/>
                </a:ext>
              </a:extLst>
            </p:cNvPr>
            <p:cNvGrpSpPr/>
            <p:nvPr/>
          </p:nvGrpSpPr>
          <p:grpSpPr>
            <a:xfrm>
              <a:off x="481557" y="3312730"/>
              <a:ext cx="1443789" cy="1331701"/>
              <a:chOff x="312237" y="2036581"/>
              <a:chExt cx="1443789" cy="1331701"/>
            </a:xfrm>
          </p:grpSpPr>
          <p:pic>
            <p:nvPicPr>
              <p:cNvPr id="147" name="Picture 146" descr="A picture containing scene, road&#10;&#10;Description automatically generated">
                <a:extLst>
                  <a:ext uri="{FF2B5EF4-FFF2-40B4-BE49-F238E27FC236}">
                    <a16:creationId xmlns:a16="http://schemas.microsoft.com/office/drawing/2014/main" id="{E4F5F096-7D90-D144-B23B-D5D1F3E41D3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12237" y="2529610"/>
                <a:ext cx="1443789" cy="838672"/>
              </a:xfrm>
              <a:prstGeom prst="rect">
                <a:avLst/>
              </a:prstGeom>
            </p:spPr>
          </p:pic>
          <p:pic>
            <p:nvPicPr>
              <p:cNvPr id="148" name="Picture 147" descr="A picture containing drawing&#10;&#10;Description automatically generated">
                <a:extLst>
                  <a:ext uri="{FF2B5EF4-FFF2-40B4-BE49-F238E27FC236}">
                    <a16:creationId xmlns:a16="http://schemas.microsoft.com/office/drawing/2014/main" id="{5B09DC75-C66E-D142-9F91-E6A955FCA31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10411" y="2036581"/>
                <a:ext cx="875430" cy="875430"/>
              </a:xfrm>
              <a:prstGeom prst="rect">
                <a:avLst/>
              </a:prstGeom>
            </p:spPr>
          </p:pic>
        </p:grpSp>
        <p:sp>
          <p:nvSpPr>
            <p:cNvPr id="81" name="TextBox 80">
              <a:extLst>
                <a:ext uri="{FF2B5EF4-FFF2-40B4-BE49-F238E27FC236}">
                  <a16:creationId xmlns:a16="http://schemas.microsoft.com/office/drawing/2014/main" id="{F106A12A-D365-754D-A32F-1D8E88CD9172}"/>
                </a:ext>
              </a:extLst>
            </p:cNvPr>
            <p:cNvSpPr txBox="1"/>
            <p:nvPr/>
          </p:nvSpPr>
          <p:spPr>
            <a:xfrm>
              <a:off x="380393" y="1141837"/>
              <a:ext cx="18739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Road test Data collection</a:t>
              </a:r>
            </a:p>
          </p:txBody>
        </p:sp>
        <p:sp>
          <p:nvSpPr>
            <p:cNvPr id="83" name="TextBox 82">
              <a:extLst>
                <a:ext uri="{FF2B5EF4-FFF2-40B4-BE49-F238E27FC236}">
                  <a16:creationId xmlns:a16="http://schemas.microsoft.com/office/drawing/2014/main" id="{650F05AE-1D53-6E4E-A9CB-32510A870E68}"/>
                </a:ext>
              </a:extLst>
            </p:cNvPr>
            <p:cNvSpPr txBox="1"/>
            <p:nvPr/>
          </p:nvSpPr>
          <p:spPr>
            <a:xfrm>
              <a:off x="406488" y="4894558"/>
              <a:ext cx="1593925" cy="496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~60TB per day per vehicle</a:t>
              </a:r>
            </a:p>
          </p:txBody>
        </p:sp>
        <p:grpSp>
          <p:nvGrpSpPr>
            <p:cNvPr id="84" name="Group 83">
              <a:extLst>
                <a:ext uri="{FF2B5EF4-FFF2-40B4-BE49-F238E27FC236}">
                  <a16:creationId xmlns:a16="http://schemas.microsoft.com/office/drawing/2014/main" id="{B122E5F7-54BA-2145-86C7-98337E6C4284}"/>
                </a:ext>
              </a:extLst>
            </p:cNvPr>
            <p:cNvGrpSpPr/>
            <p:nvPr/>
          </p:nvGrpSpPr>
          <p:grpSpPr>
            <a:xfrm>
              <a:off x="2487007" y="3980757"/>
              <a:ext cx="1046707" cy="934874"/>
              <a:chOff x="2955135" y="3669332"/>
              <a:chExt cx="1046707" cy="934874"/>
            </a:xfrm>
          </p:grpSpPr>
          <p:sp>
            <p:nvSpPr>
              <p:cNvPr id="145" name="Rectangle 144">
                <a:extLst>
                  <a:ext uri="{FF2B5EF4-FFF2-40B4-BE49-F238E27FC236}">
                    <a16:creationId xmlns:a16="http://schemas.microsoft.com/office/drawing/2014/main" id="{C70F6809-48A0-A244-8133-7EC1FB6640DC}"/>
                  </a:ext>
                </a:extLst>
              </p:cNvPr>
              <p:cNvSpPr/>
              <p:nvPr/>
            </p:nvSpPr>
            <p:spPr>
              <a:xfrm>
                <a:off x="2955135" y="3669332"/>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Tagging</a:t>
                </a:r>
              </a:p>
            </p:txBody>
          </p:sp>
          <p:pic>
            <p:nvPicPr>
              <p:cNvPr id="146" name="Picture 145" descr="A picture containing clock&#10;&#10;Description automatically generated">
                <a:extLst>
                  <a:ext uri="{FF2B5EF4-FFF2-40B4-BE49-F238E27FC236}">
                    <a16:creationId xmlns:a16="http://schemas.microsoft.com/office/drawing/2014/main" id="{8EF1A9AF-5D72-BC41-BA8E-E7F0AED06AB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flipH="1">
                <a:off x="3194987" y="3706009"/>
                <a:ext cx="645848" cy="545787"/>
              </a:xfrm>
              <a:prstGeom prst="rect">
                <a:avLst/>
              </a:prstGeom>
            </p:spPr>
          </p:pic>
        </p:grpSp>
        <p:grpSp>
          <p:nvGrpSpPr>
            <p:cNvPr id="87" name="Group 86">
              <a:extLst>
                <a:ext uri="{FF2B5EF4-FFF2-40B4-BE49-F238E27FC236}">
                  <a16:creationId xmlns:a16="http://schemas.microsoft.com/office/drawing/2014/main" id="{4B5358F2-F03F-194B-B02F-1E842491DF6C}"/>
                </a:ext>
              </a:extLst>
            </p:cNvPr>
            <p:cNvGrpSpPr/>
            <p:nvPr/>
          </p:nvGrpSpPr>
          <p:grpSpPr>
            <a:xfrm>
              <a:off x="2482733" y="2739846"/>
              <a:ext cx="1046707" cy="966433"/>
              <a:chOff x="2518203" y="2191217"/>
              <a:chExt cx="1046707" cy="966433"/>
            </a:xfrm>
          </p:grpSpPr>
          <p:sp>
            <p:nvSpPr>
              <p:cNvPr id="143" name="Rectangle 142">
                <a:extLst>
                  <a:ext uri="{FF2B5EF4-FFF2-40B4-BE49-F238E27FC236}">
                    <a16:creationId xmlns:a16="http://schemas.microsoft.com/office/drawing/2014/main" id="{9B21A83B-3E93-F244-8F8B-074B643DDD34}"/>
                  </a:ext>
                </a:extLst>
              </p:cNvPr>
              <p:cNvSpPr/>
              <p:nvPr/>
            </p:nvSpPr>
            <p:spPr>
              <a:xfrm>
                <a:off x="2518203" y="2222776"/>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Cleaning</a:t>
                </a:r>
              </a:p>
            </p:txBody>
          </p:sp>
          <p:pic>
            <p:nvPicPr>
              <p:cNvPr id="144" name="Picture 143">
                <a:extLst>
                  <a:ext uri="{FF2B5EF4-FFF2-40B4-BE49-F238E27FC236}">
                    <a16:creationId xmlns:a16="http://schemas.microsoft.com/office/drawing/2014/main" id="{46760DC8-0191-9641-AC75-D4D3EE1173D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815259" y="2191217"/>
                <a:ext cx="519912" cy="519912"/>
              </a:xfrm>
              <a:prstGeom prst="rect">
                <a:avLst/>
              </a:prstGeom>
            </p:spPr>
          </p:pic>
        </p:grpSp>
        <p:grpSp>
          <p:nvGrpSpPr>
            <p:cNvPr id="88" name="Group 87">
              <a:extLst>
                <a:ext uri="{FF2B5EF4-FFF2-40B4-BE49-F238E27FC236}">
                  <a16:creationId xmlns:a16="http://schemas.microsoft.com/office/drawing/2014/main" id="{E2321969-05F9-9E41-926E-9E48C13BCA28}"/>
                </a:ext>
              </a:extLst>
            </p:cNvPr>
            <p:cNvGrpSpPr/>
            <p:nvPr/>
          </p:nvGrpSpPr>
          <p:grpSpPr>
            <a:xfrm>
              <a:off x="3800060" y="3107887"/>
              <a:ext cx="1583487" cy="1973030"/>
              <a:chOff x="4084108" y="2153034"/>
              <a:chExt cx="1583487" cy="1973030"/>
            </a:xfrm>
          </p:grpSpPr>
          <p:sp>
            <p:nvSpPr>
              <p:cNvPr id="136" name="Rectangle 135">
                <a:extLst>
                  <a:ext uri="{FF2B5EF4-FFF2-40B4-BE49-F238E27FC236}">
                    <a16:creationId xmlns:a16="http://schemas.microsoft.com/office/drawing/2014/main" id="{E7AEF615-9FEA-554B-B7A2-A91FD0F0D74B}"/>
                  </a:ext>
                </a:extLst>
              </p:cNvPr>
              <p:cNvSpPr/>
              <p:nvPr/>
            </p:nvSpPr>
            <p:spPr>
              <a:xfrm>
                <a:off x="4084108" y="2153034"/>
                <a:ext cx="1583487" cy="11673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Training data set</a:t>
                </a:r>
              </a:p>
            </p:txBody>
          </p:sp>
          <p:pic>
            <p:nvPicPr>
              <p:cNvPr id="137" name="Picture 136">
                <a:extLst>
                  <a:ext uri="{FF2B5EF4-FFF2-40B4-BE49-F238E27FC236}">
                    <a16:creationId xmlns:a16="http://schemas.microsoft.com/office/drawing/2014/main" id="{3A098ADA-7469-BE4E-8A08-A3857DDEC03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336826" y="3533334"/>
                <a:ext cx="605688" cy="592730"/>
              </a:xfrm>
              <a:prstGeom prst="rect">
                <a:avLst/>
              </a:prstGeom>
            </p:spPr>
          </p:pic>
        </p:grpSp>
        <p:grpSp>
          <p:nvGrpSpPr>
            <p:cNvPr id="90" name="Group 89">
              <a:extLst>
                <a:ext uri="{FF2B5EF4-FFF2-40B4-BE49-F238E27FC236}">
                  <a16:creationId xmlns:a16="http://schemas.microsoft.com/office/drawing/2014/main" id="{991FAD36-ACA2-4C4A-9C48-DB0AB8CC5369}"/>
                </a:ext>
              </a:extLst>
            </p:cNvPr>
            <p:cNvGrpSpPr/>
            <p:nvPr/>
          </p:nvGrpSpPr>
          <p:grpSpPr>
            <a:xfrm>
              <a:off x="7575034" y="3844215"/>
              <a:ext cx="1667734" cy="1321901"/>
              <a:chOff x="6449848" y="3157650"/>
              <a:chExt cx="1667734" cy="1321901"/>
            </a:xfrm>
            <a:noFill/>
          </p:grpSpPr>
          <p:sp>
            <p:nvSpPr>
              <p:cNvPr id="133" name="Rectangle 132">
                <a:extLst>
                  <a:ext uri="{FF2B5EF4-FFF2-40B4-BE49-F238E27FC236}">
                    <a16:creationId xmlns:a16="http://schemas.microsoft.com/office/drawing/2014/main" id="{27DCE316-E8D1-D941-A41F-D343AD2DE4B2}"/>
                  </a:ext>
                </a:extLst>
              </p:cNvPr>
              <p:cNvSpPr/>
              <p:nvPr/>
            </p:nvSpPr>
            <p:spPr>
              <a:xfrm>
                <a:off x="6449848" y="3157650"/>
                <a:ext cx="1667734" cy="132190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 training</a:t>
                </a:r>
              </a:p>
            </p:txBody>
          </p:sp>
          <p:pic>
            <p:nvPicPr>
              <p:cNvPr id="135" name="Picture 134" descr="A circuit board&#10;&#10;Description automatically generated">
                <a:extLst>
                  <a:ext uri="{FF2B5EF4-FFF2-40B4-BE49-F238E27FC236}">
                    <a16:creationId xmlns:a16="http://schemas.microsoft.com/office/drawing/2014/main" id="{AC9335FB-BC1B-4547-A656-DC8089A47383}"/>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614066" y="3326869"/>
                <a:ext cx="1420111" cy="852067"/>
              </a:xfrm>
              <a:prstGeom prst="rect">
                <a:avLst/>
              </a:prstGeom>
              <a:grpFill/>
            </p:spPr>
          </p:pic>
        </p:grpSp>
        <p:grpSp>
          <p:nvGrpSpPr>
            <p:cNvPr id="92" name="Group 91">
              <a:extLst>
                <a:ext uri="{FF2B5EF4-FFF2-40B4-BE49-F238E27FC236}">
                  <a16:creationId xmlns:a16="http://schemas.microsoft.com/office/drawing/2014/main" id="{5523C279-BB4E-5646-AA84-A14CAC4F5161}"/>
                </a:ext>
              </a:extLst>
            </p:cNvPr>
            <p:cNvGrpSpPr/>
            <p:nvPr/>
          </p:nvGrpSpPr>
          <p:grpSpPr>
            <a:xfrm>
              <a:off x="7575034" y="2707803"/>
              <a:ext cx="1667734" cy="1039621"/>
              <a:chOff x="6433735" y="2036580"/>
              <a:chExt cx="1667734" cy="1039621"/>
            </a:xfrm>
            <a:noFill/>
          </p:grpSpPr>
          <p:sp>
            <p:nvSpPr>
              <p:cNvPr id="130" name="Rectangle 129">
                <a:extLst>
                  <a:ext uri="{FF2B5EF4-FFF2-40B4-BE49-F238E27FC236}">
                    <a16:creationId xmlns:a16="http://schemas.microsoft.com/office/drawing/2014/main" id="{472F8AA9-E4D8-8B49-B9B9-92A1FC551F82}"/>
                  </a:ext>
                </a:extLst>
              </p:cNvPr>
              <p:cNvSpPr/>
              <p:nvPr/>
            </p:nvSpPr>
            <p:spPr>
              <a:xfrm>
                <a:off x="6433735" y="2036580"/>
                <a:ext cx="1667734" cy="103962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Control Model development</a:t>
                </a:r>
              </a:p>
            </p:txBody>
          </p:sp>
          <p:pic>
            <p:nvPicPr>
              <p:cNvPr id="131" name="Picture 130" descr="A picture containing clock&#10;&#10;Description automatically generated">
                <a:extLst>
                  <a:ext uri="{FF2B5EF4-FFF2-40B4-BE49-F238E27FC236}">
                    <a16:creationId xmlns:a16="http://schemas.microsoft.com/office/drawing/2014/main" id="{4A74A917-0E8F-2845-90C3-81D232EADB77}"/>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6506353" y="2164211"/>
                <a:ext cx="1543545" cy="476374"/>
              </a:xfrm>
              <a:prstGeom prst="rect">
                <a:avLst/>
              </a:prstGeom>
              <a:grpFill/>
            </p:spPr>
          </p:pic>
        </p:grpSp>
        <p:grpSp>
          <p:nvGrpSpPr>
            <p:cNvPr id="93" name="Group 92">
              <a:extLst>
                <a:ext uri="{FF2B5EF4-FFF2-40B4-BE49-F238E27FC236}">
                  <a16:creationId xmlns:a16="http://schemas.microsoft.com/office/drawing/2014/main" id="{B639211C-057F-774C-AF85-3F49A21E4B6C}"/>
                </a:ext>
              </a:extLst>
            </p:cNvPr>
            <p:cNvGrpSpPr/>
            <p:nvPr/>
          </p:nvGrpSpPr>
          <p:grpSpPr>
            <a:xfrm>
              <a:off x="6212616" y="2962234"/>
              <a:ext cx="1237313" cy="1321901"/>
              <a:chOff x="4506505" y="3952796"/>
              <a:chExt cx="1237313" cy="1321901"/>
            </a:xfrm>
            <a:noFill/>
          </p:grpSpPr>
          <p:sp>
            <p:nvSpPr>
              <p:cNvPr id="128" name="Rectangle 127">
                <a:extLst>
                  <a:ext uri="{FF2B5EF4-FFF2-40B4-BE49-F238E27FC236}">
                    <a16:creationId xmlns:a16="http://schemas.microsoft.com/office/drawing/2014/main" id="{4B4FF16F-5FCB-C749-A70F-73C65D2FD54C}"/>
                  </a:ext>
                </a:extLst>
              </p:cNvPr>
              <p:cNvSpPr/>
              <p:nvPr/>
            </p:nvSpPr>
            <p:spPr>
              <a:xfrm>
                <a:off x="4506505" y="3952796"/>
                <a:ext cx="1237313" cy="132190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Simulation</a:t>
                </a:r>
              </a:p>
            </p:txBody>
          </p:sp>
          <p:pic>
            <p:nvPicPr>
              <p:cNvPr id="129" name="Picture 128" descr="A picture containing guitar&#10;&#10;Description automatically generated">
                <a:extLst>
                  <a:ext uri="{FF2B5EF4-FFF2-40B4-BE49-F238E27FC236}">
                    <a16:creationId xmlns:a16="http://schemas.microsoft.com/office/drawing/2014/main" id="{DFE1F12C-05D5-DA4A-8EE5-138EB0D21AA6}"/>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4668469" y="4019778"/>
                <a:ext cx="919782" cy="732305"/>
              </a:xfrm>
              <a:prstGeom prst="rect">
                <a:avLst/>
              </a:prstGeom>
              <a:grpFill/>
            </p:spPr>
          </p:pic>
        </p:grpSp>
        <p:pic>
          <p:nvPicPr>
            <p:cNvPr id="94" name="Picture 93">
              <a:extLst>
                <a:ext uri="{FF2B5EF4-FFF2-40B4-BE49-F238E27FC236}">
                  <a16:creationId xmlns:a16="http://schemas.microsoft.com/office/drawing/2014/main" id="{F5191BFA-C418-EB48-A652-C8831E0BA4A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34515" y="1760532"/>
              <a:ext cx="845786" cy="827691"/>
            </a:xfrm>
            <a:prstGeom prst="rect">
              <a:avLst/>
            </a:prstGeom>
          </p:spPr>
        </p:pic>
        <p:pic>
          <p:nvPicPr>
            <p:cNvPr id="96" name="Picture 95">
              <a:extLst>
                <a:ext uri="{FF2B5EF4-FFF2-40B4-BE49-F238E27FC236}">
                  <a16:creationId xmlns:a16="http://schemas.microsoft.com/office/drawing/2014/main" id="{F5F4D9B8-DD46-3B4F-BF94-64C36C8CEF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0765" y="1686009"/>
              <a:ext cx="845786" cy="827691"/>
            </a:xfrm>
            <a:prstGeom prst="rect">
              <a:avLst/>
            </a:prstGeom>
          </p:spPr>
        </p:pic>
        <p:pic>
          <p:nvPicPr>
            <p:cNvPr id="97" name="Picture 96">
              <a:extLst>
                <a:ext uri="{FF2B5EF4-FFF2-40B4-BE49-F238E27FC236}">
                  <a16:creationId xmlns:a16="http://schemas.microsoft.com/office/drawing/2014/main" id="{28E9754A-0118-B447-83D0-A5D0F04514B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65143" y="1575874"/>
              <a:ext cx="845786" cy="827691"/>
            </a:xfrm>
            <a:prstGeom prst="rect">
              <a:avLst/>
            </a:prstGeom>
          </p:spPr>
        </p:pic>
        <p:sp>
          <p:nvSpPr>
            <p:cNvPr id="98" name="TextBox 97">
              <a:extLst>
                <a:ext uri="{FF2B5EF4-FFF2-40B4-BE49-F238E27FC236}">
                  <a16:creationId xmlns:a16="http://schemas.microsoft.com/office/drawing/2014/main" id="{CB34BD80-09C0-1043-A07D-9E107453B09E}"/>
                </a:ext>
              </a:extLst>
            </p:cNvPr>
            <p:cNvSpPr txBox="1"/>
            <p:nvPr/>
          </p:nvSpPr>
          <p:spPr>
            <a:xfrm>
              <a:off x="547827" y="2513700"/>
              <a:ext cx="1434367" cy="47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Drivers on the road</a:t>
              </a:r>
            </a:p>
          </p:txBody>
        </p:sp>
        <p:sp>
          <p:nvSpPr>
            <p:cNvPr id="100" name="TextBox 99">
              <a:extLst>
                <a:ext uri="{FF2B5EF4-FFF2-40B4-BE49-F238E27FC236}">
                  <a16:creationId xmlns:a16="http://schemas.microsoft.com/office/drawing/2014/main" id="{C2AC7EE8-9037-EB4B-A2C6-2A0343CC070F}"/>
                </a:ext>
              </a:extLst>
            </p:cNvPr>
            <p:cNvSpPr txBox="1"/>
            <p:nvPr/>
          </p:nvSpPr>
          <p:spPr>
            <a:xfrm>
              <a:off x="7680301" y="1905475"/>
              <a:ext cx="1237313" cy="4769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staff</a:t>
              </a:r>
            </a:p>
          </p:txBody>
        </p:sp>
        <p:grpSp>
          <p:nvGrpSpPr>
            <p:cNvPr id="101" name="Group 100">
              <a:extLst>
                <a:ext uri="{FF2B5EF4-FFF2-40B4-BE49-F238E27FC236}">
                  <a16:creationId xmlns:a16="http://schemas.microsoft.com/office/drawing/2014/main" id="{EDE2B15E-D638-8D4B-B3C0-FF3DF8B90324}"/>
                </a:ext>
              </a:extLst>
            </p:cNvPr>
            <p:cNvGrpSpPr/>
            <p:nvPr/>
          </p:nvGrpSpPr>
          <p:grpSpPr>
            <a:xfrm>
              <a:off x="9883745" y="2885050"/>
              <a:ext cx="1667734" cy="1039621"/>
              <a:chOff x="9722879" y="2029915"/>
              <a:chExt cx="1667734" cy="1039621"/>
            </a:xfrm>
            <a:noFill/>
          </p:grpSpPr>
          <p:sp>
            <p:nvSpPr>
              <p:cNvPr id="126" name="Rectangle 125">
                <a:extLst>
                  <a:ext uri="{FF2B5EF4-FFF2-40B4-BE49-F238E27FC236}">
                    <a16:creationId xmlns:a16="http://schemas.microsoft.com/office/drawing/2014/main" id="{3C8C9DBB-19C5-3444-8FD9-9833B01E21BF}"/>
                  </a:ext>
                </a:extLst>
              </p:cNvPr>
              <p:cNvSpPr/>
              <p:nvPr/>
            </p:nvSpPr>
            <p:spPr>
              <a:xfrm>
                <a:off x="9722879" y="2029915"/>
                <a:ext cx="1667734" cy="103962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Software in loop</a:t>
                </a:r>
              </a:p>
            </p:txBody>
          </p:sp>
          <p:pic>
            <p:nvPicPr>
              <p:cNvPr id="127" name="Picture 126" descr="A picture containing text&#10;&#10;Description automatically generated">
                <a:extLst>
                  <a:ext uri="{FF2B5EF4-FFF2-40B4-BE49-F238E27FC236}">
                    <a16:creationId xmlns:a16="http://schemas.microsoft.com/office/drawing/2014/main" id="{40C7FBE4-88B0-7140-8067-D02928B47854}"/>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9924014" y="2137429"/>
                <a:ext cx="1305306" cy="378582"/>
              </a:xfrm>
              <a:prstGeom prst="rect">
                <a:avLst/>
              </a:prstGeom>
              <a:grpFill/>
            </p:spPr>
          </p:pic>
        </p:grpSp>
        <p:grpSp>
          <p:nvGrpSpPr>
            <p:cNvPr id="102" name="Group 101">
              <a:extLst>
                <a:ext uri="{FF2B5EF4-FFF2-40B4-BE49-F238E27FC236}">
                  <a16:creationId xmlns:a16="http://schemas.microsoft.com/office/drawing/2014/main" id="{9D8BF5A8-E11D-0C4C-99DD-69A0B5274415}"/>
                </a:ext>
              </a:extLst>
            </p:cNvPr>
            <p:cNvGrpSpPr/>
            <p:nvPr/>
          </p:nvGrpSpPr>
          <p:grpSpPr>
            <a:xfrm>
              <a:off x="9883745" y="4057048"/>
              <a:ext cx="1667734" cy="1179964"/>
              <a:chOff x="9742800" y="3201913"/>
              <a:chExt cx="1667734" cy="1179964"/>
            </a:xfrm>
          </p:grpSpPr>
          <p:sp>
            <p:nvSpPr>
              <p:cNvPr id="124" name="Rectangle 123">
                <a:extLst>
                  <a:ext uri="{FF2B5EF4-FFF2-40B4-BE49-F238E27FC236}">
                    <a16:creationId xmlns:a16="http://schemas.microsoft.com/office/drawing/2014/main" id="{0F8FECD8-26D8-2B41-8130-25D18F8BE147}"/>
                  </a:ext>
                </a:extLst>
              </p:cNvPr>
              <p:cNvSpPr/>
              <p:nvPr/>
            </p:nvSpPr>
            <p:spPr>
              <a:xfrm>
                <a:off x="9742800" y="3201913"/>
                <a:ext cx="1667734" cy="117996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Hardware in loop</a:t>
                </a:r>
              </a:p>
            </p:txBody>
          </p:sp>
          <p:pic>
            <p:nvPicPr>
              <p:cNvPr id="125" name="Picture 124" descr="A picture containing standing, group, water, people&#10;&#10;Description automatically generated">
                <a:extLst>
                  <a:ext uri="{FF2B5EF4-FFF2-40B4-BE49-F238E27FC236}">
                    <a16:creationId xmlns:a16="http://schemas.microsoft.com/office/drawing/2014/main" id="{301093FF-0175-254C-B00A-D9ECC40FF92A}"/>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9977343" y="3325664"/>
                <a:ext cx="1198648" cy="586437"/>
              </a:xfrm>
              <a:prstGeom prst="rect">
                <a:avLst/>
              </a:prstGeom>
            </p:spPr>
          </p:pic>
        </p:grpSp>
        <p:sp>
          <p:nvSpPr>
            <p:cNvPr id="103" name="TextBox 102">
              <a:extLst>
                <a:ext uri="{FF2B5EF4-FFF2-40B4-BE49-F238E27FC236}">
                  <a16:creationId xmlns:a16="http://schemas.microsoft.com/office/drawing/2014/main" id="{30A640C3-C642-0C40-B13B-6DBA0F754D65}"/>
                </a:ext>
              </a:extLst>
            </p:cNvPr>
            <p:cNvSpPr txBox="1"/>
            <p:nvPr/>
          </p:nvSpPr>
          <p:spPr>
            <a:xfrm>
              <a:off x="6630109" y="1165856"/>
              <a:ext cx="2711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Simulation, modeling and training</a:t>
              </a:r>
            </a:p>
          </p:txBody>
        </p:sp>
        <p:sp>
          <p:nvSpPr>
            <p:cNvPr id="104" name="TextBox 103">
              <a:extLst>
                <a:ext uri="{FF2B5EF4-FFF2-40B4-BE49-F238E27FC236}">
                  <a16:creationId xmlns:a16="http://schemas.microsoft.com/office/drawing/2014/main" id="{A0475090-7832-C34D-9B46-8177B9B0025E}"/>
                </a:ext>
              </a:extLst>
            </p:cNvPr>
            <p:cNvSpPr txBox="1"/>
            <p:nvPr/>
          </p:nvSpPr>
          <p:spPr>
            <a:xfrm>
              <a:off x="10132783" y="1179517"/>
              <a:ext cx="13361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Verification in lab</a:t>
              </a:r>
            </a:p>
          </p:txBody>
        </p:sp>
        <p:sp>
          <p:nvSpPr>
            <p:cNvPr id="105" name="Rounded Rectangle 85">
              <a:extLst>
                <a:ext uri="{FF2B5EF4-FFF2-40B4-BE49-F238E27FC236}">
                  <a16:creationId xmlns:a16="http://schemas.microsoft.com/office/drawing/2014/main" id="{F3D7FE39-6A53-E949-9D70-4D56C2CFE8E2}"/>
                </a:ext>
              </a:extLst>
            </p:cNvPr>
            <p:cNvSpPr/>
            <p:nvPr/>
          </p:nvSpPr>
          <p:spPr>
            <a:xfrm>
              <a:off x="9658515" y="1575874"/>
              <a:ext cx="2103830" cy="399613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ounded Rectangle 85">
              <a:extLst>
                <a:ext uri="{FF2B5EF4-FFF2-40B4-BE49-F238E27FC236}">
                  <a16:creationId xmlns:a16="http://schemas.microsoft.com/office/drawing/2014/main" id="{EFDC349C-D926-B843-ABE4-92EBD8B1F339}"/>
                </a:ext>
              </a:extLst>
            </p:cNvPr>
            <p:cNvSpPr/>
            <p:nvPr/>
          </p:nvSpPr>
          <p:spPr>
            <a:xfrm>
              <a:off x="2349519" y="1585845"/>
              <a:ext cx="3114827" cy="394617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ounded Rectangle 85">
              <a:extLst>
                <a:ext uri="{FF2B5EF4-FFF2-40B4-BE49-F238E27FC236}">
                  <a16:creationId xmlns:a16="http://schemas.microsoft.com/office/drawing/2014/main" id="{701E4796-4818-D640-A622-233424896D56}"/>
                </a:ext>
              </a:extLst>
            </p:cNvPr>
            <p:cNvSpPr/>
            <p:nvPr/>
          </p:nvSpPr>
          <p:spPr>
            <a:xfrm>
              <a:off x="388269" y="1591658"/>
              <a:ext cx="1593925" cy="396592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Arrow: Right 108">
              <a:extLst>
                <a:ext uri="{FF2B5EF4-FFF2-40B4-BE49-F238E27FC236}">
                  <a16:creationId xmlns:a16="http://schemas.microsoft.com/office/drawing/2014/main" id="{C8CE59B0-4875-EE42-81D3-5C48F1615CC0}"/>
                </a:ext>
              </a:extLst>
            </p:cNvPr>
            <p:cNvSpPr/>
            <p:nvPr/>
          </p:nvSpPr>
          <p:spPr>
            <a:xfrm>
              <a:off x="2036399" y="3400172"/>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Arrow: Right 149">
              <a:extLst>
                <a:ext uri="{FF2B5EF4-FFF2-40B4-BE49-F238E27FC236}">
                  <a16:creationId xmlns:a16="http://schemas.microsoft.com/office/drawing/2014/main" id="{39CA60B0-E94D-214E-B48D-1F0F7A6F4738}"/>
                </a:ext>
              </a:extLst>
            </p:cNvPr>
            <p:cNvSpPr/>
            <p:nvPr/>
          </p:nvSpPr>
          <p:spPr>
            <a:xfrm>
              <a:off x="5688630" y="3266341"/>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Arrow: Right 150">
              <a:extLst>
                <a:ext uri="{FF2B5EF4-FFF2-40B4-BE49-F238E27FC236}">
                  <a16:creationId xmlns:a16="http://schemas.microsoft.com/office/drawing/2014/main" id="{2AA4CABE-FB9F-3F4C-9B94-956D3A764693}"/>
                </a:ext>
              </a:extLst>
            </p:cNvPr>
            <p:cNvSpPr/>
            <p:nvPr/>
          </p:nvSpPr>
          <p:spPr>
            <a:xfrm>
              <a:off x="9341181" y="3371146"/>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90DDB865-46E1-C64C-9C30-4EA0ECD687A5}"/>
                </a:ext>
              </a:extLst>
            </p:cNvPr>
            <p:cNvSpPr txBox="1"/>
            <p:nvPr/>
          </p:nvSpPr>
          <p:spPr>
            <a:xfrm>
              <a:off x="3299701" y="5051607"/>
              <a:ext cx="15939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Hundreds of PB</a:t>
              </a:r>
            </a:p>
          </p:txBody>
        </p:sp>
        <p:sp>
          <p:nvSpPr>
            <p:cNvPr id="114" name="Arrow: Right 154">
              <a:extLst>
                <a:ext uri="{FF2B5EF4-FFF2-40B4-BE49-F238E27FC236}">
                  <a16:creationId xmlns:a16="http://schemas.microsoft.com/office/drawing/2014/main" id="{9A895421-DA07-4048-9AFC-5047C6B1DCF6}"/>
                </a:ext>
              </a:extLst>
            </p:cNvPr>
            <p:cNvSpPr/>
            <p:nvPr/>
          </p:nvSpPr>
          <p:spPr>
            <a:xfrm rot="10800000">
              <a:off x="5641276" y="3992503"/>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row: U-Turn 133">
              <a:extLst>
                <a:ext uri="{FF2B5EF4-FFF2-40B4-BE49-F238E27FC236}">
                  <a16:creationId xmlns:a16="http://schemas.microsoft.com/office/drawing/2014/main" id="{BF455981-BC46-2047-9FFE-D65BFED8C52F}"/>
                </a:ext>
              </a:extLst>
            </p:cNvPr>
            <p:cNvSpPr/>
            <p:nvPr/>
          </p:nvSpPr>
          <p:spPr>
            <a:xfrm rot="10800000">
              <a:off x="815124" y="5565442"/>
              <a:ext cx="9965422" cy="458898"/>
            </a:xfrm>
            <a:prstGeom prst="utur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69F4A7D5-0186-D04C-A440-E297F8600307}"/>
                </a:ext>
              </a:extLst>
            </p:cNvPr>
            <p:cNvSpPr txBox="1"/>
            <p:nvPr/>
          </p:nvSpPr>
          <p:spPr>
            <a:xfrm>
              <a:off x="6349362" y="5133034"/>
              <a:ext cx="15939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Hundreds of TB</a:t>
              </a:r>
            </a:p>
          </p:txBody>
        </p:sp>
      </p:grpSp>
      <p:sp>
        <p:nvSpPr>
          <p:cNvPr id="61" name="TextBox 60">
            <a:extLst>
              <a:ext uri="{FF2B5EF4-FFF2-40B4-BE49-F238E27FC236}">
                <a16:creationId xmlns:a16="http://schemas.microsoft.com/office/drawing/2014/main" id="{59056FB6-A0CD-DA45-BBD0-07E3DDD88BAB}"/>
              </a:ext>
            </a:extLst>
          </p:cNvPr>
          <p:cNvSpPr txBox="1"/>
          <p:nvPr/>
        </p:nvSpPr>
        <p:spPr>
          <a:xfrm>
            <a:off x="10168420" y="5921627"/>
            <a:ext cx="15939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Dozen of PB</a:t>
            </a:r>
          </a:p>
        </p:txBody>
      </p:sp>
      <p:sp>
        <p:nvSpPr>
          <p:cNvPr id="62" name="同侧圆角矩形 17">
            <a:extLst>
              <a:ext uri="{FF2B5EF4-FFF2-40B4-BE49-F238E27FC236}">
                <a16:creationId xmlns:a16="http://schemas.microsoft.com/office/drawing/2014/main" id="{E12C194B-504D-4E64-8082-A0BF62971528}"/>
              </a:ext>
            </a:extLst>
          </p:cNvPr>
          <p:cNvSpPr/>
          <p:nvPr/>
        </p:nvSpPr>
        <p:spPr bwMode="gray">
          <a:xfrm>
            <a:off x="8018164" y="3359"/>
            <a:ext cx="1098320" cy="193874"/>
          </a:xfrm>
          <a:prstGeom prst="round2SameRect">
            <a:avLst>
              <a:gd name="adj1" fmla="val 0"/>
              <a:gd name="adj2" fmla="val 11769"/>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63" name="同侧圆角矩形 18">
            <a:extLst>
              <a:ext uri="{FF2B5EF4-FFF2-40B4-BE49-F238E27FC236}">
                <a16:creationId xmlns:a16="http://schemas.microsoft.com/office/drawing/2014/main" id="{2F8A7037-9971-4BD9-B44E-44A4A2165463}"/>
              </a:ext>
            </a:extLst>
          </p:cNvPr>
          <p:cNvSpPr/>
          <p:nvPr/>
        </p:nvSpPr>
        <p:spPr bwMode="gray">
          <a:xfrm>
            <a:off x="9131936" y="3359"/>
            <a:ext cx="1077023" cy="193874"/>
          </a:xfrm>
          <a:prstGeom prst="round2SameRect">
            <a:avLst>
              <a:gd name="adj1" fmla="val 0"/>
              <a:gd name="adj2" fmla="val 10297"/>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64" name="同侧圆角矩形 19">
            <a:extLst>
              <a:ext uri="{FF2B5EF4-FFF2-40B4-BE49-F238E27FC236}">
                <a16:creationId xmlns:a16="http://schemas.microsoft.com/office/drawing/2014/main" id="{C9522FA4-F641-4CEE-86D3-F4BC3A53566E}"/>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65" name="同侧圆角矩形 19">
            <a:extLst>
              <a:ext uri="{FF2B5EF4-FFF2-40B4-BE49-F238E27FC236}">
                <a16:creationId xmlns:a16="http://schemas.microsoft.com/office/drawing/2014/main" id="{B8FBEA5A-5CB6-4BD6-92DB-144AB99AF287}"/>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63383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CONFIDENTIAL - Internal Use Only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F39806-8809-4859-8859-67B69B36B595}"/>
              </a:ext>
            </a:extLst>
          </p:cNvPr>
          <p:cNvSpPr txBox="1"/>
          <p:nvPr/>
        </p:nvSpPr>
        <p:spPr>
          <a:xfrm>
            <a:off x="281607" y="179873"/>
            <a:ext cx="992735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Volkswagen</a:t>
            </a:r>
            <a:r>
              <a:rPr lang="en-US" sz="2000" dirty="0">
                <a:solidFill>
                  <a:prstClr val="black"/>
                </a:solidFill>
                <a:latin typeface="Calibri" panose="020F0502020204030204"/>
              </a:rPr>
              <a:t>’s view </a:t>
            </a:r>
            <a:r>
              <a:rPr lang="en-US" altLang="zh-CN" sz="2000" dirty="0">
                <a:solidFill>
                  <a:prstClr val="black"/>
                </a:solidFill>
                <a:latin typeface="Calibri" panose="020F0502020204030204"/>
              </a:rPr>
              <a:t>(Source: VW ADAS IT Platform RFI 02/2019)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5" name="Picture 1" descr="page7image1820192">
            <a:extLst>
              <a:ext uri="{FF2B5EF4-FFF2-40B4-BE49-F238E27FC236}">
                <a16:creationId xmlns:a16="http://schemas.microsoft.com/office/drawing/2014/main" id="{31FEE929-DA03-6D4A-8651-9C7226E0D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37"/>
          <a:stretch/>
        </p:blipFill>
        <p:spPr bwMode="auto">
          <a:xfrm>
            <a:off x="111149" y="651164"/>
            <a:ext cx="11960987" cy="5747450"/>
          </a:xfrm>
          <a:prstGeom prst="rect">
            <a:avLst/>
          </a:prstGeom>
          <a:noFill/>
          <a:extLst>
            <a:ext uri="{909E8E84-426E-40DD-AFC4-6F175D3DCCD1}">
              <a14:hiddenFill xmlns:a14="http://schemas.microsoft.com/office/drawing/2010/main">
                <a:solidFill>
                  <a:srgbClr val="FFFFFF"/>
                </a:solidFill>
              </a14:hiddenFill>
            </a:ext>
          </a:extLst>
        </p:spPr>
      </p:pic>
      <p:sp>
        <p:nvSpPr>
          <p:cNvPr id="6" name="同侧圆角矩形 17">
            <a:extLst>
              <a:ext uri="{FF2B5EF4-FFF2-40B4-BE49-F238E27FC236}">
                <a16:creationId xmlns:a16="http://schemas.microsoft.com/office/drawing/2014/main" id="{FBB8423F-AEAB-4377-821F-5C0C123D64EB}"/>
              </a:ext>
            </a:extLst>
          </p:cNvPr>
          <p:cNvSpPr/>
          <p:nvPr/>
        </p:nvSpPr>
        <p:spPr bwMode="gray">
          <a:xfrm>
            <a:off x="8018164" y="3359"/>
            <a:ext cx="1098320" cy="193874"/>
          </a:xfrm>
          <a:prstGeom prst="round2SameRect">
            <a:avLst>
              <a:gd name="adj1" fmla="val 0"/>
              <a:gd name="adj2" fmla="val 11769"/>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7" name="同侧圆角矩形 18">
            <a:extLst>
              <a:ext uri="{FF2B5EF4-FFF2-40B4-BE49-F238E27FC236}">
                <a16:creationId xmlns:a16="http://schemas.microsoft.com/office/drawing/2014/main" id="{B6F9F59B-1EBA-449E-ABCC-69F78A19E8A6}"/>
              </a:ext>
            </a:extLst>
          </p:cNvPr>
          <p:cNvSpPr/>
          <p:nvPr/>
        </p:nvSpPr>
        <p:spPr bwMode="gray">
          <a:xfrm>
            <a:off x="9131936" y="3359"/>
            <a:ext cx="1077023" cy="193874"/>
          </a:xfrm>
          <a:prstGeom prst="round2SameRect">
            <a:avLst>
              <a:gd name="adj1" fmla="val 0"/>
              <a:gd name="adj2" fmla="val 10297"/>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8" name="同侧圆角矩形 19">
            <a:extLst>
              <a:ext uri="{FF2B5EF4-FFF2-40B4-BE49-F238E27FC236}">
                <a16:creationId xmlns:a16="http://schemas.microsoft.com/office/drawing/2014/main" id="{BD9065BD-6F56-47FC-AB36-37292E9F9441}"/>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9" name="同侧圆角矩形 19">
            <a:extLst>
              <a:ext uri="{FF2B5EF4-FFF2-40B4-BE49-F238E27FC236}">
                <a16:creationId xmlns:a16="http://schemas.microsoft.com/office/drawing/2014/main" id="{51115A3D-1CD5-4D9C-962F-95B98CD62793}"/>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21910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CONFIDENTIAL - Internal Use Only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F39806-8809-4859-8859-67B69B36B595}"/>
              </a:ext>
            </a:extLst>
          </p:cNvPr>
          <p:cNvSpPr txBox="1"/>
          <p:nvPr/>
        </p:nvSpPr>
        <p:spPr>
          <a:xfrm>
            <a:off x="330201" y="222934"/>
            <a:ext cx="11696958"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VW: ADAS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WorldWide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Deployment Requirements </a:t>
            </a:r>
            <a:r>
              <a:rPr lang="en-US" altLang="zh-CN" sz="2000" dirty="0">
                <a:solidFill>
                  <a:prstClr val="black"/>
                </a:solidFill>
              </a:rPr>
              <a:t>(Source: VW ADAS IT Platform RFI 02/2019)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close up of a map&#10;&#10;Description automatically generated">
            <a:extLst>
              <a:ext uri="{FF2B5EF4-FFF2-40B4-BE49-F238E27FC236}">
                <a16:creationId xmlns:a16="http://schemas.microsoft.com/office/drawing/2014/main" id="{4DF8C342-416C-354D-9E08-BFD1C9E0CFAD}"/>
              </a:ext>
            </a:extLst>
          </p:cNvPr>
          <p:cNvPicPr>
            <a:picLocks noChangeAspect="1"/>
          </p:cNvPicPr>
          <p:nvPr/>
        </p:nvPicPr>
        <p:blipFill rotWithShape="1">
          <a:blip r:embed="rId2"/>
          <a:srcRect t="5163"/>
          <a:stretch/>
        </p:blipFill>
        <p:spPr>
          <a:xfrm>
            <a:off x="281608" y="546100"/>
            <a:ext cx="11580191" cy="5918200"/>
          </a:xfrm>
          <a:prstGeom prst="rect">
            <a:avLst/>
          </a:prstGeom>
        </p:spPr>
      </p:pic>
      <p:sp>
        <p:nvSpPr>
          <p:cNvPr id="7" name="同侧圆角矩形 17">
            <a:extLst>
              <a:ext uri="{FF2B5EF4-FFF2-40B4-BE49-F238E27FC236}">
                <a16:creationId xmlns:a16="http://schemas.microsoft.com/office/drawing/2014/main" id="{DC669A7B-18F5-46C0-BA5A-B19E90770BF8}"/>
              </a:ext>
            </a:extLst>
          </p:cNvPr>
          <p:cNvSpPr/>
          <p:nvPr/>
        </p:nvSpPr>
        <p:spPr bwMode="gray">
          <a:xfrm>
            <a:off x="8018164" y="3359"/>
            <a:ext cx="1098320" cy="193874"/>
          </a:xfrm>
          <a:prstGeom prst="round2SameRect">
            <a:avLst>
              <a:gd name="adj1" fmla="val 0"/>
              <a:gd name="adj2" fmla="val 11769"/>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8" name="同侧圆角矩形 18">
            <a:extLst>
              <a:ext uri="{FF2B5EF4-FFF2-40B4-BE49-F238E27FC236}">
                <a16:creationId xmlns:a16="http://schemas.microsoft.com/office/drawing/2014/main" id="{79D069A4-0FF3-4277-B592-680F2B5B7D63}"/>
              </a:ext>
            </a:extLst>
          </p:cNvPr>
          <p:cNvSpPr/>
          <p:nvPr/>
        </p:nvSpPr>
        <p:spPr bwMode="gray">
          <a:xfrm>
            <a:off x="9131936" y="3359"/>
            <a:ext cx="1077023" cy="193874"/>
          </a:xfrm>
          <a:prstGeom prst="round2SameRect">
            <a:avLst>
              <a:gd name="adj1" fmla="val 0"/>
              <a:gd name="adj2" fmla="val 10297"/>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9" name="同侧圆角矩形 19">
            <a:extLst>
              <a:ext uri="{FF2B5EF4-FFF2-40B4-BE49-F238E27FC236}">
                <a16:creationId xmlns:a16="http://schemas.microsoft.com/office/drawing/2014/main" id="{FD3CB2DF-A4E9-4E06-90BB-43E17E62C727}"/>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0" name="同侧圆角矩形 19">
            <a:extLst>
              <a:ext uri="{FF2B5EF4-FFF2-40B4-BE49-F238E27FC236}">
                <a16:creationId xmlns:a16="http://schemas.microsoft.com/office/drawing/2014/main" id="{3063FD7D-48F0-4803-8C57-4FB05867A93B}"/>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1643807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4286" y="173265"/>
            <a:ext cx="11421979" cy="750007"/>
          </a:xfrm>
        </p:spPr>
        <p:txBody>
          <a:bodyPr anchor="ctr">
            <a:noAutofit/>
          </a:bodyPr>
          <a:lstStyle/>
          <a:p>
            <a:r>
              <a:rPr lang="en-US" sz="3200" b="1" dirty="0"/>
              <a:t>WCP: Automotive Sensing Systems - Market Player Map</a:t>
            </a:r>
          </a:p>
        </p:txBody>
      </p:sp>
      <p:sp>
        <p:nvSpPr>
          <p:cNvPr id="7" name="Rectangle 6"/>
          <p:cNvSpPr/>
          <p:nvPr/>
        </p:nvSpPr>
        <p:spPr>
          <a:xfrm>
            <a:off x="484909" y="6452673"/>
            <a:ext cx="84715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Source: Beyond The Headlights: ADAS and Autonomous Sensing, Woodside Capital Partners, Sep 2016</a:t>
            </a:r>
          </a:p>
        </p:txBody>
      </p:sp>
      <p:pic>
        <p:nvPicPr>
          <p:cNvPr id="2" name="Picture 1"/>
          <p:cNvPicPr>
            <a:picLocks noChangeAspect="1"/>
          </p:cNvPicPr>
          <p:nvPr/>
        </p:nvPicPr>
        <p:blipFill>
          <a:blip r:embed="rId3"/>
          <a:stretch>
            <a:fillRect/>
          </a:stretch>
        </p:blipFill>
        <p:spPr>
          <a:xfrm>
            <a:off x="555735" y="750007"/>
            <a:ext cx="10244070" cy="5559724"/>
          </a:xfrm>
          <a:prstGeom prst="rect">
            <a:avLst/>
          </a:prstGeom>
        </p:spPr>
      </p:pic>
      <p:sp>
        <p:nvSpPr>
          <p:cNvPr id="4" name="Rounded Rectangle 3"/>
          <p:cNvSpPr/>
          <p:nvPr/>
        </p:nvSpPr>
        <p:spPr>
          <a:xfrm>
            <a:off x="10930424" y="1387372"/>
            <a:ext cx="1087822" cy="362607"/>
          </a:xfrm>
          <a:prstGeom prst="roundRect">
            <a:avLst/>
          </a:prstGeom>
          <a:solidFill>
            <a:srgbClr val="96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Huawei</a:t>
            </a:r>
          </a:p>
        </p:txBody>
      </p:sp>
      <p:cxnSp>
        <p:nvCxnSpPr>
          <p:cNvPr id="8" name="Elbow Connector 7"/>
          <p:cNvCxnSpPr>
            <a:cxnSpLocks/>
          </p:cNvCxnSpPr>
          <p:nvPr/>
        </p:nvCxnSpPr>
        <p:spPr>
          <a:xfrm rot="16200000" flipV="1">
            <a:off x="11206654" y="1973933"/>
            <a:ext cx="535361" cy="1576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09251" y="2387345"/>
            <a:ext cx="10878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 want to be here.</a:t>
            </a:r>
          </a:p>
        </p:txBody>
      </p:sp>
      <p:sp>
        <p:nvSpPr>
          <p:cNvPr id="9" name="同侧圆角矩形 17">
            <a:extLst>
              <a:ext uri="{FF2B5EF4-FFF2-40B4-BE49-F238E27FC236}">
                <a16:creationId xmlns:a16="http://schemas.microsoft.com/office/drawing/2014/main" id="{EDC00A29-AB1A-4665-A703-FD5FDBDBDC87}"/>
              </a:ext>
            </a:extLst>
          </p:cNvPr>
          <p:cNvSpPr/>
          <p:nvPr/>
        </p:nvSpPr>
        <p:spPr bwMode="gray">
          <a:xfrm>
            <a:off x="8018164" y="3359"/>
            <a:ext cx="1098320" cy="193874"/>
          </a:xfrm>
          <a:prstGeom prst="round2SameRect">
            <a:avLst>
              <a:gd name="adj1" fmla="val 0"/>
              <a:gd name="adj2" fmla="val 11769"/>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11" name="同侧圆角矩形 18">
            <a:extLst>
              <a:ext uri="{FF2B5EF4-FFF2-40B4-BE49-F238E27FC236}">
                <a16:creationId xmlns:a16="http://schemas.microsoft.com/office/drawing/2014/main" id="{8F19CC71-EC81-4BDC-B2BE-9EAFE02630B1}"/>
              </a:ext>
            </a:extLst>
          </p:cNvPr>
          <p:cNvSpPr/>
          <p:nvPr/>
        </p:nvSpPr>
        <p:spPr bwMode="gray">
          <a:xfrm>
            <a:off x="9131936" y="3359"/>
            <a:ext cx="1077023" cy="193874"/>
          </a:xfrm>
          <a:prstGeom prst="round2SameRect">
            <a:avLst>
              <a:gd name="adj1" fmla="val 0"/>
              <a:gd name="adj2" fmla="val 10297"/>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12" name="同侧圆角矩形 19">
            <a:extLst>
              <a:ext uri="{FF2B5EF4-FFF2-40B4-BE49-F238E27FC236}">
                <a16:creationId xmlns:a16="http://schemas.microsoft.com/office/drawing/2014/main" id="{AFBDF0BB-3C0D-4057-A397-633A34076D66}"/>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13" name="同侧圆角矩形 19">
            <a:extLst>
              <a:ext uri="{FF2B5EF4-FFF2-40B4-BE49-F238E27FC236}">
                <a16:creationId xmlns:a16="http://schemas.microsoft.com/office/drawing/2014/main" id="{DC353C6E-D65A-4392-9CCB-F8AC4D66C134}"/>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337074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7ACA2-3CA2-4348-AA78-0C810DF47AC4}"/>
              </a:ext>
            </a:extLst>
          </p:cNvPr>
          <p:cNvSpPr>
            <a:spLocks noGrp="1"/>
          </p:cNvSpPr>
          <p:nvPr>
            <p:ph type="title"/>
          </p:nvPr>
        </p:nvSpPr>
        <p:spPr>
          <a:xfrm>
            <a:off x="838200" y="365125"/>
            <a:ext cx="10515600" cy="1134161"/>
          </a:xfrm>
        </p:spPr>
        <p:txBody>
          <a:bodyPr vert="horz" lIns="91440" tIns="45720" rIns="91440" bIns="45720" rtlCol="0" anchor="b">
            <a:normAutofit/>
          </a:bodyPr>
          <a:lstStyle/>
          <a:p>
            <a:r>
              <a:rPr lang="en-US" kern="1200">
                <a:latin typeface="+mj-lt"/>
                <a:ea typeface="+mj-ea"/>
                <a:cs typeface="+mj-cs"/>
              </a:rPr>
              <a:t>Economical concerns</a:t>
            </a:r>
          </a:p>
        </p:txBody>
      </p:sp>
      <p:sp>
        <p:nvSpPr>
          <p:cNvPr id="3" name="Footer Placeholder 2">
            <a:extLst>
              <a:ext uri="{FF2B5EF4-FFF2-40B4-BE49-F238E27FC236}">
                <a16:creationId xmlns:a16="http://schemas.microsoft.com/office/drawing/2014/main" id="{D51E23A9-96F0-4151-B666-1450A18D9911}"/>
              </a:ext>
            </a:extLst>
          </p:cNvPr>
          <p:cNvSpPr>
            <a:spLocks noGrp="1"/>
          </p:cNvSpPr>
          <p:nvPr>
            <p:ph type="ftr" sz="quarter" idx="11"/>
          </p:nvPr>
        </p:nvSpPr>
        <p:spPr>
          <a:xfrm>
            <a:off x="1257941" y="6336902"/>
            <a:ext cx="4114800" cy="290983"/>
          </a:xfrm>
        </p:spPr>
        <p:txBody>
          <a:bodyPr vert="horz" lIns="91440" tIns="45720" rIns="91440" bIns="45720" rtlCol="0" anchor="ctr">
            <a:normAutofit/>
          </a:bodyPr>
          <a:lstStyle/>
          <a:p>
            <a:pPr>
              <a:spcAft>
                <a:spcPts val="600"/>
              </a:spcAft>
            </a:pPr>
            <a:r>
              <a:rPr lang="en-US" kern="1200">
                <a:latin typeface="+mn-lt"/>
                <a:ea typeface="+mn-ea"/>
                <a:cs typeface="+mn-cs"/>
              </a:rPr>
              <a:t>CONFIDENTIAL - Internal Use Only</a:t>
            </a:r>
          </a:p>
        </p:txBody>
      </p:sp>
      <p:sp>
        <p:nvSpPr>
          <p:cNvPr id="2" name="Slide Number Placeholder 1">
            <a:extLst>
              <a:ext uri="{FF2B5EF4-FFF2-40B4-BE49-F238E27FC236}">
                <a16:creationId xmlns:a16="http://schemas.microsoft.com/office/drawing/2014/main" id="{65C22CD7-3CAF-4177-9307-AF6C459CC7C7}"/>
              </a:ext>
            </a:extLst>
          </p:cNvPr>
          <p:cNvSpPr>
            <a:spLocks noGrp="1"/>
          </p:cNvSpPr>
          <p:nvPr>
            <p:ph type="sldNum" sz="quarter" idx="12"/>
          </p:nvPr>
        </p:nvSpPr>
        <p:spPr>
          <a:xfrm>
            <a:off x="719264" y="6336902"/>
            <a:ext cx="512806" cy="300257"/>
          </a:xfrm>
        </p:spPr>
        <p:txBody>
          <a:bodyPr vert="horz" lIns="91440" tIns="45720" rIns="91440" bIns="45720" rtlCol="0" anchor="ctr">
            <a:normAutofit/>
          </a:bodyPr>
          <a:lstStyle/>
          <a:p>
            <a:pPr>
              <a:spcAft>
                <a:spcPts val="600"/>
              </a:spcAft>
            </a:pPr>
            <a:fld id="{3B917CB5-27BD-4ECA-9D86-80D4B900A204}" type="slidenum">
              <a:rPr lang="en-US" smtClean="0"/>
              <a:pPr>
                <a:spcAft>
                  <a:spcPts val="600"/>
                </a:spcAft>
              </a:pPr>
              <a:t>8</a:t>
            </a:fld>
            <a:endParaRPr lang="en-US"/>
          </a:p>
        </p:txBody>
      </p:sp>
      <p:graphicFrame>
        <p:nvGraphicFramePr>
          <p:cNvPr id="9" name="TextBox 4">
            <a:extLst>
              <a:ext uri="{FF2B5EF4-FFF2-40B4-BE49-F238E27FC236}">
                <a16:creationId xmlns:a16="http://schemas.microsoft.com/office/drawing/2014/main" id="{B9219240-1F17-4F1D-A412-01A043845AE0}"/>
              </a:ext>
            </a:extLst>
          </p:cNvPr>
          <p:cNvGraphicFramePr/>
          <p:nvPr>
            <p:extLst>
              <p:ext uri="{D42A27DB-BD31-4B8C-83A1-F6EECF244321}">
                <p14:modId xmlns:p14="http://schemas.microsoft.com/office/powerpoint/2010/main" val="14852672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529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2C339-76BF-4B8E-8AE8-EE60FCC7ED4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4EAE86-869B-4986-8D58-26284EA5C1C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CONFIDENTIAL - Internal Use Only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3F39806-8809-4859-8859-67B69B36B595}"/>
              </a:ext>
            </a:extLst>
          </p:cNvPr>
          <p:cNvSpPr txBox="1"/>
          <p:nvPr/>
        </p:nvSpPr>
        <p:spPr>
          <a:xfrm>
            <a:off x="111149" y="88970"/>
            <a:ext cx="61886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Advanced Driver Assisting System (ADAS) process view</a:t>
            </a:r>
          </a:p>
        </p:txBody>
      </p:sp>
      <p:sp>
        <p:nvSpPr>
          <p:cNvPr id="112" name="TextBox 111">
            <a:extLst>
              <a:ext uri="{FF2B5EF4-FFF2-40B4-BE49-F238E27FC236}">
                <a16:creationId xmlns:a16="http://schemas.microsoft.com/office/drawing/2014/main" id="{5592F026-6A8E-474F-9380-27955B6FBFB4}"/>
              </a:ext>
            </a:extLst>
          </p:cNvPr>
          <p:cNvSpPr txBox="1"/>
          <p:nvPr/>
        </p:nvSpPr>
        <p:spPr>
          <a:xfrm>
            <a:off x="4735399" y="589027"/>
            <a:ext cx="29122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Four processing stages of ADAS</a:t>
            </a:r>
          </a:p>
        </p:txBody>
      </p:sp>
      <p:grpSp>
        <p:nvGrpSpPr>
          <p:cNvPr id="5" name="Group 4">
            <a:extLst>
              <a:ext uri="{FF2B5EF4-FFF2-40B4-BE49-F238E27FC236}">
                <a16:creationId xmlns:a16="http://schemas.microsoft.com/office/drawing/2014/main" id="{F28E7389-D69C-954F-9284-4F6A7F7D39BD}"/>
              </a:ext>
            </a:extLst>
          </p:cNvPr>
          <p:cNvGrpSpPr/>
          <p:nvPr/>
        </p:nvGrpSpPr>
        <p:grpSpPr>
          <a:xfrm>
            <a:off x="298634" y="1251827"/>
            <a:ext cx="11463711" cy="4772513"/>
            <a:chOff x="298634" y="1251827"/>
            <a:chExt cx="11463711" cy="4772513"/>
          </a:xfrm>
        </p:grpSpPr>
        <p:sp>
          <p:nvSpPr>
            <p:cNvPr id="37" name="TextBox 36">
              <a:extLst>
                <a:ext uri="{FF2B5EF4-FFF2-40B4-BE49-F238E27FC236}">
                  <a16:creationId xmlns:a16="http://schemas.microsoft.com/office/drawing/2014/main" id="{D76212A1-0756-4DAE-937A-0666925C4817}"/>
                </a:ext>
              </a:extLst>
            </p:cNvPr>
            <p:cNvSpPr txBox="1"/>
            <p:nvPr/>
          </p:nvSpPr>
          <p:spPr>
            <a:xfrm>
              <a:off x="4227033" y="1847803"/>
              <a:ext cx="12373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generator</a:t>
              </a:r>
            </a:p>
          </p:txBody>
        </p:sp>
        <p:pic>
          <p:nvPicPr>
            <p:cNvPr id="66" name="Picture 65">
              <a:extLst>
                <a:ext uri="{FF2B5EF4-FFF2-40B4-BE49-F238E27FC236}">
                  <a16:creationId xmlns:a16="http://schemas.microsoft.com/office/drawing/2014/main" id="{3F19AD0F-D3C5-4167-872F-0FC9C75271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4822" y="1688107"/>
              <a:ext cx="845786" cy="827691"/>
            </a:xfrm>
            <a:prstGeom prst="rect">
              <a:avLst/>
            </a:prstGeom>
          </p:spPr>
        </p:pic>
        <p:sp>
          <p:nvSpPr>
            <p:cNvPr id="68" name="TextBox 67">
              <a:extLst>
                <a:ext uri="{FF2B5EF4-FFF2-40B4-BE49-F238E27FC236}">
                  <a16:creationId xmlns:a16="http://schemas.microsoft.com/office/drawing/2014/main" id="{B0124FBE-6D82-421D-8B1B-3EA2AAA731A3}"/>
                </a:ext>
              </a:extLst>
            </p:cNvPr>
            <p:cNvSpPr txBox="1"/>
            <p:nvPr/>
          </p:nvSpPr>
          <p:spPr>
            <a:xfrm>
              <a:off x="2713259" y="1257715"/>
              <a:ext cx="21126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Ingestion and preparation</a:t>
              </a:r>
            </a:p>
          </p:txBody>
        </p:sp>
        <p:grpSp>
          <p:nvGrpSpPr>
            <p:cNvPr id="72" name="Group 71">
              <a:extLst>
                <a:ext uri="{FF2B5EF4-FFF2-40B4-BE49-F238E27FC236}">
                  <a16:creationId xmlns:a16="http://schemas.microsoft.com/office/drawing/2014/main" id="{B94C792C-D599-410B-B67C-3F2F7702D953}"/>
                </a:ext>
              </a:extLst>
            </p:cNvPr>
            <p:cNvGrpSpPr/>
            <p:nvPr/>
          </p:nvGrpSpPr>
          <p:grpSpPr>
            <a:xfrm>
              <a:off x="3871762" y="2584668"/>
              <a:ext cx="1273536" cy="538690"/>
              <a:chOff x="1143076" y="3920887"/>
              <a:chExt cx="1390638" cy="955787"/>
            </a:xfrm>
          </p:grpSpPr>
          <p:sp>
            <p:nvSpPr>
              <p:cNvPr id="74" name="Rectangle 73">
                <a:extLst>
                  <a:ext uri="{FF2B5EF4-FFF2-40B4-BE49-F238E27FC236}">
                    <a16:creationId xmlns:a16="http://schemas.microsoft.com/office/drawing/2014/main" id="{EB1FC4F5-A91C-4FA8-96F2-4CDDF1E92C10}"/>
                  </a:ext>
                </a:extLst>
              </p:cNvPr>
              <p:cNvSpPr/>
              <p:nvPr/>
            </p:nvSpPr>
            <p:spPr>
              <a:xfrm>
                <a:off x="1143076" y="3920887"/>
                <a:ext cx="1254712" cy="955787"/>
              </a:xfrm>
              <a:prstGeom prst="rect">
                <a:avLst/>
              </a:prstGeom>
              <a:solidFill>
                <a:schemeClr val="accent4"/>
              </a:solidFill>
              <a:ln>
                <a:solidFill>
                  <a:schemeClr val="accent4"/>
                </a:solidFill>
              </a:ln>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628EEB2-052A-4B7A-8478-250399F4BD2B}"/>
                  </a:ext>
                </a:extLst>
              </p:cNvPr>
              <p:cNvSpPr txBox="1"/>
              <p:nvPr/>
            </p:nvSpPr>
            <p:spPr>
              <a:xfrm>
                <a:off x="1162338" y="3967526"/>
                <a:ext cx="1371376" cy="8191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Automated and manual</a:t>
                </a:r>
              </a:p>
            </p:txBody>
          </p:sp>
        </p:grpSp>
        <p:sp>
          <p:nvSpPr>
            <p:cNvPr id="86" name="Rounded Rectangle 85">
              <a:extLst>
                <a:ext uri="{FF2B5EF4-FFF2-40B4-BE49-F238E27FC236}">
                  <a16:creationId xmlns:a16="http://schemas.microsoft.com/office/drawing/2014/main" id="{5623F64E-5A28-9343-8405-846DB955B9A8}"/>
                </a:ext>
              </a:extLst>
            </p:cNvPr>
            <p:cNvSpPr/>
            <p:nvPr/>
          </p:nvSpPr>
          <p:spPr>
            <a:xfrm>
              <a:off x="6131327" y="1599114"/>
              <a:ext cx="3209854" cy="3958472"/>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B523E041-1599-8741-BEE1-0BA99CFB94F6}"/>
                </a:ext>
              </a:extLst>
            </p:cNvPr>
            <p:cNvSpPr txBox="1"/>
            <p:nvPr/>
          </p:nvSpPr>
          <p:spPr>
            <a:xfrm>
              <a:off x="10207832" y="2323312"/>
              <a:ext cx="13178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Lab testing staff</a:t>
              </a:r>
            </a:p>
          </p:txBody>
        </p:sp>
        <p:grpSp>
          <p:nvGrpSpPr>
            <p:cNvPr id="13" name="Group 12">
              <a:extLst>
                <a:ext uri="{FF2B5EF4-FFF2-40B4-BE49-F238E27FC236}">
                  <a16:creationId xmlns:a16="http://schemas.microsoft.com/office/drawing/2014/main" id="{46260024-0FF9-4409-876E-B4E1E0CCC7E0}"/>
                </a:ext>
              </a:extLst>
            </p:cNvPr>
            <p:cNvGrpSpPr/>
            <p:nvPr/>
          </p:nvGrpSpPr>
          <p:grpSpPr>
            <a:xfrm>
              <a:off x="481557" y="3312730"/>
              <a:ext cx="1443789" cy="1331701"/>
              <a:chOff x="312237" y="2036581"/>
              <a:chExt cx="1443789" cy="1331701"/>
            </a:xfrm>
          </p:grpSpPr>
          <p:pic>
            <p:nvPicPr>
              <p:cNvPr id="10" name="Picture 9" descr="A picture containing scene, road&#10;&#10;Description automatically generated">
                <a:extLst>
                  <a:ext uri="{FF2B5EF4-FFF2-40B4-BE49-F238E27FC236}">
                    <a16:creationId xmlns:a16="http://schemas.microsoft.com/office/drawing/2014/main" id="{280551C3-27CF-4C40-ACD7-32FFBC46B9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2237" y="2529610"/>
                <a:ext cx="1443789" cy="83867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37D96B62-6802-4706-B67D-644C53E29F5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10411" y="2036581"/>
                <a:ext cx="875430" cy="875430"/>
              </a:xfrm>
              <a:prstGeom prst="rect">
                <a:avLst/>
              </a:prstGeom>
            </p:spPr>
          </p:pic>
        </p:grpSp>
        <p:sp>
          <p:nvSpPr>
            <p:cNvPr id="14" name="TextBox 13">
              <a:extLst>
                <a:ext uri="{FF2B5EF4-FFF2-40B4-BE49-F238E27FC236}">
                  <a16:creationId xmlns:a16="http://schemas.microsoft.com/office/drawing/2014/main" id="{AD966EE9-59D5-454D-A757-068978813538}"/>
                </a:ext>
              </a:extLst>
            </p:cNvPr>
            <p:cNvSpPr txBox="1"/>
            <p:nvPr/>
          </p:nvSpPr>
          <p:spPr>
            <a:xfrm>
              <a:off x="298634" y="1263137"/>
              <a:ext cx="18739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Road test Data collection</a:t>
              </a:r>
            </a:p>
          </p:txBody>
        </p:sp>
        <p:sp>
          <p:nvSpPr>
            <p:cNvPr id="15" name="TextBox 14">
              <a:extLst>
                <a:ext uri="{FF2B5EF4-FFF2-40B4-BE49-F238E27FC236}">
                  <a16:creationId xmlns:a16="http://schemas.microsoft.com/office/drawing/2014/main" id="{7C5B590A-2433-43BA-AF52-5DA88CF715DD}"/>
                </a:ext>
              </a:extLst>
            </p:cNvPr>
            <p:cNvSpPr txBox="1"/>
            <p:nvPr/>
          </p:nvSpPr>
          <p:spPr>
            <a:xfrm>
              <a:off x="628789" y="5033771"/>
              <a:ext cx="15939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~60TB per day per vehicle</a:t>
              </a:r>
            </a:p>
          </p:txBody>
        </p:sp>
        <p:grpSp>
          <p:nvGrpSpPr>
            <p:cNvPr id="24" name="Group 23">
              <a:extLst>
                <a:ext uri="{FF2B5EF4-FFF2-40B4-BE49-F238E27FC236}">
                  <a16:creationId xmlns:a16="http://schemas.microsoft.com/office/drawing/2014/main" id="{5D5F12C1-8E90-4941-A214-BABEE461D71D}"/>
                </a:ext>
              </a:extLst>
            </p:cNvPr>
            <p:cNvGrpSpPr/>
            <p:nvPr/>
          </p:nvGrpSpPr>
          <p:grpSpPr>
            <a:xfrm>
              <a:off x="2487007" y="3980757"/>
              <a:ext cx="1046707" cy="934874"/>
              <a:chOff x="2955135" y="3669332"/>
              <a:chExt cx="1046707" cy="934874"/>
            </a:xfrm>
          </p:grpSpPr>
          <p:sp>
            <p:nvSpPr>
              <p:cNvPr id="71" name="Rectangle 70">
                <a:extLst>
                  <a:ext uri="{FF2B5EF4-FFF2-40B4-BE49-F238E27FC236}">
                    <a16:creationId xmlns:a16="http://schemas.microsoft.com/office/drawing/2014/main" id="{A6ADA962-76C1-49E3-9105-6DEDB728E681}"/>
                  </a:ext>
                </a:extLst>
              </p:cNvPr>
              <p:cNvSpPr/>
              <p:nvPr/>
            </p:nvSpPr>
            <p:spPr>
              <a:xfrm>
                <a:off x="2955135" y="3669332"/>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Tagging</a:t>
                </a:r>
              </a:p>
            </p:txBody>
          </p:sp>
          <p:pic>
            <p:nvPicPr>
              <p:cNvPr id="18" name="Picture 17" descr="A picture containing clock&#10;&#10;Description automatically generated">
                <a:extLst>
                  <a:ext uri="{FF2B5EF4-FFF2-40B4-BE49-F238E27FC236}">
                    <a16:creationId xmlns:a16="http://schemas.microsoft.com/office/drawing/2014/main" id="{696771B0-190E-4CF6-A57D-21A46773012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3181387" y="3819652"/>
                <a:ext cx="645848" cy="545787"/>
              </a:xfrm>
              <a:prstGeom prst="rect">
                <a:avLst/>
              </a:prstGeom>
            </p:spPr>
          </p:pic>
        </p:grpSp>
        <p:grpSp>
          <p:nvGrpSpPr>
            <p:cNvPr id="28" name="Group 27">
              <a:extLst>
                <a:ext uri="{FF2B5EF4-FFF2-40B4-BE49-F238E27FC236}">
                  <a16:creationId xmlns:a16="http://schemas.microsoft.com/office/drawing/2014/main" id="{1805B1C4-3D6A-46EE-BA8E-28701E82C642}"/>
                </a:ext>
              </a:extLst>
            </p:cNvPr>
            <p:cNvGrpSpPr/>
            <p:nvPr/>
          </p:nvGrpSpPr>
          <p:grpSpPr>
            <a:xfrm>
              <a:off x="2482733" y="2771405"/>
              <a:ext cx="1046707" cy="934874"/>
              <a:chOff x="2518203" y="2222776"/>
              <a:chExt cx="1046707" cy="934874"/>
            </a:xfrm>
          </p:grpSpPr>
          <p:sp>
            <p:nvSpPr>
              <p:cNvPr id="80" name="Rectangle 79">
                <a:extLst>
                  <a:ext uri="{FF2B5EF4-FFF2-40B4-BE49-F238E27FC236}">
                    <a16:creationId xmlns:a16="http://schemas.microsoft.com/office/drawing/2014/main" id="{746A3644-15C7-40E2-8917-A6417D5E2553}"/>
                  </a:ext>
                </a:extLst>
              </p:cNvPr>
              <p:cNvSpPr/>
              <p:nvPr/>
            </p:nvSpPr>
            <p:spPr>
              <a:xfrm>
                <a:off x="2518203" y="2222776"/>
                <a:ext cx="1046707" cy="93487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Cleaning</a:t>
                </a:r>
              </a:p>
            </p:txBody>
          </p:sp>
          <p:pic>
            <p:nvPicPr>
              <p:cNvPr id="26" name="Picture 25">
                <a:extLst>
                  <a:ext uri="{FF2B5EF4-FFF2-40B4-BE49-F238E27FC236}">
                    <a16:creationId xmlns:a16="http://schemas.microsoft.com/office/drawing/2014/main" id="{947CFD28-E753-4FCC-9588-48D3F6BB86A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805800" y="2331631"/>
                <a:ext cx="519912" cy="519912"/>
              </a:xfrm>
              <a:prstGeom prst="rect">
                <a:avLst/>
              </a:prstGeom>
            </p:spPr>
          </p:pic>
        </p:grpSp>
        <p:grpSp>
          <p:nvGrpSpPr>
            <p:cNvPr id="32" name="Group 31">
              <a:extLst>
                <a:ext uri="{FF2B5EF4-FFF2-40B4-BE49-F238E27FC236}">
                  <a16:creationId xmlns:a16="http://schemas.microsoft.com/office/drawing/2014/main" id="{4BDC5947-2C9E-4477-83D8-8CEA84538CAE}"/>
                </a:ext>
              </a:extLst>
            </p:cNvPr>
            <p:cNvGrpSpPr/>
            <p:nvPr/>
          </p:nvGrpSpPr>
          <p:grpSpPr>
            <a:xfrm>
              <a:off x="3859528" y="3288748"/>
              <a:ext cx="999117" cy="1167376"/>
              <a:chOff x="4143576" y="2333895"/>
              <a:chExt cx="999117" cy="1167376"/>
            </a:xfrm>
          </p:grpSpPr>
          <p:sp>
            <p:nvSpPr>
              <p:cNvPr id="43" name="Rectangle 42">
                <a:extLst>
                  <a:ext uri="{FF2B5EF4-FFF2-40B4-BE49-F238E27FC236}">
                    <a16:creationId xmlns:a16="http://schemas.microsoft.com/office/drawing/2014/main" id="{C0B1003D-FDB2-4BFA-BCCF-F0C13EE7A606}"/>
                  </a:ext>
                </a:extLst>
              </p:cNvPr>
              <p:cNvSpPr/>
              <p:nvPr/>
            </p:nvSpPr>
            <p:spPr>
              <a:xfrm>
                <a:off x="4143576" y="2333895"/>
                <a:ext cx="999117" cy="1167376"/>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Training data set</a:t>
                </a:r>
              </a:p>
            </p:txBody>
          </p:sp>
          <p:pic>
            <p:nvPicPr>
              <p:cNvPr id="82" name="Picture 81">
                <a:extLst>
                  <a:ext uri="{FF2B5EF4-FFF2-40B4-BE49-F238E27FC236}">
                    <a16:creationId xmlns:a16="http://schemas.microsoft.com/office/drawing/2014/main" id="{F3A736C4-F726-4AAA-8419-6765797A338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4346154" y="2468576"/>
                <a:ext cx="605688" cy="592729"/>
              </a:xfrm>
              <a:prstGeom prst="rect">
                <a:avLst/>
              </a:prstGeom>
            </p:spPr>
          </p:pic>
        </p:grpSp>
        <p:grpSp>
          <p:nvGrpSpPr>
            <p:cNvPr id="40" name="Group 39">
              <a:extLst>
                <a:ext uri="{FF2B5EF4-FFF2-40B4-BE49-F238E27FC236}">
                  <a16:creationId xmlns:a16="http://schemas.microsoft.com/office/drawing/2014/main" id="{DD4DF7CC-E396-4182-8664-29E4194961EB}"/>
                </a:ext>
              </a:extLst>
            </p:cNvPr>
            <p:cNvGrpSpPr/>
            <p:nvPr/>
          </p:nvGrpSpPr>
          <p:grpSpPr>
            <a:xfrm>
              <a:off x="7575034" y="3844215"/>
              <a:ext cx="1667734" cy="1321901"/>
              <a:chOff x="6449848" y="3157650"/>
              <a:chExt cx="1667734" cy="1321901"/>
            </a:xfrm>
            <a:noFill/>
          </p:grpSpPr>
          <p:sp>
            <p:nvSpPr>
              <p:cNvPr id="85" name="Rectangle 84">
                <a:extLst>
                  <a:ext uri="{FF2B5EF4-FFF2-40B4-BE49-F238E27FC236}">
                    <a16:creationId xmlns:a16="http://schemas.microsoft.com/office/drawing/2014/main" id="{E40B7AD1-2C18-4487-9D6E-7CE01A8A0E14}"/>
                  </a:ext>
                </a:extLst>
              </p:cNvPr>
              <p:cNvSpPr/>
              <p:nvPr/>
            </p:nvSpPr>
            <p:spPr>
              <a:xfrm>
                <a:off x="6449848" y="3157650"/>
                <a:ext cx="1667734" cy="132190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 training</a:t>
                </a:r>
              </a:p>
            </p:txBody>
          </p:sp>
          <p:pic>
            <p:nvPicPr>
              <p:cNvPr id="38" name="Picture 37" descr="A circuit board&#10;&#10;Description automatically generated">
                <a:extLst>
                  <a:ext uri="{FF2B5EF4-FFF2-40B4-BE49-F238E27FC236}">
                    <a16:creationId xmlns:a16="http://schemas.microsoft.com/office/drawing/2014/main" id="{E193EFF3-D865-4A8D-9CFC-2930CCA7666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6614066" y="3326869"/>
                <a:ext cx="1420111" cy="852067"/>
              </a:xfrm>
              <a:prstGeom prst="rect">
                <a:avLst/>
              </a:prstGeom>
              <a:grpFill/>
            </p:spPr>
          </p:pic>
        </p:grpSp>
        <p:grpSp>
          <p:nvGrpSpPr>
            <p:cNvPr id="45" name="Group 44">
              <a:extLst>
                <a:ext uri="{FF2B5EF4-FFF2-40B4-BE49-F238E27FC236}">
                  <a16:creationId xmlns:a16="http://schemas.microsoft.com/office/drawing/2014/main" id="{1F3F44FB-9F1D-4C5E-A995-12B69C63E7FA}"/>
                </a:ext>
              </a:extLst>
            </p:cNvPr>
            <p:cNvGrpSpPr/>
            <p:nvPr/>
          </p:nvGrpSpPr>
          <p:grpSpPr>
            <a:xfrm>
              <a:off x="7575034" y="2707803"/>
              <a:ext cx="1667734" cy="1039621"/>
              <a:chOff x="6433735" y="2036580"/>
              <a:chExt cx="1667734" cy="1039621"/>
            </a:xfrm>
            <a:noFill/>
          </p:grpSpPr>
          <p:sp>
            <p:nvSpPr>
              <p:cNvPr id="91" name="Rectangle 90">
                <a:extLst>
                  <a:ext uri="{FF2B5EF4-FFF2-40B4-BE49-F238E27FC236}">
                    <a16:creationId xmlns:a16="http://schemas.microsoft.com/office/drawing/2014/main" id="{BBC10AA8-6A89-4977-A84E-3A686F2DAE16}"/>
                  </a:ext>
                </a:extLst>
              </p:cNvPr>
              <p:cNvSpPr/>
              <p:nvPr/>
            </p:nvSpPr>
            <p:spPr>
              <a:xfrm>
                <a:off x="6433735" y="2036580"/>
                <a:ext cx="1667734" cy="103962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Control Model development</a:t>
                </a:r>
              </a:p>
            </p:txBody>
          </p:sp>
          <p:pic>
            <p:nvPicPr>
              <p:cNvPr id="42" name="Picture 41" descr="A picture containing clock&#10;&#10;Description automatically generated">
                <a:extLst>
                  <a:ext uri="{FF2B5EF4-FFF2-40B4-BE49-F238E27FC236}">
                    <a16:creationId xmlns:a16="http://schemas.microsoft.com/office/drawing/2014/main" id="{958C50EF-5232-49BB-AB3D-B87738C3477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506353" y="2164211"/>
                <a:ext cx="1543545" cy="476374"/>
              </a:xfrm>
              <a:prstGeom prst="rect">
                <a:avLst/>
              </a:prstGeom>
              <a:grpFill/>
            </p:spPr>
          </p:pic>
        </p:grpSp>
        <p:grpSp>
          <p:nvGrpSpPr>
            <p:cNvPr id="52" name="Group 51">
              <a:extLst>
                <a:ext uri="{FF2B5EF4-FFF2-40B4-BE49-F238E27FC236}">
                  <a16:creationId xmlns:a16="http://schemas.microsoft.com/office/drawing/2014/main" id="{12EB504C-A6CE-4CE5-927E-0B6EAF60ACFF}"/>
                </a:ext>
              </a:extLst>
            </p:cNvPr>
            <p:cNvGrpSpPr/>
            <p:nvPr/>
          </p:nvGrpSpPr>
          <p:grpSpPr>
            <a:xfrm>
              <a:off x="6212616" y="2962234"/>
              <a:ext cx="1237313" cy="1321901"/>
              <a:chOff x="4506505" y="3952796"/>
              <a:chExt cx="1237313" cy="1321901"/>
            </a:xfrm>
            <a:noFill/>
          </p:grpSpPr>
          <p:sp>
            <p:nvSpPr>
              <p:cNvPr id="99" name="Rectangle 98">
                <a:extLst>
                  <a:ext uri="{FF2B5EF4-FFF2-40B4-BE49-F238E27FC236}">
                    <a16:creationId xmlns:a16="http://schemas.microsoft.com/office/drawing/2014/main" id="{F48F3BA2-36A0-466D-B829-D7D15C6D5F1E}"/>
                  </a:ext>
                </a:extLst>
              </p:cNvPr>
              <p:cNvSpPr/>
              <p:nvPr/>
            </p:nvSpPr>
            <p:spPr>
              <a:xfrm>
                <a:off x="4506505" y="3952796"/>
                <a:ext cx="1237313" cy="132190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Simulation</a:t>
                </a:r>
              </a:p>
            </p:txBody>
          </p:sp>
          <p:pic>
            <p:nvPicPr>
              <p:cNvPr id="47" name="Picture 46" descr="A picture containing guitar&#10;&#10;Description automatically generated">
                <a:extLst>
                  <a:ext uri="{FF2B5EF4-FFF2-40B4-BE49-F238E27FC236}">
                    <a16:creationId xmlns:a16="http://schemas.microsoft.com/office/drawing/2014/main" id="{568CEB91-9211-478F-A16F-AA87C1558361}"/>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668469" y="4019778"/>
                <a:ext cx="919782" cy="919782"/>
              </a:xfrm>
              <a:prstGeom prst="rect">
                <a:avLst/>
              </a:prstGeom>
              <a:grpFill/>
            </p:spPr>
          </p:pic>
        </p:grpSp>
        <p:pic>
          <p:nvPicPr>
            <p:cNvPr id="117" name="Picture 116">
              <a:extLst>
                <a:ext uri="{FF2B5EF4-FFF2-40B4-BE49-F238E27FC236}">
                  <a16:creationId xmlns:a16="http://schemas.microsoft.com/office/drawing/2014/main" id="{D3AA9A23-9DF7-47F8-BD10-FA06B3562C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59750" y="1609023"/>
              <a:ext cx="845786" cy="827691"/>
            </a:xfrm>
            <a:prstGeom prst="rect">
              <a:avLst/>
            </a:prstGeom>
          </p:spPr>
        </p:pic>
        <p:pic>
          <p:nvPicPr>
            <p:cNvPr id="118" name="Picture 117">
              <a:extLst>
                <a:ext uri="{FF2B5EF4-FFF2-40B4-BE49-F238E27FC236}">
                  <a16:creationId xmlns:a16="http://schemas.microsoft.com/office/drawing/2014/main" id="{E1B3408F-7708-4681-8FE5-CB80C357364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765" y="1686009"/>
              <a:ext cx="845786" cy="827691"/>
            </a:xfrm>
            <a:prstGeom prst="rect">
              <a:avLst/>
            </a:prstGeom>
          </p:spPr>
        </p:pic>
        <p:pic>
          <p:nvPicPr>
            <p:cNvPr id="119" name="Picture 118">
              <a:extLst>
                <a:ext uri="{FF2B5EF4-FFF2-40B4-BE49-F238E27FC236}">
                  <a16:creationId xmlns:a16="http://schemas.microsoft.com/office/drawing/2014/main" id="{10E39147-8A3B-4577-B9B6-1F0A80A307B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65143" y="1575874"/>
              <a:ext cx="845786" cy="827691"/>
            </a:xfrm>
            <a:prstGeom prst="rect">
              <a:avLst/>
            </a:prstGeom>
          </p:spPr>
        </p:pic>
        <p:sp>
          <p:nvSpPr>
            <p:cNvPr id="120" name="TextBox 119">
              <a:extLst>
                <a:ext uri="{FF2B5EF4-FFF2-40B4-BE49-F238E27FC236}">
                  <a16:creationId xmlns:a16="http://schemas.microsoft.com/office/drawing/2014/main" id="{1F2D5D41-CF6A-44CB-A6B3-5FBB97B4F458}"/>
                </a:ext>
              </a:extLst>
            </p:cNvPr>
            <p:cNvSpPr txBox="1"/>
            <p:nvPr/>
          </p:nvSpPr>
          <p:spPr>
            <a:xfrm>
              <a:off x="547827" y="2513700"/>
              <a:ext cx="12249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Testing staff on the road</a:t>
              </a:r>
            </a:p>
          </p:txBody>
        </p:sp>
        <p:sp>
          <p:nvSpPr>
            <p:cNvPr id="121" name="TextBox 120">
              <a:extLst>
                <a:ext uri="{FF2B5EF4-FFF2-40B4-BE49-F238E27FC236}">
                  <a16:creationId xmlns:a16="http://schemas.microsoft.com/office/drawing/2014/main" id="{7C6F74EC-F66B-4336-BF6F-9681360DE961}"/>
                </a:ext>
              </a:extLst>
            </p:cNvPr>
            <p:cNvSpPr txBox="1"/>
            <p:nvPr/>
          </p:nvSpPr>
          <p:spPr>
            <a:xfrm>
              <a:off x="7294362" y="2346341"/>
              <a:ext cx="12373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staff</a:t>
              </a:r>
            </a:p>
          </p:txBody>
        </p:sp>
        <p:grpSp>
          <p:nvGrpSpPr>
            <p:cNvPr id="65" name="Group 64">
              <a:extLst>
                <a:ext uri="{FF2B5EF4-FFF2-40B4-BE49-F238E27FC236}">
                  <a16:creationId xmlns:a16="http://schemas.microsoft.com/office/drawing/2014/main" id="{21176A6A-8BF1-4672-AC38-E46AD73E604A}"/>
                </a:ext>
              </a:extLst>
            </p:cNvPr>
            <p:cNvGrpSpPr/>
            <p:nvPr/>
          </p:nvGrpSpPr>
          <p:grpSpPr>
            <a:xfrm>
              <a:off x="9883745" y="2885050"/>
              <a:ext cx="1667734" cy="1039621"/>
              <a:chOff x="9722879" y="2029915"/>
              <a:chExt cx="1667734" cy="1039621"/>
            </a:xfrm>
            <a:noFill/>
          </p:grpSpPr>
          <p:sp>
            <p:nvSpPr>
              <p:cNvPr id="123" name="Rectangle 122">
                <a:extLst>
                  <a:ext uri="{FF2B5EF4-FFF2-40B4-BE49-F238E27FC236}">
                    <a16:creationId xmlns:a16="http://schemas.microsoft.com/office/drawing/2014/main" id="{19D17943-CDB6-492B-A20D-A87C663F03A8}"/>
                  </a:ext>
                </a:extLst>
              </p:cNvPr>
              <p:cNvSpPr/>
              <p:nvPr/>
            </p:nvSpPr>
            <p:spPr>
              <a:xfrm>
                <a:off x="9722879" y="2029915"/>
                <a:ext cx="1667734" cy="1039621"/>
              </a:xfrm>
              <a:prstGeom prst="rect">
                <a:avLst/>
              </a:prstGeom>
              <a:grp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Software in loop</a:t>
                </a:r>
              </a:p>
            </p:txBody>
          </p:sp>
          <p:pic>
            <p:nvPicPr>
              <p:cNvPr id="63" name="Picture 62" descr="A picture containing text&#10;&#10;Description automatically generated">
                <a:extLst>
                  <a:ext uri="{FF2B5EF4-FFF2-40B4-BE49-F238E27FC236}">
                    <a16:creationId xmlns:a16="http://schemas.microsoft.com/office/drawing/2014/main" id="{B82E5B26-B8F3-49A9-9655-BAA0AEFE2E8B}"/>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924014" y="2137430"/>
                <a:ext cx="1305306" cy="687278"/>
              </a:xfrm>
              <a:prstGeom prst="rect">
                <a:avLst/>
              </a:prstGeom>
              <a:grpFill/>
            </p:spPr>
          </p:pic>
        </p:grpSp>
        <p:grpSp>
          <p:nvGrpSpPr>
            <p:cNvPr id="95" name="Group 94">
              <a:extLst>
                <a:ext uri="{FF2B5EF4-FFF2-40B4-BE49-F238E27FC236}">
                  <a16:creationId xmlns:a16="http://schemas.microsoft.com/office/drawing/2014/main" id="{E1A566D8-7A5E-44B5-867E-472C9C55E20D}"/>
                </a:ext>
              </a:extLst>
            </p:cNvPr>
            <p:cNvGrpSpPr/>
            <p:nvPr/>
          </p:nvGrpSpPr>
          <p:grpSpPr>
            <a:xfrm>
              <a:off x="9883745" y="4057048"/>
              <a:ext cx="1667734" cy="1179964"/>
              <a:chOff x="9742800" y="3201913"/>
              <a:chExt cx="1667734" cy="1179964"/>
            </a:xfrm>
          </p:grpSpPr>
          <p:sp>
            <p:nvSpPr>
              <p:cNvPr id="132" name="Rectangle 131">
                <a:extLst>
                  <a:ext uri="{FF2B5EF4-FFF2-40B4-BE49-F238E27FC236}">
                    <a16:creationId xmlns:a16="http://schemas.microsoft.com/office/drawing/2014/main" id="{848CD9A6-304C-4BD6-94B1-28B24E350826}"/>
                  </a:ext>
                </a:extLst>
              </p:cNvPr>
              <p:cNvSpPr/>
              <p:nvPr/>
            </p:nvSpPr>
            <p:spPr>
              <a:xfrm>
                <a:off x="9742800" y="3201913"/>
                <a:ext cx="1667734" cy="1179964"/>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Hardware in loop</a:t>
                </a:r>
              </a:p>
            </p:txBody>
          </p:sp>
          <p:pic>
            <p:nvPicPr>
              <p:cNvPr id="89" name="Picture 88" descr="A picture containing standing, group, water, people&#10;&#10;Description automatically generated">
                <a:extLst>
                  <a:ext uri="{FF2B5EF4-FFF2-40B4-BE49-F238E27FC236}">
                    <a16:creationId xmlns:a16="http://schemas.microsoft.com/office/drawing/2014/main" id="{78453C3B-0AA0-44CE-B94C-F4F25BEEC7F1}"/>
                  </a:ext>
                </a:extLst>
              </p:cNvPr>
              <p:cNvPicPr>
                <a:picLocks noChangeAspect="1"/>
              </p:cNvPicPr>
              <p:nvPr/>
            </p:nvPicPr>
            <p:blipFill>
              <a:blip r:embed="rId22">
                <a:extLst>
                  <a:ext uri="{837473B0-CC2E-450A-ABE3-18F120FF3D39}">
                    <a1611:picAttrSrcUrl xmlns:a1611="http://schemas.microsoft.com/office/drawing/2016/11/main" r:id="rId23"/>
                  </a:ext>
                </a:extLst>
              </a:blip>
              <a:stretch>
                <a:fillRect/>
              </a:stretch>
            </p:blipFill>
            <p:spPr>
              <a:xfrm>
                <a:off x="9977343" y="3325663"/>
                <a:ext cx="1198648" cy="800915"/>
              </a:xfrm>
              <a:prstGeom prst="rect">
                <a:avLst/>
              </a:prstGeom>
            </p:spPr>
          </p:pic>
        </p:grpSp>
        <p:sp>
          <p:nvSpPr>
            <p:cNvPr id="138" name="TextBox 137">
              <a:extLst>
                <a:ext uri="{FF2B5EF4-FFF2-40B4-BE49-F238E27FC236}">
                  <a16:creationId xmlns:a16="http://schemas.microsoft.com/office/drawing/2014/main" id="{D3F6C585-0DA6-40FF-A48D-D3D7C04282E3}"/>
                </a:ext>
              </a:extLst>
            </p:cNvPr>
            <p:cNvSpPr txBox="1"/>
            <p:nvPr/>
          </p:nvSpPr>
          <p:spPr>
            <a:xfrm>
              <a:off x="6531696" y="1263977"/>
              <a:ext cx="27110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Simulation, modeling and training</a:t>
              </a:r>
            </a:p>
          </p:txBody>
        </p:sp>
        <p:sp>
          <p:nvSpPr>
            <p:cNvPr id="139" name="TextBox 138">
              <a:extLst>
                <a:ext uri="{FF2B5EF4-FFF2-40B4-BE49-F238E27FC236}">
                  <a16:creationId xmlns:a16="http://schemas.microsoft.com/office/drawing/2014/main" id="{6D629D02-37EA-42BA-989F-7A15D7384D5D}"/>
                </a:ext>
              </a:extLst>
            </p:cNvPr>
            <p:cNvSpPr txBox="1"/>
            <p:nvPr/>
          </p:nvSpPr>
          <p:spPr>
            <a:xfrm>
              <a:off x="9980758" y="1251827"/>
              <a:ext cx="13361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Verification in lab</a:t>
              </a:r>
            </a:p>
          </p:txBody>
        </p:sp>
        <p:sp>
          <p:nvSpPr>
            <p:cNvPr id="140" name="Rounded Rectangle 85">
              <a:extLst>
                <a:ext uri="{FF2B5EF4-FFF2-40B4-BE49-F238E27FC236}">
                  <a16:creationId xmlns:a16="http://schemas.microsoft.com/office/drawing/2014/main" id="{005BC3A7-DE08-4F05-BB92-EEBF330553F9}"/>
                </a:ext>
              </a:extLst>
            </p:cNvPr>
            <p:cNvSpPr/>
            <p:nvPr/>
          </p:nvSpPr>
          <p:spPr>
            <a:xfrm>
              <a:off x="9658515" y="1575874"/>
              <a:ext cx="2103830" cy="3996133"/>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ounded Rectangle 85">
              <a:extLst>
                <a:ext uri="{FF2B5EF4-FFF2-40B4-BE49-F238E27FC236}">
                  <a16:creationId xmlns:a16="http://schemas.microsoft.com/office/drawing/2014/main" id="{3D635164-6576-41B6-8CE6-E09ACD97763C}"/>
                </a:ext>
              </a:extLst>
            </p:cNvPr>
            <p:cNvSpPr/>
            <p:nvPr/>
          </p:nvSpPr>
          <p:spPr>
            <a:xfrm>
              <a:off x="2349519" y="1585845"/>
              <a:ext cx="3114827" cy="394617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85">
              <a:extLst>
                <a:ext uri="{FF2B5EF4-FFF2-40B4-BE49-F238E27FC236}">
                  <a16:creationId xmlns:a16="http://schemas.microsoft.com/office/drawing/2014/main" id="{99B3EADD-5193-4C07-B5A6-5B3A8422844E}"/>
                </a:ext>
              </a:extLst>
            </p:cNvPr>
            <p:cNvSpPr/>
            <p:nvPr/>
          </p:nvSpPr>
          <p:spPr>
            <a:xfrm>
              <a:off x="388269" y="1591658"/>
              <a:ext cx="1593925" cy="396592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Arrow: Right 108">
              <a:extLst>
                <a:ext uri="{FF2B5EF4-FFF2-40B4-BE49-F238E27FC236}">
                  <a16:creationId xmlns:a16="http://schemas.microsoft.com/office/drawing/2014/main" id="{E723E5ED-97F8-4F44-A3D9-6E41B1EB93EC}"/>
                </a:ext>
              </a:extLst>
            </p:cNvPr>
            <p:cNvSpPr/>
            <p:nvPr/>
          </p:nvSpPr>
          <p:spPr>
            <a:xfrm>
              <a:off x="2036399" y="3400172"/>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Arrow: Right 149">
              <a:extLst>
                <a:ext uri="{FF2B5EF4-FFF2-40B4-BE49-F238E27FC236}">
                  <a16:creationId xmlns:a16="http://schemas.microsoft.com/office/drawing/2014/main" id="{925508E0-1195-410E-BBCF-19C0C7DF2F2D}"/>
                </a:ext>
              </a:extLst>
            </p:cNvPr>
            <p:cNvSpPr/>
            <p:nvPr/>
          </p:nvSpPr>
          <p:spPr>
            <a:xfrm>
              <a:off x="5688630" y="3266341"/>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Arrow: Right 150">
              <a:extLst>
                <a:ext uri="{FF2B5EF4-FFF2-40B4-BE49-F238E27FC236}">
                  <a16:creationId xmlns:a16="http://schemas.microsoft.com/office/drawing/2014/main" id="{DDCFECB2-6EAB-47A3-88E0-8DAD7718628F}"/>
                </a:ext>
              </a:extLst>
            </p:cNvPr>
            <p:cNvSpPr/>
            <p:nvPr/>
          </p:nvSpPr>
          <p:spPr>
            <a:xfrm>
              <a:off x="9341181" y="3371146"/>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14836CB5-C827-4CB3-A764-79184F90C8ED}"/>
                </a:ext>
              </a:extLst>
            </p:cNvPr>
            <p:cNvSpPr txBox="1"/>
            <p:nvPr/>
          </p:nvSpPr>
          <p:spPr>
            <a:xfrm>
              <a:off x="3723403" y="5154546"/>
              <a:ext cx="15939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Hundreds of PB</a:t>
              </a:r>
            </a:p>
          </p:txBody>
        </p:sp>
        <p:sp>
          <p:nvSpPr>
            <p:cNvPr id="155" name="Arrow: Right 154">
              <a:extLst>
                <a:ext uri="{FF2B5EF4-FFF2-40B4-BE49-F238E27FC236}">
                  <a16:creationId xmlns:a16="http://schemas.microsoft.com/office/drawing/2014/main" id="{A6DF65FA-6874-4D19-BA14-8B15C1DDEB74}"/>
                </a:ext>
              </a:extLst>
            </p:cNvPr>
            <p:cNvSpPr/>
            <p:nvPr/>
          </p:nvSpPr>
          <p:spPr>
            <a:xfrm rot="10800000">
              <a:off x="5641276" y="3992503"/>
              <a:ext cx="313120" cy="405587"/>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Arrow: U-Turn 133">
              <a:extLst>
                <a:ext uri="{FF2B5EF4-FFF2-40B4-BE49-F238E27FC236}">
                  <a16:creationId xmlns:a16="http://schemas.microsoft.com/office/drawing/2014/main" id="{12CF7D53-9651-4BBD-9294-1A698675A380}"/>
                </a:ext>
              </a:extLst>
            </p:cNvPr>
            <p:cNvSpPr/>
            <p:nvPr/>
          </p:nvSpPr>
          <p:spPr>
            <a:xfrm rot="10800000">
              <a:off x="815124" y="5565442"/>
              <a:ext cx="9965422" cy="458898"/>
            </a:xfrm>
            <a:prstGeom prst="utur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0C2E654-0446-48BC-AD6F-CCB4DBBEDB52}"/>
                </a:ext>
              </a:extLst>
            </p:cNvPr>
            <p:cNvSpPr txBox="1"/>
            <p:nvPr/>
          </p:nvSpPr>
          <p:spPr>
            <a:xfrm>
              <a:off x="6349362" y="5133034"/>
              <a:ext cx="15939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Hundreds of TB</a:t>
              </a:r>
            </a:p>
          </p:txBody>
        </p:sp>
      </p:grpSp>
      <p:sp>
        <p:nvSpPr>
          <p:cNvPr id="61" name="同侧圆角矩形 17">
            <a:extLst>
              <a:ext uri="{FF2B5EF4-FFF2-40B4-BE49-F238E27FC236}">
                <a16:creationId xmlns:a16="http://schemas.microsoft.com/office/drawing/2014/main" id="{474BA29A-59FD-47ED-9DEB-1F8915913509}"/>
              </a:ext>
            </a:extLst>
          </p:cNvPr>
          <p:cNvSpPr/>
          <p:nvPr/>
        </p:nvSpPr>
        <p:spPr bwMode="gray">
          <a:xfrm>
            <a:off x="8018164" y="3359"/>
            <a:ext cx="1098320" cy="193874"/>
          </a:xfrm>
          <a:prstGeom prst="round2SameRect">
            <a:avLst>
              <a:gd name="adj1" fmla="val 0"/>
              <a:gd name="adj2" fmla="val 11769"/>
            </a:avLst>
          </a:prstGeom>
          <a:solidFill>
            <a:schemeClr val="accent3"/>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Requirements</a:t>
            </a:r>
            <a:endParaRPr sz="1200" b="1" dirty="0">
              <a:solidFill>
                <a:prstClr val="white"/>
              </a:solidFill>
              <a:latin typeface="Arial" panose="020B0604020202020204" pitchFamily="34" charset="0"/>
            </a:endParaRPr>
          </a:p>
        </p:txBody>
      </p:sp>
      <p:sp>
        <p:nvSpPr>
          <p:cNvPr id="62" name="同侧圆角矩形 18">
            <a:extLst>
              <a:ext uri="{FF2B5EF4-FFF2-40B4-BE49-F238E27FC236}">
                <a16:creationId xmlns:a16="http://schemas.microsoft.com/office/drawing/2014/main" id="{2DD9A37C-F298-4F92-811C-4997B8202081}"/>
              </a:ext>
            </a:extLst>
          </p:cNvPr>
          <p:cNvSpPr/>
          <p:nvPr/>
        </p:nvSpPr>
        <p:spPr bwMode="gray">
          <a:xfrm>
            <a:off x="9131936" y="3359"/>
            <a:ext cx="1077023" cy="193874"/>
          </a:xfrm>
          <a:prstGeom prst="round2SameRect">
            <a:avLst>
              <a:gd name="adj1" fmla="val 0"/>
              <a:gd name="adj2" fmla="val 10297"/>
            </a:avLst>
          </a:prstGeom>
          <a:solidFill>
            <a:srgbClr val="C00000"/>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Economical</a:t>
            </a:r>
            <a:endParaRPr sz="1200" b="1" dirty="0">
              <a:solidFill>
                <a:prstClr val="white"/>
              </a:solidFill>
              <a:latin typeface="Arial" panose="020B0604020202020204" pitchFamily="34" charset="0"/>
            </a:endParaRPr>
          </a:p>
        </p:txBody>
      </p:sp>
      <p:sp>
        <p:nvSpPr>
          <p:cNvPr id="64" name="同侧圆角矩形 19">
            <a:extLst>
              <a:ext uri="{FF2B5EF4-FFF2-40B4-BE49-F238E27FC236}">
                <a16:creationId xmlns:a16="http://schemas.microsoft.com/office/drawing/2014/main" id="{57F2A9D7-9220-4361-9C1E-ED1C1D6AABF2}"/>
              </a:ext>
            </a:extLst>
          </p:cNvPr>
          <p:cNvSpPr/>
          <p:nvPr/>
        </p:nvSpPr>
        <p:spPr bwMode="gray">
          <a:xfrm>
            <a:off x="10226646" y="1144"/>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Eco-friendly</a:t>
            </a:r>
            <a:r>
              <a:rPr sz="1200" b="1" dirty="0">
                <a:solidFill>
                  <a:prstClr val="white"/>
                </a:solidFill>
                <a:latin typeface="Arial" panose="020B0604020202020204" pitchFamily="34" charset="0"/>
              </a:rPr>
              <a:t> </a:t>
            </a:r>
          </a:p>
        </p:txBody>
      </p:sp>
      <p:sp>
        <p:nvSpPr>
          <p:cNvPr id="67" name="同侧圆角矩形 19">
            <a:extLst>
              <a:ext uri="{FF2B5EF4-FFF2-40B4-BE49-F238E27FC236}">
                <a16:creationId xmlns:a16="http://schemas.microsoft.com/office/drawing/2014/main" id="{6BD012D5-257C-4C02-82CB-0FA2F376F946}"/>
              </a:ext>
            </a:extLst>
          </p:cNvPr>
          <p:cNvSpPr/>
          <p:nvPr/>
        </p:nvSpPr>
        <p:spPr bwMode="gray">
          <a:xfrm>
            <a:off x="11212234" y="2546"/>
            <a:ext cx="969952" cy="196090"/>
          </a:xfrm>
          <a:prstGeom prst="round2SameRect">
            <a:avLst>
              <a:gd name="adj1" fmla="val 0"/>
              <a:gd name="adj2" fmla="val 11033"/>
            </a:avLst>
          </a:prstGeom>
          <a:solidFill>
            <a:srgbClr val="313E4F">
              <a:alpha val="40000"/>
            </a:srgbClr>
          </a:solidFill>
          <a:ln w="9525" cap="flat" cmpd="sng" algn="ctr">
            <a:noFill/>
            <a:prstDash val="solid"/>
          </a:ln>
          <a:effectLst/>
        </p:spPr>
        <p:txBody>
          <a:bodyPr wrap="square" lIns="0" tIns="57564" rIns="0" bIns="57564" rtlCol="0" anchor="ctr">
            <a:noAutofit/>
          </a:bodyPr>
          <a:lstStyle/>
          <a:p>
            <a:pPr algn="ctr" defTabSz="1088009" fontAlgn="ctr">
              <a:spcBef>
                <a:spcPts val="600"/>
              </a:spcBef>
              <a:defRPr/>
            </a:pPr>
            <a:r>
              <a:rPr lang="en-US" sz="1200" b="1" dirty="0">
                <a:solidFill>
                  <a:prstClr val="white"/>
                </a:solidFill>
                <a:latin typeface="Arial" panose="020B0604020202020204" pitchFamily="34" charset="0"/>
              </a:rPr>
              <a:t>Efficient</a:t>
            </a:r>
            <a:endParaRPr sz="1200" b="1" dirty="0">
              <a:solidFill>
                <a:prstClr val="white"/>
              </a:solidFill>
              <a:latin typeface="Arial" panose="020B0604020202020204" pitchFamily="34" charset="0"/>
            </a:endParaRPr>
          </a:p>
        </p:txBody>
      </p:sp>
    </p:spTree>
    <p:extLst>
      <p:ext uri="{BB962C8B-B14F-4D97-AF65-F5344CB8AC3E}">
        <p14:creationId xmlns:p14="http://schemas.microsoft.com/office/powerpoint/2010/main" val="270386132"/>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id="{CCA2C99F-1C69-448A-8730-ED49F91421EA}" vid="{EFEA17F2-F46D-472B-B8CD-AB0810FF8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Confidential" id="{28CC2E0E-C1EB-2948-B4F1-004EF8CB6E19}" vid="{59CAFAFD-62E0-244F-80A7-2C42F22CD99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ExpirationDate xmlns="7d451a30-175a-4a96-988f-6701acf18458">2025-12-31T08:00:00+00:00</ExpirationDate>
    <Reference xmlns="7d451a30-175a-4a96-988f-6701acf18458">
      <Url xsi:nil="true"/>
      <Description xsi:nil="true"/>
    </Reference>
    <DocumentCode xmlns="7d451a30-175a-4a96-988f-6701acf18458">TP_PT_Futurewei Presentation template _1.0_20191231_000012</DocumentCode>
    <Templates xmlns="1cbcd578-96c1-4493-bc56-f47c69f0e247">
      <Url>http://connect.futurewei.com/documentcenter/_layouts/15/wrkstat.aspx?List=1cbcd578-96c1-4493-bc56-f47c69f0e247&amp;WorkflowInstanceName=c6f5375e-e713-460a-8af1-fb70d8c33eb3</Url>
      <Description>Stage 1</Description>
    </Templates>
    <SubCategoryCode xmlns="7d451a30-175a-4a96-988f-6701acf18458">PPT Presentation</SubCategoryCode>
    <DocumentAuthor xmlns="7d451a30-175a-4a96-988f-6701acf18458">
      <UserInfo>
        <DisplayName/>
        <AccountId xsi:nil="true"/>
        <AccountType/>
      </UserInfo>
    </DocumentAuthor>
    <EffectiveDate xmlns="7d451a30-175a-4a96-988f-6701acf18458">2019-12-31T08:00:00+00:00</EffectiveDate>
    <MainCategoryCode xmlns="7d451a30-175a-4a96-988f-6701acf18458">Template Documents</MainCategoryCode>
    <DocumentVersion xmlns="7d451a30-175a-4a96-988f-6701acf18458">1.0</DocumentVersion>
    <NotificationDate xmlns="7d451a30-175a-4a96-988f-6701acf18458">2025-12-30T08:00:00+00:00</NotificationDate>
    <Remark xmlns="7d451a30-175a-4a96-988f-6701acf18458" xsi:nil="true"/>
    <_dlc_DocId xmlns="0be2afd7-f6b1-4b9b-844c-a9ddea5d98a1">Q46PXW2R62NC-24-34</_dlc_DocId>
    <_dlc_DocIdUrl xmlns="0be2afd7-f6b1-4b9b-844c-a9ddea5d98a1">
      <Url>http://connect.futurewei.com/documentcenter/_layouts/15/DocIdRedir.aspx?ID=Q46PXW2R62NC-24-34</Url>
      <Description>Q46PXW2R62NC-24-34</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CenterPortalContentType" ma:contentTypeID="0x0101005D3ED1304FABE9438D29FA9F2B5D407200E33FDF51FFCA3547945DB5F348FE88EC" ma:contentTypeVersion="16" ma:contentTypeDescription="" ma:contentTypeScope="" ma:versionID="08131e95a42f4c22cc1421a00a117143">
  <xsd:schema xmlns:xsd="http://www.w3.org/2001/XMLSchema" xmlns:xs="http://www.w3.org/2001/XMLSchema" xmlns:p="http://schemas.microsoft.com/office/2006/metadata/properties" xmlns:ns2="7d451a30-175a-4a96-988f-6701acf18458" xmlns:ns3="1cbcd578-96c1-4493-bc56-f47c69f0e247" xmlns:ns4="0be2afd7-f6b1-4b9b-844c-a9ddea5d98a1" targetNamespace="http://schemas.microsoft.com/office/2006/metadata/properties" ma:root="true" ma:fieldsID="39b3ad66690f3e107a33675a2021fb4a" ns2:_="" ns3:_="" ns4:_="">
    <xsd:import namespace="7d451a30-175a-4a96-988f-6701acf18458"/>
    <xsd:import namespace="1cbcd578-96c1-4493-bc56-f47c69f0e247"/>
    <xsd:import namespace="0be2afd7-f6b1-4b9b-844c-a9ddea5d98a1"/>
    <xsd:element name="properties">
      <xsd:complexType>
        <xsd:sequence>
          <xsd:element name="documentManagement">
            <xsd:complexType>
              <xsd:all>
                <xsd:element ref="ns2:MainCategoryCode" minOccurs="0"/>
                <xsd:element ref="ns2:SubCategoryCode" minOccurs="0"/>
                <xsd:element ref="ns2:DocumentVersion" minOccurs="0"/>
                <xsd:element ref="ns2:EffectiveDate" minOccurs="0"/>
                <xsd:element ref="ns2:NotificationDate" minOccurs="0"/>
                <xsd:element ref="ns2:ExpirationDate" minOccurs="0"/>
                <xsd:element ref="ns2:DocumentAuthor" minOccurs="0"/>
                <xsd:element ref="ns2:Reference" minOccurs="0"/>
                <xsd:element ref="ns2:Remark" minOccurs="0"/>
                <xsd:element ref="ns2:DocumentCode" minOccurs="0"/>
                <xsd:element ref="ns3:Template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451a30-175a-4a96-988f-6701acf18458" elementFormDefault="qualified">
    <xsd:import namespace="http://schemas.microsoft.com/office/2006/documentManagement/types"/>
    <xsd:import namespace="http://schemas.microsoft.com/office/infopath/2007/PartnerControls"/>
    <xsd:element name="MainCategoryCode" ma:index="2" nillable="true" ma:displayName="MainCategoryCode" ma:format="Dropdown" ma:internalName="MainCategoryCode" ma:readOnly="false">
      <xsd:simpleType>
        <xsd:restriction base="dms:Choice">
          <xsd:enumeration value="Form Documents"/>
          <xsd:enumeration value="Template Documents"/>
          <xsd:enumeration value="Policy&amp;Process Documents"/>
          <xsd:enumeration value="Administrative Documents"/>
          <xsd:enumeration value="Rights and Obligations Documents"/>
          <xsd:enumeration value="Regulation Documents"/>
        </xsd:restriction>
      </xsd:simpleType>
    </xsd:element>
    <xsd:element name="SubCategoryCode" ma:index="3" nillable="true" ma:displayName="SubCategoryCode" ma:format="Dropdown" ma:internalName="SubCategoryCode" ma:readOnly="false">
      <xsd:simpleType>
        <xsd:restriction base="dms:Choice">
          <xsd:enumeration value="Administrative Services"/>
          <xsd:enumeration value="Facility Services"/>
          <xsd:enumeration value="Letterhead"/>
          <xsd:enumeration value="PPT Presentation"/>
          <xsd:enumeration value="NDA"/>
          <xsd:enumeration value="HR Services"/>
          <xsd:enumeration value="IS Services"/>
          <xsd:enumeration value="IT Services"/>
          <xsd:enumeration value="Legal Services"/>
          <xsd:enumeration value="Procurement Services"/>
          <xsd:enumeration value="Project Management"/>
          <xsd:enumeration value="Meeting Minutes and Resolutions"/>
          <xsd:enumeration value="Notice"/>
          <xsd:enumeration value="Report"/>
          <xsd:enumeration value="Business Exchanges"/>
          <xsd:enumeration value="Industry Regulations"/>
          <xsd:enumeration value="Labor Relationship"/>
          <xsd:enumeration value="Legal Operations"/>
          <xsd:enumeration value="Property Certificate"/>
          <xsd:enumeration value="Public Relationship"/>
          <xsd:enumeration value="Finance Services"/>
          <xsd:enumeration value="1.0 IPD"/>
          <xsd:enumeration value="2.0 Market to Lead"/>
          <xsd:enumeration value="3.0 Lead to Cash"/>
          <xsd:enumeration value="4.0 Issue to Resolution"/>
          <xsd:enumeration value="5.0 Develop Strategy to Execute"/>
          <xsd:enumeration value="6.0 Manage Client Relationship"/>
          <xsd:enumeration value="7.0 Service Delivery"/>
          <xsd:enumeration value="8.0 Supply"/>
          <xsd:enumeration value="9.0 Procurement"/>
          <xsd:enumeration value="10.0 Manage HR"/>
          <xsd:enumeration value="11.0 Manage Finances"/>
          <xsd:enumeration value="12.0 BT&amp;IT"/>
          <xsd:enumeration value="13.0 Manage Business Support"/>
          <xsd:enumeration value="Announcements"/>
          <xsd:enumeration value="Legal"/>
          <xsd:enumeration value="Document Management"/>
        </xsd:restriction>
      </xsd:simpleType>
    </xsd:element>
    <xsd:element name="DocumentVersion" ma:index="4" nillable="true" ma:displayName="DocumentVersion" ma:default="1.0" ma:internalName="DocumentVersion">
      <xsd:simpleType>
        <xsd:restriction base="dms:Text">
          <xsd:maxLength value="255"/>
        </xsd:restriction>
      </xsd:simpleType>
    </xsd:element>
    <xsd:element name="EffectiveDate" ma:index="5" nillable="true" ma:displayName="EffectiveDate" ma:format="DateOnly" ma:internalName="EffectiveDate">
      <xsd:simpleType>
        <xsd:restriction base="dms:DateTime"/>
      </xsd:simpleType>
    </xsd:element>
    <xsd:element name="NotificationDate" ma:index="6" nillable="true" ma:displayName="NotificationDate" ma:format="DateOnly" ma:internalName="NotificationDate">
      <xsd:simpleType>
        <xsd:restriction base="dms:DateTime"/>
      </xsd:simpleType>
    </xsd:element>
    <xsd:element name="ExpirationDate" ma:index="7" nillable="true" ma:displayName="ExpirationDate" ma:format="DateOnly" ma:internalName="ExpirationDate">
      <xsd:simpleType>
        <xsd:restriction base="dms:DateTime"/>
      </xsd:simpleType>
    </xsd:element>
    <xsd:element name="DocumentAuthor" ma:index="8" nillable="true" ma:displayName="DocumentAuthor" ma:list="UserInfo" ma:SharePointGroup="0" ma:internalName="Document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ference" ma:index="9" nillable="true" ma:displayName="Reference" ma:format="Hyperlink" ma:internalName="Reference">
      <xsd:complexType>
        <xsd:complexContent>
          <xsd:extension base="dms:URL">
            <xsd:sequence>
              <xsd:element name="Url" type="dms:ValidUrl" minOccurs="0" nillable="true"/>
              <xsd:element name="Description" type="xsd:string" nillable="true"/>
            </xsd:sequence>
          </xsd:extension>
        </xsd:complexContent>
      </xsd:complexType>
    </xsd:element>
    <xsd:element name="Remark" ma:index="10" nillable="true" ma:displayName="Remark" ma:internalName="Remark">
      <xsd:simpleType>
        <xsd:restriction base="dms:Text">
          <xsd:maxLength value="255"/>
        </xsd:restriction>
      </xsd:simpleType>
    </xsd:element>
    <xsd:element name="DocumentCode" ma:index="11" nillable="true" ma:displayName="DocumentCode" ma:internalName="DocumentCod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bcd578-96c1-4493-bc56-f47c69f0e247" elementFormDefault="qualified">
    <xsd:import namespace="http://schemas.microsoft.com/office/2006/documentManagement/types"/>
    <xsd:import namespace="http://schemas.microsoft.com/office/infopath/2007/PartnerControls"/>
    <xsd:element name="Templates" ma:index="18" nillable="true" ma:displayName="Templates" ma:internalName="Templates">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e2afd7-f6b1-4b9b-844c-a9ddea5d98a1" elementFormDefault="qualified">
    <xsd:import namespace="http://schemas.microsoft.com/office/2006/documentManagement/types"/>
    <xsd:import namespace="http://schemas.microsoft.com/office/infopath/2007/PartnerControls"/>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3"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099F5-C449-44F3-AFFF-A86A55273934}">
  <ds:schemaRefs>
    <ds:schemaRef ds:uri="http://schemas.microsoft.com/office/2006/metadata/properties"/>
    <ds:schemaRef ds:uri="http://schemas.microsoft.com/office/infopath/2007/PartnerControls"/>
    <ds:schemaRef ds:uri="7d451a30-175a-4a96-988f-6701acf18458"/>
    <ds:schemaRef ds:uri="1cbcd578-96c1-4493-bc56-f47c69f0e247"/>
    <ds:schemaRef ds:uri="0be2afd7-f6b1-4b9b-844c-a9ddea5d98a1"/>
  </ds:schemaRefs>
</ds:datastoreItem>
</file>

<file path=customXml/itemProps2.xml><?xml version="1.0" encoding="utf-8"?>
<ds:datastoreItem xmlns:ds="http://schemas.openxmlformats.org/officeDocument/2006/customXml" ds:itemID="{10C2A7CF-6005-4C93-884B-1BCA31570796}">
  <ds:schemaRefs>
    <ds:schemaRef ds:uri="http://schemas.microsoft.com/sharepoint/v3/contenttype/forms"/>
  </ds:schemaRefs>
</ds:datastoreItem>
</file>

<file path=customXml/itemProps3.xml><?xml version="1.0" encoding="utf-8"?>
<ds:datastoreItem xmlns:ds="http://schemas.openxmlformats.org/officeDocument/2006/customXml" ds:itemID="{755ECE60-CFA3-4099-9840-C3618B0BF2D7}">
  <ds:schemaRefs>
    <ds:schemaRef ds:uri="http://schemas.microsoft.com/sharepoint/events"/>
  </ds:schemaRefs>
</ds:datastoreItem>
</file>

<file path=customXml/itemProps4.xml><?xml version="1.0" encoding="utf-8"?>
<ds:datastoreItem xmlns:ds="http://schemas.openxmlformats.org/officeDocument/2006/customXml" ds:itemID="{28A37FE7-143B-460A-940C-1591B715F0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451a30-175a-4a96-988f-6701acf18458"/>
    <ds:schemaRef ds:uri="1cbcd578-96c1-4493-bc56-f47c69f0e247"/>
    <ds:schemaRef ds:uri="0be2afd7-f6b1-4b9b-844c-a9ddea5d98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1119</TotalTime>
  <Words>2106</Words>
  <Application>Microsoft Office PowerPoint</Application>
  <PresentationFormat>Widescreen</PresentationFormat>
  <Paragraphs>564</Paragraphs>
  <Slides>30</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Metric Light</vt:lpstr>
      <vt:lpstr>微软雅黑</vt:lpstr>
      <vt:lpstr>微软雅黑</vt:lpstr>
      <vt:lpstr>Arial</vt:lpstr>
      <vt:lpstr>Calibri</vt:lpstr>
      <vt:lpstr>Calibri Light</vt:lpstr>
      <vt:lpstr>BCW</vt:lpstr>
      <vt:lpstr>Office Theme</vt:lpstr>
      <vt:lpstr>1_Office Theme</vt:lpstr>
      <vt:lpstr>ADAS Requirements, market status and pay-per-use model</vt:lpstr>
      <vt:lpstr>Key ADAS customer requirements</vt:lpstr>
      <vt:lpstr>PowerPoint Presentation</vt:lpstr>
      <vt:lpstr>PowerPoint Presentation</vt:lpstr>
      <vt:lpstr>PowerPoint Presentation</vt:lpstr>
      <vt:lpstr>PowerPoint Presentation</vt:lpstr>
      <vt:lpstr>WCP: Automotive Sensing Systems - Market Player Map</vt:lpstr>
      <vt:lpstr>Economical concerns</vt:lpstr>
      <vt:lpstr>PowerPoint Presentation</vt:lpstr>
      <vt:lpstr>PowerPoint Presentation</vt:lpstr>
      <vt:lpstr>PowerPoint Presentation</vt:lpstr>
      <vt:lpstr>PowerPoint Presentation</vt:lpstr>
      <vt:lpstr>PowerPoint Presentation</vt:lpstr>
      <vt:lpstr>Business model – A win-win strategy </vt:lpstr>
      <vt:lpstr>Common Pay-per-use requirements</vt:lpstr>
      <vt:lpstr>Ecosystem concerns</vt:lpstr>
      <vt:lpstr>Nvidia ecosystem</vt:lpstr>
      <vt:lpstr>Open-source ecosystem with Nvidia GPUs</vt:lpstr>
      <vt:lpstr>Different customer styles</vt:lpstr>
      <vt:lpstr>Commercial turn-key vendors</vt:lpstr>
      <vt:lpstr>Vendor solutions</vt:lpstr>
      <vt:lpstr>PowerPoint Presentation</vt:lpstr>
      <vt:lpstr>PowerPoint Presentation</vt:lpstr>
      <vt:lpstr>Efficient computation</vt:lpstr>
      <vt:lpstr>Nvidia DGX A100 AI</vt:lpstr>
      <vt:lpstr>Data mobility</vt:lpstr>
      <vt:lpstr>GPU Direct Storage (GDS)</vt:lpstr>
      <vt:lpstr>Nvidia SuperPod</vt:lpstr>
      <vt:lpstr>Gaps for market readiness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ADAS Requirements and  pay-per-use model</dc:title>
  <dc:creator>Ning Wu</dc:creator>
  <cp:lastModifiedBy>Ning Wu</cp:lastModifiedBy>
  <cp:revision>48</cp:revision>
  <dcterms:created xsi:type="dcterms:W3CDTF">2020-11-25T02:45:06Z</dcterms:created>
  <dcterms:modified xsi:type="dcterms:W3CDTF">2020-11-25T21:24:22Z</dcterms:modified>
</cp:coreProperties>
</file>